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2" r:id="rId3"/>
    <p:sldId id="289" r:id="rId4"/>
    <p:sldId id="294" r:id="rId5"/>
    <p:sldId id="292" r:id="rId6"/>
    <p:sldId id="303" r:id="rId7"/>
    <p:sldId id="309" r:id="rId8"/>
    <p:sldId id="305" r:id="rId9"/>
    <p:sldId id="306" r:id="rId10"/>
    <p:sldId id="307" r:id="rId11"/>
    <p:sldId id="30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5646" autoAdjust="0"/>
  </p:normalViewPr>
  <p:slideViewPr>
    <p:cSldViewPr snapToGrid="0">
      <p:cViewPr varScale="1">
        <p:scale>
          <a:sx n="79" d="100"/>
          <a:sy n="79" d="100"/>
        </p:scale>
        <p:origin x="126" y="1410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10/10/2025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9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8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CEA20-180D-1286-5896-B443B035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636B3-A62A-A809-3B6B-E375A101C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17E6D-C453-50A6-9376-D45D120A9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27FDA-F651-6518-7ED9-F140DBC87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6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1A7E-C5EC-AD41-05C2-604E12E22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B347A-6319-2325-4A92-292A154B1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D247E-5171-7A00-3028-4CD83D9B7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28591-2DB2-F195-6CEB-2B9FFBE39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7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A5BAA-369A-344B-C80A-A38D9E7C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137EE-1348-8774-5A00-E1F637C5D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92EBE-B365-B37C-50BF-41744C384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6C075-05AA-A8D5-0292-1541025D7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5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48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Trebuchet MS" panose="020B0603020202020204" pitchFamily="34" charset="0"/>
              </a:defRPr>
            </a:lvl1pPr>
            <a:lvl2pPr marL="457200" indent="0">
              <a:buNone/>
              <a:defRPr>
                <a:latin typeface="Trebuchet MS" panose="020B0603020202020204" pitchFamily="34" charset="0"/>
              </a:defRPr>
            </a:lvl2pPr>
            <a:lvl3pPr marL="914400" indent="0">
              <a:buNone/>
              <a:defRPr>
                <a:latin typeface="Trebuchet MS" panose="020B0603020202020204" pitchFamily="34" charset="0"/>
              </a:defRPr>
            </a:lvl3pPr>
            <a:lvl4pPr marL="1371600" indent="0">
              <a:buNone/>
              <a:defRPr>
                <a:latin typeface="Trebuchet MS" panose="020B0603020202020204" pitchFamily="34" charset="0"/>
              </a:defRPr>
            </a:lvl4pPr>
            <a:lvl5pPr marL="1828800" indent="0">
              <a:buNone/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anchor="b">
            <a:noAutofit/>
          </a:bodyPr>
          <a:lstStyle>
            <a:lvl1pPr algn="l">
              <a:defRPr sz="60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Trebuchet MS" panose="020B0603020202020204" pitchFamily="34" charset="0"/>
              </a:defRPr>
            </a:lvl1pPr>
            <a:lvl2pPr marL="457200" indent="0">
              <a:buNone/>
              <a:defRPr>
                <a:latin typeface="Trebuchet MS" panose="020B0603020202020204" pitchFamily="34" charset="0"/>
              </a:defRPr>
            </a:lvl2pPr>
            <a:lvl3pPr marL="914400" indent="0">
              <a:buNone/>
              <a:defRPr>
                <a:latin typeface="Trebuchet MS" panose="020B0603020202020204" pitchFamily="34" charset="0"/>
              </a:defRPr>
            </a:lvl3pPr>
            <a:lvl4pPr marL="1371600" indent="0">
              <a:buNone/>
              <a:defRPr>
                <a:latin typeface="Trebuchet MS" panose="020B0603020202020204" pitchFamily="34" charset="0"/>
              </a:defRPr>
            </a:lvl4pPr>
            <a:lvl5pPr marL="1828800" indent="0">
              <a:buNone/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05252" y="2178776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latin typeface="Trebuchet MS" panose="020B0603020202020204" pitchFamily="34" charset="0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latin typeface="Trebuchet MS" panose="020B0603020202020204" pitchFamily="34" charset="0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latin typeface="Trebuchet MS" panose="020B0603020202020204" pitchFamily="34" charset="0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latin typeface="Trebuchet MS" panose="020B0603020202020204" pitchFamily="34" charset="0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 b="1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67492" y="2178776"/>
            <a:ext cx="4663440" cy="3332832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1530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3" y="-299408"/>
            <a:ext cx="9601200" cy="1593954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Trebuchet MS" panose="020B0603020202020204" pitchFamily="34" charset="0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7968889A-A725-73DF-5A66-30F064210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1277" y="1321995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36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76200"/>
            <a:ext cx="10643508" cy="1371600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30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9489" y="457199"/>
            <a:ext cx="5943599" cy="1920240"/>
          </a:xfrm>
        </p:spPr>
        <p:txBody>
          <a:bodyPr anchor="b">
            <a:noAutofit/>
          </a:bodyPr>
          <a:lstStyle>
            <a:lvl1pPr>
              <a:defRPr sz="3600" b="1"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DFA0C-B372-969D-6C8A-F664A4BF8D41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823108" y="640080"/>
            <a:ext cx="4297680" cy="429768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latin typeface="Trebuchet MS" panose="020B0603020202020204" pitchFamily="34" charset="0"/>
              </a:defRPr>
            </a:lvl1pPr>
            <a:lvl2pPr marL="347663" indent="0" algn="ctr">
              <a:buFont typeface="Arial" panose="020B0604020202020204" pitchFamily="34" charset="0"/>
              <a:buNone/>
              <a:defRPr sz="2000">
                <a:latin typeface="Trebuchet MS" panose="020B0603020202020204" pitchFamily="34" charset="0"/>
              </a:defRPr>
            </a:lvl2pPr>
            <a:lvl3pPr marL="685800" indent="0" algn="ctr">
              <a:buFont typeface="Arial" panose="020B0604020202020204" pitchFamily="34" charset="0"/>
              <a:buNone/>
              <a:defRPr sz="2000">
                <a:latin typeface="Trebuchet MS" panose="020B0603020202020204" pitchFamily="34" charset="0"/>
              </a:defRPr>
            </a:lvl3pPr>
            <a:lvl4pPr marL="914400" indent="0" algn="ctr">
              <a:buFont typeface="Arial" panose="020B0604020202020204" pitchFamily="34" charset="0"/>
              <a:buNone/>
              <a:defRPr sz="2000">
                <a:latin typeface="Trebuchet MS" panose="020B0603020202020204" pitchFamily="34" charset="0"/>
              </a:defRPr>
            </a:lvl4pPr>
            <a:lvl5pPr marL="1143000" indent="0" algn="ctr">
              <a:buFont typeface="Arial" panose="020B0604020202020204" pitchFamily="34" charset="0"/>
              <a:buNone/>
              <a:defRPr sz="20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D2CC-EE75-85FA-1577-88C0BEC7B10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49490" y="2706369"/>
            <a:ext cx="5943600" cy="3383279"/>
          </a:xfrm>
        </p:spPr>
        <p:txBody>
          <a:bodyPr>
            <a:normAutofit/>
          </a:bodyPr>
          <a:lstStyle>
            <a:lvl1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46304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565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59" r:id="rId4"/>
    <p:sldLayoutId id="2147483677" r:id="rId5"/>
    <p:sldLayoutId id="2147483668" r:id="rId6"/>
    <p:sldLayoutId id="2147483669" r:id="rId7"/>
    <p:sldLayoutId id="2147483675" r:id="rId8"/>
    <p:sldLayoutId id="2147483676" r:id="rId9"/>
    <p:sldLayoutId id="2147483661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969" y="-2751447"/>
            <a:ext cx="10251831" cy="4334062"/>
          </a:xfrm>
        </p:spPr>
        <p:txBody>
          <a:bodyPr/>
          <a:lstStyle/>
          <a:p>
            <a:pPr algn="ctr"/>
            <a:r>
              <a:rPr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Формирование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патриотизма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у </a:t>
            </a:r>
            <a:r>
              <a:rPr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дошкольников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через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военное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наследие</a:t>
            </a:r>
            <a:r>
              <a:rPr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и </a:t>
            </a:r>
            <a:r>
              <a:rPr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искусство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9008" y="5290146"/>
            <a:ext cx="2755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Ф.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Берггольц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6" y="3773245"/>
            <a:ext cx="2852438" cy="26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i?id=bd795af15477b9ac508502ded85e288756ed2579-11511205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74" y="2469872"/>
            <a:ext cx="3604845" cy="23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238be17ffc847492dd771e7c6dd3d224ab42bc74-5268893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6" y="1774784"/>
            <a:ext cx="2839321" cy="26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9613" y="1666665"/>
            <a:ext cx="233433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Никто не забыт и ничто не забыто».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Горящая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 на глыбе гранита.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                                                 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Поблекшими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листьями ветер играет,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 И снегом холодным венки засыпает.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                                                      Но, словно огонь, у подножья – гвоздика.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                                  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забыт и ничто не забыто» -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 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3EA3-FB12-99EC-BC79-878715DAD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5AA35-E8F1-D059-B34E-FFC1A33D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3" y="-576943"/>
            <a:ext cx="10643508" cy="1371600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ргани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зованная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образовательная деятельность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7" y="4544857"/>
            <a:ext cx="4572000" cy="2118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88" y="4544857"/>
            <a:ext cx="3017227" cy="2118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" y="1019909"/>
            <a:ext cx="4074990" cy="3453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299" y="874275"/>
            <a:ext cx="2101874" cy="3984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6" y="874275"/>
            <a:ext cx="5508624" cy="3598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98" y="4544857"/>
            <a:ext cx="4417402" cy="21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969C0-16AD-31F8-944E-B30C6173F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E9B48-1792-2AFD-CDB4-048F39B0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45" y="-1019034"/>
            <a:ext cx="11806813" cy="1653371"/>
          </a:xfrm>
        </p:spPr>
        <p:txBody>
          <a:bodyPr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Военно-историческое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наследие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8C626-FBED-CBDD-3070-BEE9438A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83" y="6074530"/>
            <a:ext cx="11863275" cy="3332832"/>
          </a:xfrm>
        </p:spPr>
        <p:txBody>
          <a:bodyPr>
            <a:normAutofit/>
          </a:bodyPr>
          <a:lstStyle/>
          <a:p>
            <a:pPr algn="ctr"/>
            <a:r>
              <a:rPr sz="1400" dirty="0" err="1">
                <a:latin typeface="Arial Black" panose="020B0A04020102020204" pitchFamily="34" charset="0"/>
              </a:rPr>
              <a:t>Исследования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показали</a:t>
            </a:r>
            <a:r>
              <a:rPr sz="1400" dirty="0">
                <a:latin typeface="Arial Black" panose="020B0A04020102020204" pitchFamily="34" charset="0"/>
              </a:rPr>
              <a:t>, </a:t>
            </a:r>
            <a:r>
              <a:rPr sz="1400" dirty="0" err="1">
                <a:latin typeface="Arial Black" panose="020B0A04020102020204" pitchFamily="34" charset="0"/>
              </a:rPr>
              <a:t>что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знакомство</a:t>
            </a:r>
            <a:r>
              <a:rPr sz="1400" dirty="0">
                <a:latin typeface="Arial Black" panose="020B0A04020102020204" pitchFamily="34" charset="0"/>
              </a:rPr>
              <a:t> с </a:t>
            </a:r>
            <a:r>
              <a:rPr sz="1400" dirty="0" err="1">
                <a:latin typeface="Arial Black" panose="020B0A04020102020204" pitchFamily="34" charset="0"/>
              </a:rPr>
              <a:t>военным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наследием</a:t>
            </a:r>
            <a:r>
              <a:rPr sz="1400" dirty="0">
                <a:latin typeface="Arial Black" panose="020B0A04020102020204" pitchFamily="34" charset="0"/>
              </a:rPr>
              <a:t> и </a:t>
            </a:r>
            <a:r>
              <a:rPr sz="1400" dirty="0" err="1">
                <a:latin typeface="Arial Black" panose="020B0A04020102020204" pitchFamily="34" charset="0"/>
              </a:rPr>
              <a:t>искусством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повышает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уровень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патриотических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чувств</a:t>
            </a:r>
            <a:r>
              <a:rPr sz="1400" dirty="0">
                <a:latin typeface="Arial Black" panose="020B0A04020102020204" pitchFamily="34" charset="0"/>
              </a:rPr>
              <a:t> у </a:t>
            </a:r>
            <a:r>
              <a:rPr sz="1400" dirty="0" err="1">
                <a:latin typeface="Arial Black" panose="020B0A04020102020204" pitchFamily="34" charset="0"/>
              </a:rPr>
              <a:t>дошкольников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на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>
                <a:latin typeface="Arial Black" panose="020B0A04020102020204" pitchFamily="34" charset="0"/>
              </a:rPr>
              <a:t>35</a:t>
            </a:r>
            <a:r>
              <a:rPr sz="1400" smtClean="0">
                <a:latin typeface="Arial Black" panose="020B0A04020102020204" pitchFamily="34" charset="0"/>
              </a:rPr>
              <a:t>%</a:t>
            </a:r>
            <a:endParaRPr sz="14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62" y="634336"/>
            <a:ext cx="3660358" cy="2358864"/>
          </a:xfrm>
          <a:prstGeom prst="rect">
            <a:avLst/>
          </a:prstGeom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74" y="634337"/>
            <a:ext cx="3070924" cy="198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74" y="2287708"/>
            <a:ext cx="3070924" cy="21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7282"/>
            <a:ext cx="2877311" cy="159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11" y="2866727"/>
            <a:ext cx="4225036" cy="31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43" y="650860"/>
            <a:ext cx="3278549" cy="22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450" y="658795"/>
            <a:ext cx="2609550" cy="22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94" y="2905297"/>
            <a:ext cx="3563783" cy="30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25" y="2973575"/>
            <a:ext cx="2304475" cy="29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D7AA1-6C6B-98FD-D256-166DCE1D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59" y="-532562"/>
            <a:ext cx="9601200" cy="1593954"/>
          </a:xfrm>
        </p:spPr>
        <p:txBody>
          <a:bodyPr/>
          <a:lstStyle/>
          <a:p>
            <a:pPr algn="ctr"/>
            <a:r>
              <a:rPr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Значение</a:t>
            </a:r>
            <a:r>
              <a:rPr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патриотического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воспитания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в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детском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саду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AA81E-6908-C8D8-D068-68D17DFA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84" y="5802164"/>
            <a:ext cx="11024508" cy="3332832"/>
          </a:xfrm>
        </p:spPr>
        <p:txBody>
          <a:bodyPr/>
          <a:lstStyle/>
          <a:p>
            <a:pPr algn="just"/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Патриотическое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воспитание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детском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саду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формирует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основы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гражданской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идентичности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уважения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истории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традициям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заложив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основу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для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гармоничного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развития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личности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ребенка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обществе</a:t>
            </a:r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3516922"/>
            <a:ext cx="4255477" cy="2285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7" y="1100407"/>
            <a:ext cx="4255475" cy="24165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10" y="1061392"/>
            <a:ext cx="4711290" cy="2935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92" y="1061392"/>
            <a:ext cx="3014218" cy="29358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12" y="3352977"/>
            <a:ext cx="6888480" cy="24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F5EE67-DE83-C00F-F31C-58A2B462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13" y="-577913"/>
            <a:ext cx="9623639" cy="1600835"/>
          </a:xfrm>
        </p:spPr>
        <p:txBody>
          <a:bodyPr/>
          <a:lstStyle/>
          <a:p>
            <a:pPr algn="ctr"/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Военная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история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России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события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для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дошкольного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восприятия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7743C-9A64-6DD7-26EC-7870E2484D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4897" y="5667218"/>
            <a:ext cx="11867103" cy="3436937"/>
          </a:xfrm>
        </p:spPr>
        <p:txBody>
          <a:bodyPr>
            <a:normAutofit/>
          </a:bodyPr>
          <a:lstStyle/>
          <a:p>
            <a:pPr algn="just"/>
            <a:r>
              <a:rPr sz="1400" dirty="0" err="1">
                <a:latin typeface="Arial Black" panose="020B0A04020102020204" pitchFamily="34" charset="0"/>
              </a:rPr>
              <a:t>Бородинская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битва</a:t>
            </a:r>
            <a:r>
              <a:rPr sz="1400" dirty="0">
                <a:latin typeface="Arial Black" panose="020B0A04020102020204" pitchFamily="34" charset="0"/>
              </a:rPr>
              <a:t> – </a:t>
            </a:r>
            <a:r>
              <a:rPr sz="1400" dirty="0" err="1">
                <a:latin typeface="Arial Black" panose="020B0A04020102020204" pitchFamily="34" charset="0"/>
              </a:rPr>
              <a:t>победа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над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Наполеоном</a:t>
            </a:r>
            <a:r>
              <a:rPr sz="1400" dirty="0">
                <a:latin typeface="Arial Black" panose="020B0A04020102020204" pitchFamily="34" charset="0"/>
              </a:rPr>
              <a:t>, </a:t>
            </a:r>
            <a:r>
              <a:rPr sz="1400" dirty="0" err="1">
                <a:latin typeface="Arial Black" panose="020B0A04020102020204" pitchFamily="34" charset="0"/>
              </a:rPr>
              <a:t>где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герои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защищают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 smtClean="0">
                <a:latin typeface="Arial Black" panose="020B0A04020102020204" pitchFamily="34" charset="0"/>
              </a:rPr>
              <a:t>Родину</a:t>
            </a:r>
            <a:endParaRPr sz="1400" dirty="0">
              <a:latin typeface="Arial Black" panose="020B0A04020102020204" pitchFamily="34" charset="0"/>
            </a:endParaRPr>
          </a:p>
          <a:p>
            <a:pPr algn="just"/>
            <a:r>
              <a:rPr sz="1400" dirty="0" err="1">
                <a:latin typeface="Arial Black" panose="020B0A04020102020204" pitchFamily="34" charset="0"/>
              </a:rPr>
              <a:t>Великая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Отечественная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война</a:t>
            </a:r>
            <a:r>
              <a:rPr sz="1400" dirty="0">
                <a:latin typeface="Arial Black" panose="020B0A04020102020204" pitchFamily="34" charset="0"/>
              </a:rPr>
              <a:t> – </a:t>
            </a:r>
            <a:r>
              <a:rPr sz="1400" dirty="0" err="1">
                <a:latin typeface="Arial Black" panose="020B0A04020102020204" pitchFamily="34" charset="0"/>
              </a:rPr>
              <a:t>борьба</a:t>
            </a:r>
            <a:r>
              <a:rPr sz="1400" dirty="0">
                <a:latin typeface="Arial Black" panose="020B0A04020102020204" pitchFamily="34" charset="0"/>
              </a:rPr>
              <a:t> с </a:t>
            </a:r>
            <a:r>
              <a:rPr sz="1400" dirty="0" err="1">
                <a:latin typeface="Arial Black" panose="020B0A04020102020204" pitchFamily="34" charset="0"/>
              </a:rPr>
              <a:t>фашизмом</a:t>
            </a:r>
            <a:r>
              <a:rPr sz="1400" dirty="0">
                <a:latin typeface="Arial Black" panose="020B0A04020102020204" pitchFamily="34" charset="0"/>
              </a:rPr>
              <a:t>, </a:t>
            </a:r>
            <a:r>
              <a:rPr sz="1400" dirty="0" err="1">
                <a:latin typeface="Arial Black" panose="020B0A04020102020204" pitchFamily="34" charset="0"/>
              </a:rPr>
              <a:t>когда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каждый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помогал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защищать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свой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 smtClean="0">
                <a:latin typeface="Arial Black" panose="020B0A04020102020204" pitchFamily="34" charset="0"/>
              </a:rPr>
              <a:t>дом</a:t>
            </a:r>
            <a:endParaRPr sz="1400" dirty="0">
              <a:latin typeface="Arial Black" panose="020B0A04020102020204" pitchFamily="34" charset="0"/>
            </a:endParaRPr>
          </a:p>
          <a:p>
            <a:pPr algn="just"/>
            <a:r>
              <a:rPr lang="ru-RU" sz="1400" dirty="0" smtClean="0">
                <a:latin typeface="Arial Black" panose="020B0A04020102020204" pitchFamily="34" charset="0"/>
              </a:rPr>
              <a:t>С</a:t>
            </a:r>
            <a:r>
              <a:rPr sz="1400" dirty="0" err="1" smtClean="0">
                <a:latin typeface="Arial Black" panose="020B0A04020102020204" pitchFamily="34" charset="0"/>
              </a:rPr>
              <a:t>олдаты</a:t>
            </a:r>
            <a:r>
              <a:rPr sz="1400" dirty="0" smtClean="0">
                <a:latin typeface="Arial Black" panose="020B0A04020102020204" pitchFamily="34" charset="0"/>
              </a:rPr>
              <a:t> </a:t>
            </a:r>
            <a:r>
              <a:rPr sz="1400" dirty="0">
                <a:latin typeface="Arial Black" panose="020B0A04020102020204" pitchFamily="34" charset="0"/>
              </a:rPr>
              <a:t>– </a:t>
            </a:r>
            <a:r>
              <a:rPr sz="1400" dirty="0" err="1">
                <a:latin typeface="Arial Black" panose="020B0A04020102020204" pitchFamily="34" charset="0"/>
              </a:rPr>
              <a:t>храбрые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люди</a:t>
            </a:r>
            <a:r>
              <a:rPr sz="1400" dirty="0">
                <a:latin typeface="Arial Black" panose="020B0A04020102020204" pitchFamily="34" charset="0"/>
              </a:rPr>
              <a:t>, </a:t>
            </a:r>
            <a:r>
              <a:rPr sz="1400" dirty="0" err="1">
                <a:latin typeface="Arial Black" panose="020B0A04020102020204" pitchFamily="34" charset="0"/>
              </a:rPr>
              <a:t>которые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охраняют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мир</a:t>
            </a:r>
            <a:r>
              <a:rPr sz="1400" dirty="0">
                <a:latin typeface="Arial Black" panose="020B0A04020102020204" pitchFamily="34" charset="0"/>
              </a:rPr>
              <a:t> и </a:t>
            </a:r>
            <a:r>
              <a:rPr sz="1400" dirty="0" err="1" smtClean="0">
                <a:latin typeface="Arial Black" panose="020B0A04020102020204" pitchFamily="34" charset="0"/>
              </a:rPr>
              <a:t>спокойствие</a:t>
            </a:r>
            <a:endParaRPr sz="14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" y="3133568"/>
            <a:ext cx="6834564" cy="2554742"/>
          </a:xfrm>
          <a:prstGeom prst="rect">
            <a:avLst/>
          </a:prstGeom>
        </p:spPr>
      </p:pic>
      <p:pic>
        <p:nvPicPr>
          <p:cNvPr id="3074" name="Picture 2" descr="https://avatars.mds.yandex.net/i?id=a327fc746a7ae2ae238b001c2cba9bf9dc24994a-5239602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5" y="1044015"/>
            <a:ext cx="3362165" cy="20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i?id=72c45d4136bf01f3cf7be6e5f02ce1e5cccec5ab-12649183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10" y="1001828"/>
            <a:ext cx="3472398" cy="21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75" y="3133569"/>
            <a:ext cx="5327674" cy="2533649"/>
          </a:xfrm>
          <a:prstGeom prst="rect">
            <a:avLst/>
          </a:prstGeom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5" y="1022921"/>
            <a:ext cx="3099617" cy="20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Итоги конкурса &quot;Мой защитник&quot; на Кушва-онлайн.р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5" y="1001828"/>
            <a:ext cx="2780994" cy="20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00FF-6B42-7D84-7831-AACC4E18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9" y="-718458"/>
            <a:ext cx="11573188" cy="1829736"/>
          </a:xfrm>
        </p:spPr>
        <p:txBody>
          <a:bodyPr/>
          <a:lstStyle/>
          <a:p>
            <a:pPr algn="ctr"/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Роль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художественного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творчества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в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развитии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патриотизма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114646"/>
            <a:ext cx="12017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 Black" panose="020B0A04020102020204" pitchFamily="34" charset="0"/>
              </a:rPr>
              <a:t>Художественное творчество является мощным инструментом формирования патриотических чувств у детей, способствуя глубокому пониманию истории и культуры своей страны.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57" y="1302654"/>
            <a:ext cx="3421812" cy="2329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4" y="1411404"/>
            <a:ext cx="3004457" cy="45118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39" y="1411404"/>
            <a:ext cx="2890346" cy="4602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50" y="3631689"/>
            <a:ext cx="3408155" cy="24837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5" y="1366151"/>
            <a:ext cx="2573215" cy="46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95" y="-355879"/>
            <a:ext cx="10643508" cy="1371600"/>
          </a:xfrm>
        </p:spPr>
        <p:txBody>
          <a:bodyPr/>
          <a:lstStyle/>
          <a:p>
            <a:pPr algn="ctr"/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Аппликация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Создание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символов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мужества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и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героизма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55" y="1015721"/>
            <a:ext cx="4106321" cy="2620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" y="1015721"/>
            <a:ext cx="3902754" cy="262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9" y="3868615"/>
            <a:ext cx="11666675" cy="2787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814" y="1014471"/>
            <a:ext cx="3858477" cy="26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D4CF-C9D7-E15F-6FBE-0BC7C6ED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-918552"/>
            <a:ext cx="10950820" cy="1653371"/>
          </a:xfrm>
        </p:spPr>
        <p:txBody>
          <a:bodyPr/>
          <a:lstStyle/>
          <a:p>
            <a:pPr algn="ctr"/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Лепка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Моделирование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героев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и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военной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техники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AEA0-2D0A-C10A-8501-6476A7E59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58407"/>
            <a:ext cx="11887200" cy="3332832"/>
          </a:xfrm>
        </p:spPr>
        <p:txBody>
          <a:bodyPr>
            <a:normAutofit/>
          </a:bodyPr>
          <a:lstStyle/>
          <a:p>
            <a:pPr algn="ctr"/>
            <a:r>
              <a:rPr sz="1400" dirty="0" err="1">
                <a:latin typeface="Arial Black" panose="020B0A04020102020204" pitchFamily="34" charset="0"/>
              </a:rPr>
              <a:t>Лепка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позволяет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детям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творчески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выразить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образы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героев</a:t>
            </a:r>
            <a:r>
              <a:rPr sz="1400" dirty="0">
                <a:latin typeface="Arial Black" panose="020B0A04020102020204" pitchFamily="34" charset="0"/>
              </a:rPr>
              <a:t> и </a:t>
            </a:r>
            <a:r>
              <a:rPr sz="1400" dirty="0" err="1">
                <a:latin typeface="Arial Black" panose="020B0A04020102020204" pitchFamily="34" charset="0"/>
              </a:rPr>
              <a:t>военной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техники</a:t>
            </a:r>
            <a:r>
              <a:rPr sz="1400" dirty="0">
                <a:latin typeface="Arial Black" panose="020B0A04020102020204" pitchFamily="34" charset="0"/>
              </a:rPr>
              <a:t>, </a:t>
            </a:r>
            <a:r>
              <a:rPr sz="1400" dirty="0" err="1">
                <a:latin typeface="Arial Black" panose="020B0A04020102020204" pitchFamily="34" charset="0"/>
              </a:rPr>
              <a:t>укрепляя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связь</a:t>
            </a:r>
            <a:r>
              <a:rPr sz="1400" dirty="0">
                <a:latin typeface="Arial Black" panose="020B0A04020102020204" pitchFamily="34" charset="0"/>
              </a:rPr>
              <a:t> с </a:t>
            </a:r>
            <a:r>
              <a:rPr sz="1400" dirty="0" err="1">
                <a:latin typeface="Arial Black" panose="020B0A04020102020204" pitchFamily="34" charset="0"/>
              </a:rPr>
              <a:t>историей</a:t>
            </a:r>
            <a:r>
              <a:rPr sz="1400" dirty="0">
                <a:latin typeface="Arial Black" panose="020B0A04020102020204" pitchFamily="34" charset="0"/>
              </a:rPr>
              <a:t> и </a:t>
            </a:r>
            <a:r>
              <a:rPr sz="1400" dirty="0" err="1">
                <a:latin typeface="Arial Black" panose="020B0A04020102020204" pitchFamily="34" charset="0"/>
              </a:rPr>
              <a:t>традициями</a:t>
            </a:r>
            <a:r>
              <a:rPr sz="1400" dirty="0">
                <a:latin typeface="Arial Black" panose="020B0A04020102020204" pitchFamily="34" charset="0"/>
              </a:rPr>
              <a:t> </a:t>
            </a:r>
            <a:r>
              <a:rPr sz="1400" dirty="0" err="1">
                <a:latin typeface="Arial Black" panose="020B0A04020102020204" pitchFamily="34" charset="0"/>
              </a:rPr>
              <a:t>страны</a:t>
            </a:r>
            <a:endParaRPr sz="1400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https://avatars.mds.yandex.net/i?id=37a88cd185902b6a15b5e6d6841dffbf96cf62c6-1250443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4" y="3743446"/>
            <a:ext cx="45720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vatars.mds.yandex.net/i?id=54196bb183df316bbbeb34cf9506770fc59b38be-525477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4" y="1230923"/>
            <a:ext cx="4572000" cy="25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3847" r="30725" b="6537"/>
          <a:stretch/>
        </p:blipFill>
        <p:spPr bwMode="auto">
          <a:xfrm>
            <a:off x="5091450" y="923657"/>
            <a:ext cx="2868979" cy="47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avatars.mds.yandex.net/i?id=bd95b6dd49bee6f669d4e9b271b3cf34bb0e2ab1-11951579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31" y="1230923"/>
            <a:ext cx="3630121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avatars.mds.yandex.net/i?id=c51b6874f9de0313fe649fd89b24f7a91213f22e-11395806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689" y="3743446"/>
            <a:ext cx="1795463" cy="239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avatars.mds.yandex.net/i?id=ede3c28b7c05ebb19bdf59cdf961bb1dd205f23b-5527569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31" y="3839479"/>
            <a:ext cx="3227756" cy="24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F68F2-3FDF-CB82-D2DB-4934CEA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AB00-FE1B-9E7F-A854-5FB8AB14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14" y="-610907"/>
            <a:ext cx="10639320" cy="1593954"/>
          </a:xfrm>
        </p:spPr>
        <p:txBody>
          <a:bodyPr/>
          <a:lstStyle/>
          <a:p>
            <a:pPr algn="ctr"/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Рисование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Отражение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исторических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событий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и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подвигов</a:t>
            </a:r>
            <a:r>
              <a:rPr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предков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3" y="1000495"/>
            <a:ext cx="5515372" cy="2818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3" y="3480290"/>
            <a:ext cx="4775635" cy="3274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29" y="983047"/>
            <a:ext cx="6096000" cy="3838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22" y="3499338"/>
            <a:ext cx="2429351" cy="31765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890" y="3499338"/>
            <a:ext cx="2337266" cy="3255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22" y="3462842"/>
            <a:ext cx="2524613" cy="33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E2EEC-01F5-CC1E-652F-D0E65B745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14E9E3-C2CC-BCD9-5504-134618E4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05" y="-668348"/>
            <a:ext cx="9779183" cy="1600835"/>
          </a:xfrm>
        </p:spPr>
        <p:txBody>
          <a:bodyPr/>
          <a:lstStyle/>
          <a:p>
            <a:pPr algn="ctr"/>
            <a:r>
              <a:rPr sz="2800" dirty="0" err="1">
                <a:latin typeface="Arial Black" panose="020B0A04020102020204" pitchFamily="34" charset="0"/>
              </a:rPr>
              <a:t>Интерактивные</a:t>
            </a:r>
            <a:r>
              <a:rPr sz="2800" dirty="0">
                <a:latin typeface="Arial Black" panose="020B0A04020102020204" pitchFamily="34" charset="0"/>
              </a:rPr>
              <a:t> </a:t>
            </a:r>
            <a:r>
              <a:rPr sz="2800" dirty="0" err="1">
                <a:latin typeface="Arial Black" panose="020B0A04020102020204" pitchFamily="34" charset="0"/>
              </a:rPr>
              <a:t>занятия</a:t>
            </a:r>
            <a:r>
              <a:rPr sz="2800" dirty="0">
                <a:latin typeface="Arial Black" panose="020B0A04020102020204" pitchFamily="34" charset="0"/>
              </a:rPr>
              <a:t>: </a:t>
            </a:r>
            <a:r>
              <a:rPr sz="2800" dirty="0" err="1">
                <a:latin typeface="Arial Black" panose="020B0A04020102020204" pitchFamily="34" charset="0"/>
              </a:rPr>
              <a:t>Интеграция</a:t>
            </a:r>
            <a:r>
              <a:rPr sz="2800" dirty="0">
                <a:latin typeface="Arial Black" panose="020B0A04020102020204" pitchFamily="34" charset="0"/>
              </a:rPr>
              <a:t> </a:t>
            </a:r>
            <a:r>
              <a:rPr sz="2800" dirty="0" err="1">
                <a:latin typeface="Arial Black" panose="020B0A04020102020204" pitchFamily="34" charset="0"/>
              </a:rPr>
              <a:t>искусства</a:t>
            </a:r>
            <a:r>
              <a:rPr sz="2800" dirty="0">
                <a:latin typeface="Arial Black" panose="020B0A04020102020204" pitchFamily="34" charset="0"/>
              </a:rPr>
              <a:t> и </a:t>
            </a:r>
            <a:r>
              <a:rPr sz="2800" dirty="0" err="1">
                <a:latin typeface="Arial Black" panose="020B0A04020102020204" pitchFamily="34" charset="0"/>
              </a:rPr>
              <a:t>знаний</a:t>
            </a:r>
            <a:r>
              <a:rPr sz="2800" dirty="0">
                <a:latin typeface="Arial Black" panose="020B0A04020102020204" pitchFamily="34" charset="0"/>
              </a:rPr>
              <a:t> о </a:t>
            </a:r>
            <a:r>
              <a:rPr sz="2800" dirty="0" err="1">
                <a:latin typeface="Arial Black" panose="020B0A04020102020204" pitchFamily="34" charset="0"/>
              </a:rPr>
              <a:t>войне</a:t>
            </a:r>
            <a:endParaRPr sz="28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627487"/>
            <a:ext cx="2622775" cy="3364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2" y="1308338"/>
            <a:ext cx="3866650" cy="2365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5" y="4198010"/>
            <a:ext cx="3285193" cy="23304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32" y="1308338"/>
            <a:ext cx="3623071" cy="24673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9" y="4209231"/>
            <a:ext cx="3431865" cy="2330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29" y="4209231"/>
            <a:ext cx="4168525" cy="23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DB9D-1CFF-DB26-E98D-2E9FD987F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31D4-A7BD-1624-EED4-D8FE0C6B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71117"/>
            <a:ext cx="11719727" cy="1920240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</a:t>
            </a:r>
            <a:r>
              <a:rPr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спешны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</a:t>
            </a:r>
            <a:r>
              <a:rPr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ы детей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402" y="6142615"/>
            <a:ext cx="11394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Проекты по патриотическому воспитанию вдохновили свыше 80% родителей к активному участию в жизни детского сада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491" y="3396614"/>
            <a:ext cx="3109964" cy="23236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619" y="808892"/>
            <a:ext cx="3002245" cy="1985004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47" y="1178516"/>
            <a:ext cx="3571051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" y="653161"/>
            <a:ext cx="2288931" cy="4577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3" y="2710620"/>
            <a:ext cx="6623875" cy="3431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99" y="808892"/>
            <a:ext cx="2530056" cy="20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{15D7D397-CDFA-4882-86FF-1CD34BBED336}tf45331398_win32</Template>
  <TotalTime>0</TotalTime>
  <Words>208</Words>
  <Application>Microsoft Office PowerPoint</Application>
  <PresentationFormat>Широкоэкранный</PresentationFormat>
  <Paragraphs>31</Paragraphs>
  <Slides>11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Tenorite</vt:lpstr>
      <vt:lpstr>Times New Roman</vt:lpstr>
      <vt:lpstr>Trebuchet MS</vt:lpstr>
      <vt:lpstr>Custom</vt:lpstr>
      <vt:lpstr>Формирование патриотизма  у дошкольников через военное наследие и искусство</vt:lpstr>
      <vt:lpstr>Значение патриотического воспитания в детском саду</vt:lpstr>
      <vt:lpstr>Военная история России: ключевые события для дошкольного восприятия</vt:lpstr>
      <vt:lpstr>Роль художественного творчества в развитии патриотизма</vt:lpstr>
      <vt:lpstr>Аппликация: Создание символов мужества и героизма</vt:lpstr>
      <vt:lpstr>Лепка: Моделирование героев и военной техники</vt:lpstr>
      <vt:lpstr>Рисование: Отражение исторических событий и подвигов предков</vt:lpstr>
      <vt:lpstr>Интерактивные занятия: Интеграция искусства и знаний о войне</vt:lpstr>
      <vt:lpstr>Успешные проекты детей</vt:lpstr>
      <vt:lpstr>Организованная образовательная деятельность</vt:lpstr>
      <vt:lpstr>Военно-историческое наследие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2025-04-02T09:04:52Z</dcterms:created>
  <dcterms:modified xsi:type="dcterms:W3CDTF">2025-10-10T10:17:37Z</dcterms:modified>
</cp:coreProperties>
</file>