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76" r:id="rId3"/>
    <p:sldId id="257" r:id="rId4"/>
    <p:sldId id="258" r:id="rId5"/>
    <p:sldId id="260" r:id="rId6"/>
    <p:sldId id="262" r:id="rId7"/>
    <p:sldId id="267" r:id="rId8"/>
    <p:sldId id="268" r:id="rId9"/>
    <p:sldId id="269" r:id="rId10"/>
    <p:sldId id="270" r:id="rId11"/>
    <p:sldId id="271" r:id="rId12"/>
    <p:sldId id="272" r:id="rId13"/>
    <p:sldId id="263" r:id="rId14"/>
    <p:sldId id="264" r:id="rId15"/>
    <p:sldId id="265" r:id="rId16"/>
    <p:sldId id="266" r:id="rId17"/>
    <p:sldId id="273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8093"/>
    <a:srgbClr val="0E2138"/>
    <a:srgbClr val="008E40"/>
    <a:srgbClr val="B3CC82"/>
    <a:srgbClr val="FBF880"/>
    <a:srgbClr val="F6F6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99" autoAdjust="0"/>
  </p:normalViewPr>
  <p:slideViewPr>
    <p:cSldViewPr>
      <p:cViewPr varScale="1">
        <p:scale>
          <a:sx n="52" d="100"/>
          <a:sy n="52" d="100"/>
        </p:scale>
        <p:origin x="-103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B12E1-3356-4A7F-9694-CE2CF4F068A6}" type="datetimeFigureOut">
              <a:rPr lang="ru-RU" smtClean="0"/>
              <a:t>06.03.2017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183E-08D8-41A4-AEE2-B6F74A1B90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 smtClean="0"/>
              <a:t>Для показа</a:t>
            </a:r>
            <a:r>
              <a:rPr lang="ru-RU" baseline="0" dirty="0" smtClean="0"/>
              <a:t> презентации требуется </a:t>
            </a:r>
            <a:r>
              <a:rPr lang="ru-RU" dirty="0" err="1" smtClean="0"/>
              <a:t>Adobe</a:t>
            </a:r>
            <a:r>
              <a:rPr lang="ru-RU" dirty="0" smtClean="0"/>
              <a:t> </a:t>
            </a:r>
            <a:r>
              <a:rPr lang="ru-RU" dirty="0" err="1" smtClean="0"/>
              <a:t>Flash</a:t>
            </a:r>
            <a:r>
              <a:rPr lang="ru-RU" dirty="0" smtClean="0"/>
              <a:t> </a:t>
            </a:r>
            <a:r>
              <a:rPr lang="ru-RU" dirty="0" err="1" smtClean="0"/>
              <a:t>Player</a:t>
            </a:r>
            <a:r>
              <a:rPr lang="ru-RU" dirty="0" smtClean="0"/>
              <a:t> </a:t>
            </a:r>
            <a:r>
              <a:rPr lang="ru-RU" dirty="0" err="1" smtClean="0"/>
              <a:t>ActiveX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.</a:t>
            </a:r>
            <a:endParaRPr lang="ru-RU" altLang="ru-RU" dirty="0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DC47278-83C2-45DA-B2DC-57856FFDAE83}" type="slidenum">
              <a:rPr lang="ru-RU" altLang="ru-RU">
                <a:solidFill>
                  <a:srgbClr val="000000"/>
                </a:solidFill>
                <a:latin typeface="Arial" charset="0"/>
                <a:cs typeface="Arial" charset="0"/>
              </a:rPr>
              <a:pPr/>
              <a:t>1</a:t>
            </a:fld>
            <a:endParaRPr lang="ru-RU" alt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4135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8969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0919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2154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6207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5687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8622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2972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657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7861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3301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7723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5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06.03.2017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solidFill>
                  <a:srgbClr val="A7A399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anose="020B0604030504040204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32.png"/><Relationship Id="rId9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573463"/>
            <a:ext cx="8496300" cy="2592387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Презентация к уроку по информатике в </a:t>
            </a:r>
            <a:r>
              <a:rPr lang="ru-RU" sz="32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10-ом </a:t>
            </a:r>
            <a:r>
              <a:rPr lang="ru-RU" sz="32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классе на тему </a:t>
            </a:r>
            <a:r>
              <a:rPr lang="ru-RU" sz="32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«Построение графика функции».</a:t>
            </a:r>
            <a:endParaRPr lang="ru-RU" sz="32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063" y="500063"/>
            <a:ext cx="28384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71875" y="571500"/>
            <a:ext cx="5572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9F29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МБОУ «Гимназия» г.Обнинска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9F29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Калужской области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rgbClr val="9F29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rgbClr val="9F29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0063" y="1895475"/>
            <a:ext cx="8248650" cy="1662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Александрова Татьяна Петровна</a:t>
            </a:r>
            <a:r>
              <a:rPr lang="ru-RU" sz="2000" dirty="0">
                <a:latin typeface="+mn-lt"/>
              </a:rPr>
              <a:t>, </a:t>
            </a:r>
            <a:r>
              <a:rPr lang="ru-RU" sz="1400" i="1" dirty="0">
                <a:latin typeface="+mn-lt"/>
              </a:rPr>
              <a:t>зам.директора по ИКТ,</a:t>
            </a:r>
            <a:r>
              <a:rPr lang="ru-RU" sz="1400" i="1" dirty="0"/>
              <a:t> учитель информатики высшей категории,</a:t>
            </a:r>
            <a:r>
              <a:rPr lang="ru-RU" sz="1400" dirty="0"/>
              <a:t> </a:t>
            </a:r>
            <a:r>
              <a:rPr lang="ru-RU" sz="1400" i="1" dirty="0"/>
              <a:t>Почетный работник общего образования РФ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Замиусская Ирина Юрьевна</a:t>
            </a:r>
            <a:r>
              <a:rPr lang="ru-RU" sz="2000" dirty="0">
                <a:latin typeface="+mn-lt"/>
              </a:rPr>
              <a:t>, </a:t>
            </a:r>
            <a:r>
              <a:rPr lang="ru-RU" sz="1400" i="1" dirty="0">
                <a:latin typeface="+mn-lt"/>
              </a:rPr>
              <a:t>учитель информатики высшей категории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Утянская Елена Васильевна</a:t>
            </a:r>
            <a:r>
              <a:rPr lang="ru-RU" sz="2000" dirty="0">
                <a:latin typeface="+mn-lt"/>
              </a:rPr>
              <a:t>, </a:t>
            </a:r>
            <a:r>
              <a:rPr lang="ru-RU" sz="1400" i="1" dirty="0">
                <a:latin typeface="+mn-lt"/>
              </a:rPr>
              <a:t>учитель информатики</a:t>
            </a:r>
            <a:r>
              <a:rPr lang="ru-RU" sz="1400" i="1" dirty="0"/>
              <a:t> высшей категории</a:t>
            </a:r>
            <a:endParaRPr lang="ru-RU" sz="1400" i="1" dirty="0">
              <a:latin typeface="+mn-lt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Свойства </a:t>
            </a:r>
            <a:r>
              <a:rPr lang="en-US" dirty="0" err="1" smtClean="0"/>
              <a:t>TChart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440125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Рассмотри некоторые свойства</a:t>
            </a:r>
            <a:r>
              <a:rPr lang="en-US" sz="2400" dirty="0" smtClean="0"/>
              <a:t> </a:t>
            </a:r>
            <a:r>
              <a:rPr lang="ru-RU" sz="2400" dirty="0" smtClean="0"/>
              <a:t>объектов типа </a:t>
            </a:r>
            <a:r>
              <a:rPr lang="en-US" sz="2400" dirty="0" err="1" smtClean="0"/>
              <a:t>Tchart</a:t>
            </a:r>
            <a:r>
              <a:rPr lang="ru-RU" sz="2400" dirty="0" smtClean="0"/>
              <a:t>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75656" y="2016189"/>
            <a:ext cx="5400600" cy="220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Масштабирование (</a:t>
            </a:r>
            <a:r>
              <a:rPr lang="en-US" sz="2400" dirty="0" err="1" smtClean="0"/>
              <a:t>AllowZoom</a:t>
            </a:r>
            <a:r>
              <a:rPr lang="ru-RU" sz="2400" dirty="0" smtClean="0"/>
              <a:t>);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Пропорциональность (</a:t>
            </a:r>
            <a:r>
              <a:rPr lang="en-US" sz="2400" dirty="0" smtClean="0"/>
              <a:t>Proportional)</a:t>
            </a:r>
            <a:r>
              <a:rPr lang="ru-RU" sz="2400" dirty="0" smtClean="0"/>
              <a:t>;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Условные обозначения (</a:t>
            </a:r>
            <a:r>
              <a:rPr lang="en-US" sz="2400" dirty="0" smtClean="0"/>
              <a:t>Legend).</a:t>
            </a:r>
            <a:endParaRPr lang="ru-RU" sz="2400" dirty="0" smtClean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19672" y="4221088"/>
            <a:ext cx="46805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Условные обозначения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644008" y="1015568"/>
            <a:ext cx="4320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Если  открыть список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Legend</a:t>
            </a:r>
            <a:r>
              <a:rPr lang="en-US" dirty="0" smtClean="0"/>
              <a:t> </a:t>
            </a:r>
            <a:r>
              <a:rPr lang="ru-RU" dirty="0" smtClean="0"/>
              <a:t>в окне свойства объекта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TChart</a:t>
            </a:r>
            <a:r>
              <a:rPr lang="en-US" dirty="0" smtClean="0"/>
              <a:t>,</a:t>
            </a:r>
            <a:r>
              <a:rPr lang="ru-RU" dirty="0" smtClean="0"/>
              <a:t> можно увидеть параметры условных обозначений и их значения по умолчанию.</a:t>
            </a:r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</a:rPr>
              <a:t>Например, можно задать выравнивание 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Alignment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ru-RU" dirty="0" smtClean="0">
                <a:solidFill>
                  <a:srgbClr val="000000"/>
                </a:solidFill>
              </a:rPr>
              <a:t>поля с условными обозначениями.</a:t>
            </a:r>
            <a:endParaRPr lang="ru-RU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 l="4011" t="17134" r="17783" b="8924"/>
          <a:stretch>
            <a:fillRect/>
          </a:stretch>
        </p:blipFill>
        <p:spPr bwMode="auto">
          <a:xfrm>
            <a:off x="323528" y="1052736"/>
            <a:ext cx="3672408" cy="546153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cxnSp>
        <p:nvCxnSpPr>
          <p:cNvPr id="27" name="Соединительная линия уступом 26"/>
          <p:cNvCxnSpPr/>
          <p:nvPr/>
        </p:nvCxnSpPr>
        <p:spPr>
          <a:xfrm rot="10800000">
            <a:off x="3131840" y="1484784"/>
            <a:ext cx="1512168" cy="1368152"/>
          </a:xfrm>
          <a:prstGeom prst="bentConnector3">
            <a:avLst>
              <a:gd name="adj1" fmla="val 50000"/>
            </a:avLst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4644008" y="5457998"/>
            <a:ext cx="4248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Если рядом с свойством видимости 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Visible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ru-RU" dirty="0" smtClean="0">
                <a:solidFill>
                  <a:srgbClr val="000000"/>
                </a:solidFill>
              </a:rPr>
              <a:t>не стоит флажок, то условные обозначения не будут видны на графике.</a:t>
            </a:r>
            <a:endParaRPr lang="ru-RU" dirty="0"/>
          </a:p>
        </p:txBody>
      </p:sp>
      <p:cxnSp>
        <p:nvCxnSpPr>
          <p:cNvPr id="50" name="Соединительная линия уступом 49"/>
          <p:cNvCxnSpPr/>
          <p:nvPr/>
        </p:nvCxnSpPr>
        <p:spPr>
          <a:xfrm rot="10800000" flipV="1">
            <a:off x="3203848" y="5661248"/>
            <a:ext cx="1440160" cy="720080"/>
          </a:xfrm>
          <a:prstGeom prst="bentConnector3">
            <a:avLst>
              <a:gd name="adj1" fmla="val 50000"/>
            </a:avLst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4716016" y="4294837"/>
            <a:ext cx="4248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Различные отступы от края и между условными обозначениями, задаваемые в пикселях.</a:t>
            </a:r>
            <a:endParaRPr lang="ru-RU" dirty="0"/>
          </a:p>
        </p:txBody>
      </p:sp>
      <p:cxnSp>
        <p:nvCxnSpPr>
          <p:cNvPr id="54" name="Прямая со стрелкой 53"/>
          <p:cNvCxnSpPr/>
          <p:nvPr/>
        </p:nvCxnSpPr>
        <p:spPr>
          <a:xfrm flipH="1">
            <a:off x="3347864" y="4509120"/>
            <a:ext cx="1368152" cy="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347864" y="4365104"/>
            <a:ext cx="0" cy="72008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Построение графиков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124744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Задавать свойства объектов можно 2 способами: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552" y="3308791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Например, разрешить масштабирование графика можно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1. В Свойствах объекта.</a:t>
            </a:r>
            <a:endParaRPr lang="ru-RU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t="30992" b="52479"/>
          <a:stretch>
            <a:fillRect/>
          </a:stretch>
        </p:blipFill>
        <p:spPr bwMode="auto">
          <a:xfrm>
            <a:off x="4644008" y="3861048"/>
            <a:ext cx="3984693" cy="115212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cxnSp>
        <p:nvCxnSpPr>
          <p:cNvPr id="14" name="Прямая со стрелкой 13"/>
          <p:cNvCxnSpPr/>
          <p:nvPr/>
        </p:nvCxnSpPr>
        <p:spPr>
          <a:xfrm>
            <a:off x="2987824" y="4293096"/>
            <a:ext cx="1944216" cy="288032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4048" y="4797152"/>
            <a:ext cx="252028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39552" y="537321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В тексте программы:</a:t>
            </a:r>
          </a:p>
        </p:txBody>
      </p:sp>
      <p:sp>
        <p:nvSpPr>
          <p:cNvPr id="22" name="Блок-схема: процесс 21"/>
          <p:cNvSpPr/>
          <p:nvPr/>
        </p:nvSpPr>
        <p:spPr>
          <a:xfrm>
            <a:off x="4572000" y="5373216"/>
            <a:ext cx="4104456" cy="432048"/>
          </a:xfrm>
          <a:prstGeom prst="flowChartProcess">
            <a:avLst/>
          </a:prstGeom>
          <a:solidFill>
            <a:srgbClr val="FBF8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Chart1.AllowZoom:=True;</a:t>
            </a:r>
            <a:endParaRPr lang="ru-RU" sz="20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39552" y="1700808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На вкладке </a:t>
            </a:r>
            <a:r>
              <a:rPr lang="ru-RU" sz="2000" i="1" u="sng" dirty="0" smtClean="0"/>
              <a:t>Свойства объектов</a:t>
            </a:r>
            <a:r>
              <a:rPr lang="ru-RU" sz="2000" dirty="0" smtClean="0"/>
              <a:t>. Изменения должны быть внесены в режиме разработки (до запуска программы).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 тексте программы. Изменения вносятся в процессе работы программы в зависимости от введенных пользователем данных.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Построение графиков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124744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Самое важное при построении графиков – отображение численных данных на координатной плоскости. Для этого необходимо задавать пары чисел</a:t>
            </a:r>
            <a:r>
              <a:rPr lang="en-US" sz="2000" dirty="0" smtClean="0"/>
              <a:t>             .</a:t>
            </a:r>
            <a:r>
              <a:rPr lang="ru-RU" sz="2000" dirty="0" smtClean="0"/>
              <a:t> </a:t>
            </a:r>
            <a:endParaRPr lang="en-US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Среди всего многообразия диаграмм и графиков рассмотрим </a:t>
            </a:r>
          </a:p>
          <a:p>
            <a:r>
              <a:rPr lang="ru-RU" sz="2000" dirty="0" smtClean="0"/>
              <a:t>2 разновидности графиков. </a:t>
            </a:r>
          </a:p>
          <a:p>
            <a:endParaRPr lang="ru-RU" sz="2000" dirty="0" smtClean="0"/>
          </a:p>
          <a:p>
            <a:r>
              <a:rPr lang="ru-RU" sz="2000" dirty="0" smtClean="0"/>
              <a:t>В зависимости от типа графика точки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3608" y="3685179"/>
            <a:ext cx="6192688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 </a:t>
            </a:r>
            <a:r>
              <a:rPr lang="ru-RU" sz="2000" dirty="0" smtClean="0"/>
              <a:t>соединяются прямой линией – </a:t>
            </a:r>
            <a:r>
              <a:rPr lang="en-US" sz="2000" dirty="0" err="1" smtClean="0"/>
              <a:t>TLineSeries</a:t>
            </a:r>
            <a:r>
              <a:rPr lang="ru-RU" sz="20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 </a:t>
            </a:r>
            <a:r>
              <a:rPr lang="ru-RU" sz="2000" dirty="0" smtClean="0"/>
              <a:t>отмечаются кругом с радиусом </a:t>
            </a:r>
            <a:r>
              <a:rPr lang="en-US" sz="2000" b="1" dirty="0" smtClean="0"/>
              <a:t>R</a:t>
            </a:r>
            <a:r>
              <a:rPr lang="en-US" sz="2000" dirty="0" smtClean="0"/>
              <a:t> – </a:t>
            </a:r>
            <a:r>
              <a:rPr lang="en-US" sz="2000" dirty="0" err="1" smtClean="0"/>
              <a:t>TBubbleSeries</a:t>
            </a:r>
            <a:r>
              <a:rPr lang="en-US" sz="2000" dirty="0" smtClean="0"/>
              <a:t>.</a:t>
            </a:r>
            <a:endParaRPr lang="ru-RU" sz="2000" dirty="0" smtClean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979713" y="1772816"/>
          <a:ext cx="718666" cy="396000"/>
        </p:xfrm>
        <a:graphic>
          <a:graphicData uri="http://schemas.openxmlformats.org/presentationml/2006/ole">
            <p:oleObj spid="_x0000_s17410" name="Формула" r:id="rId3" imgW="368280" imgH="203040" progId="Equation.3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4788024" y="3249737"/>
          <a:ext cx="719137" cy="395287"/>
        </p:xfrm>
        <a:graphic>
          <a:graphicData uri="http://schemas.openxmlformats.org/presentationml/2006/ole">
            <p:oleObj spid="_x0000_s17411" name="Формула" r:id="rId4" imgW="368280" imgH="2030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1560" y="5445224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Рассмотрим использование каждого типа на примере.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Пример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TLineSeries</a:t>
            </a:r>
            <a:endParaRPr lang="ru-RU" dirty="0"/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1835696" y="1052736"/>
            <a:ext cx="5328592" cy="2376264"/>
          </a:xfrm>
          <a:prstGeom prst="flowChartProcess">
            <a:avLst/>
          </a:prstGeom>
          <a:solidFill>
            <a:srgbClr val="FBF8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tLS:TLineSeries;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tLS:=TLineSeries.Create(Chart1);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tLS.AddXY(0.5,1.0);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tLS.AddXY(7.0,4.0);</a:t>
            </a:r>
            <a:endParaRPr lang="ru-RU" sz="20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Chart1.AddSeries(tLS);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end; </a:t>
            </a:r>
            <a:endParaRPr lang="ru-RU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/>
          <a:srcRect l="11209" t="28564" r="24027" b="12404"/>
          <a:stretch>
            <a:fillRect/>
          </a:stretch>
        </p:blipFill>
        <p:spPr bwMode="auto">
          <a:xfrm>
            <a:off x="1619672" y="3501008"/>
            <a:ext cx="5510296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Выгнутая влево стрелка 9"/>
          <p:cNvSpPr/>
          <p:nvPr/>
        </p:nvSpPr>
        <p:spPr>
          <a:xfrm>
            <a:off x="899592" y="2132856"/>
            <a:ext cx="1080120" cy="4248472"/>
          </a:xfrm>
          <a:prstGeom prst="curved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flipH="1">
            <a:off x="7020272" y="2348880"/>
            <a:ext cx="1080120" cy="172819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6056" y="2348880"/>
            <a:ext cx="1944000" cy="27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 l="12636" t="29053" r="23846" b="13819"/>
          <a:stretch>
            <a:fillRect/>
          </a:stretch>
        </p:blipFill>
        <p:spPr bwMode="auto">
          <a:xfrm>
            <a:off x="1763688" y="3551837"/>
            <a:ext cx="5544616" cy="3261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Пример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TBubbleSeries</a:t>
            </a:r>
            <a:endParaRPr lang="ru-RU" dirty="0"/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1835696" y="1052736"/>
            <a:ext cx="5760640" cy="2376264"/>
          </a:xfrm>
          <a:prstGeom prst="flowChartProcess">
            <a:avLst/>
          </a:prstGeom>
          <a:solidFill>
            <a:srgbClr val="FBF8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tBS:TBubbleSeries;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tBS:=TBubbleSeries.Create(Chart1);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tBS.AddXY(0.5,1.0,0.3);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tBS.AddXY(7.0,4.0,1.0);</a:t>
            </a:r>
            <a:endParaRPr lang="ru-RU" sz="20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Chart1.AddSeries(tBS);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end; </a:t>
            </a:r>
            <a:endParaRPr lang="ru-RU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899592" y="2132856"/>
            <a:ext cx="1080120" cy="4320480"/>
          </a:xfrm>
          <a:prstGeom prst="curv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flipH="1">
            <a:off x="7020272" y="2348880"/>
            <a:ext cx="1080120" cy="2304256"/>
          </a:xfrm>
          <a:prstGeom prst="curv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24272" y="2348880"/>
            <a:ext cx="1296000" cy="270000"/>
          </a:xfrm>
          <a:prstGeom prst="rect">
            <a:avLst/>
          </a:prstGeom>
          <a:solidFill>
            <a:srgbClr val="008E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339752" y="5373216"/>
            <a:ext cx="1368152" cy="576064"/>
          </a:xfrm>
          <a:prstGeom prst="rect">
            <a:avLst/>
          </a:prstGeom>
          <a:solidFill>
            <a:srgbClr val="008E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 = 0.3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3968" y="3933056"/>
            <a:ext cx="1368152" cy="576064"/>
          </a:xfrm>
          <a:prstGeom prst="rect">
            <a:avLst/>
          </a:prstGeom>
          <a:solidFill>
            <a:srgbClr val="008E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 = 1.0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9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611560" y="1241465"/>
            <a:ext cx="8136904" cy="1323439"/>
            <a:chOff x="611560" y="980728"/>
            <a:chExt cx="8136904" cy="1323439"/>
          </a:xfrm>
        </p:grpSpPr>
        <p:sp>
          <p:nvSpPr>
            <p:cNvPr id="14" name="TextBox 13"/>
            <p:cNvSpPr txBox="1"/>
            <p:nvPr/>
          </p:nvSpPr>
          <p:spPr>
            <a:xfrm>
              <a:off x="611560" y="980728"/>
              <a:ext cx="813690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  </a:t>
              </a:r>
              <a:r>
                <a:rPr lang="ru-RU" sz="2000" u="sng" dirty="0" smtClean="0"/>
                <a:t>Задача №1</a:t>
              </a:r>
            </a:p>
            <a:p>
              <a:r>
                <a:rPr lang="ru-RU" sz="2000" dirty="0" smtClean="0"/>
                <a:t>Построить график функции                               на промежутке                          .</a:t>
              </a:r>
            </a:p>
            <a:p>
              <a:r>
                <a:rPr lang="ru-RU" sz="2000" dirty="0" smtClean="0"/>
                <a:t>Параметры </a:t>
              </a:r>
              <a:r>
                <a:rPr lang="en-US" sz="2000" i="1" dirty="0" smtClean="0"/>
                <a:t>A</a:t>
              </a:r>
              <a:r>
                <a:rPr lang="ru-RU" sz="2000" i="1" dirty="0" smtClean="0"/>
                <a:t>, </a:t>
              </a:r>
              <a:r>
                <a:rPr lang="en-US" sz="2000" i="1" dirty="0" smtClean="0"/>
                <a:t>B </a:t>
              </a:r>
              <a:r>
                <a:rPr lang="ru-RU" sz="2000" dirty="0" smtClean="0"/>
                <a:t>вводятся с клавиатуры.</a:t>
              </a:r>
            </a:p>
            <a:p>
              <a:r>
                <a:rPr lang="ru-RU" sz="2000" dirty="0" smtClean="0"/>
                <a:t>Отметить точки, в которых график пересекает ось абсцисс.</a:t>
              </a: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3594100" y="1295400"/>
            <a:ext cx="1774825" cy="388938"/>
          </p:xfrm>
          <a:graphic>
            <a:graphicData uri="http://schemas.openxmlformats.org/presentationml/2006/ole">
              <p:oleObj spid="_x0000_s30723" name="Формула" r:id="rId3" imgW="927000" imgH="203040" progId="Equation.3">
                <p:embed/>
              </p:oleObj>
            </a:graphicData>
          </a:graphic>
        </p:graphicFrame>
        <p:graphicFrame>
          <p:nvGraphicFramePr>
            <p:cNvPr id="30724" name="Object 4"/>
            <p:cNvGraphicFramePr>
              <a:graphicFrameLocks noChangeAspect="1"/>
            </p:cNvGraphicFramePr>
            <p:nvPr/>
          </p:nvGraphicFramePr>
          <p:xfrm>
            <a:off x="7051302" y="1294830"/>
            <a:ext cx="1481138" cy="388937"/>
          </p:xfrm>
          <a:graphic>
            <a:graphicData uri="http://schemas.openxmlformats.org/presentationml/2006/ole">
              <p:oleObj spid="_x0000_s30724" name="Формула" r:id="rId4" imgW="774360" imgH="203040" progId="Equation.3">
                <p:embed/>
              </p:oleObj>
            </a:graphicData>
          </a:graphic>
        </p:graphicFrame>
      </p:grpSp>
      <p:grpSp>
        <p:nvGrpSpPr>
          <p:cNvPr id="20" name="Группа 19"/>
          <p:cNvGrpSpPr/>
          <p:nvPr/>
        </p:nvGrpSpPr>
        <p:grpSpPr>
          <a:xfrm>
            <a:off x="611560" y="3473713"/>
            <a:ext cx="8136904" cy="1323439"/>
            <a:chOff x="611560" y="2465601"/>
            <a:chExt cx="8136904" cy="1323439"/>
          </a:xfrm>
        </p:grpSpPr>
        <p:sp>
          <p:nvSpPr>
            <p:cNvPr id="17" name="TextBox 16"/>
            <p:cNvSpPr txBox="1"/>
            <p:nvPr/>
          </p:nvSpPr>
          <p:spPr>
            <a:xfrm>
              <a:off x="611560" y="2465601"/>
              <a:ext cx="813690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  </a:t>
              </a:r>
              <a:r>
                <a:rPr lang="ru-RU" sz="2000" u="sng" dirty="0" smtClean="0"/>
                <a:t>Задача №2</a:t>
              </a:r>
            </a:p>
            <a:p>
              <a:r>
                <a:rPr lang="ru-RU" sz="2000" dirty="0" smtClean="0"/>
                <a:t>Построить график функции                                     при                           .</a:t>
              </a:r>
            </a:p>
            <a:p>
              <a:r>
                <a:rPr lang="ru-RU" sz="2000" dirty="0" smtClean="0"/>
                <a:t>Параметры </a:t>
              </a:r>
              <a:r>
                <a:rPr lang="en-US" sz="2000" i="1" dirty="0" smtClean="0"/>
                <a:t>A</a:t>
              </a:r>
              <a:r>
                <a:rPr lang="ru-RU" sz="2000" i="1" dirty="0" smtClean="0"/>
                <a:t>, </a:t>
              </a:r>
              <a:r>
                <a:rPr lang="en-US" sz="2000" i="1" dirty="0" smtClean="0"/>
                <a:t>B </a:t>
              </a:r>
              <a:r>
                <a:rPr lang="ru-RU" sz="2000" dirty="0" smtClean="0"/>
                <a:t>вводятся с клавиатуры.</a:t>
              </a:r>
            </a:p>
            <a:p>
              <a:r>
                <a:rPr lang="ru-RU" sz="2000" dirty="0" smtClean="0"/>
                <a:t>Отметить точки, в которых график пересекает ось абсцисс.</a:t>
              </a:r>
            </a:p>
          </p:txBody>
        </p:sp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3682032" y="2735972"/>
            <a:ext cx="1970088" cy="436563"/>
          </p:xfrm>
          <a:graphic>
            <a:graphicData uri="http://schemas.openxmlformats.org/presentationml/2006/ole">
              <p:oleObj spid="_x0000_s30726" name="Формула" r:id="rId5" imgW="1028520" imgH="228600" progId="Equation.3">
                <p:embed/>
              </p:oleObj>
            </a:graphicData>
          </a:graphic>
        </p:graphicFrame>
        <p:graphicFrame>
          <p:nvGraphicFramePr>
            <p:cNvPr id="19" name="Object 4"/>
            <p:cNvGraphicFramePr>
              <a:graphicFrameLocks noChangeAspect="1"/>
            </p:cNvGraphicFramePr>
            <p:nvPr/>
          </p:nvGraphicFramePr>
          <p:xfrm>
            <a:off x="6227763" y="2778388"/>
            <a:ext cx="1481137" cy="388938"/>
          </p:xfrm>
          <a:graphic>
            <a:graphicData uri="http://schemas.openxmlformats.org/presentationml/2006/ole">
              <p:oleObj spid="_x0000_s30727" name="Формула" r:id="rId6" imgW="77436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7544" y="1195770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Тело брошено под углом         к горизонту со скорость </a:t>
            </a:r>
            <a:r>
              <a:rPr lang="en-US" sz="2000" dirty="0" smtClean="0"/>
              <a:t>       </a:t>
            </a:r>
            <a:r>
              <a:rPr lang="ru-RU" sz="2000" dirty="0" smtClean="0"/>
              <a:t>из точки   </a:t>
            </a:r>
            <a:r>
              <a:rPr lang="en-US" sz="2000" dirty="0" smtClean="0"/>
              <a:t>           </a:t>
            </a:r>
            <a:r>
              <a:rPr lang="ru-RU" sz="2000" dirty="0" smtClean="0"/>
              <a:t> </a:t>
            </a:r>
            <a:r>
              <a:rPr lang="en-US" sz="2000" dirty="0" smtClean="0"/>
              <a:t>  .</a:t>
            </a:r>
            <a:endParaRPr lang="ru-RU" sz="2000" dirty="0" smtClean="0"/>
          </a:p>
          <a:p>
            <a:r>
              <a:rPr lang="ru-RU" sz="2000" dirty="0" smtClean="0"/>
              <a:t>Начальные данные задаются с клавиатуры. Необходимо построить график, отображающий траекторию движения тела, где по осям </a:t>
            </a:r>
            <a:r>
              <a:rPr lang="en-US" sz="2000" dirty="0" smtClean="0"/>
              <a:t>X </a:t>
            </a:r>
            <a:r>
              <a:rPr lang="ru-RU" sz="2000" dirty="0" smtClean="0"/>
              <a:t>и </a:t>
            </a:r>
            <a:r>
              <a:rPr lang="en-US" sz="2000" dirty="0" smtClean="0"/>
              <a:t>Y</a:t>
            </a:r>
            <a:r>
              <a:rPr lang="ru-RU" sz="2000" dirty="0" smtClean="0"/>
              <a:t> будут соответствующие координаты. Отметить точки начала и конца перемещения тела, а также точку наивысшего положения разными цветами.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7668344" y="1164814"/>
          <a:ext cx="955675" cy="452437"/>
        </p:xfrm>
        <a:graphic>
          <a:graphicData uri="http://schemas.openxmlformats.org/presentationml/2006/ole">
            <p:oleObj spid="_x0000_s34822" name="Формула" r:id="rId3" imgW="482400" imgH="228600" progId="Equation.3">
              <p:embed/>
            </p:oleObj>
          </a:graphicData>
        </a:graphic>
      </p:graphicFrame>
      <p:pic>
        <p:nvPicPr>
          <p:cNvPr id="22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1181426"/>
            <a:ext cx="274154" cy="3960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11560" y="836712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 smtClean="0"/>
              <a:t>Задача №3</a:t>
            </a:r>
          </a:p>
        </p:txBody>
      </p:sp>
      <p:graphicFrame>
        <p:nvGraphicFramePr>
          <p:cNvPr id="24" name="Object 5"/>
          <p:cNvGraphicFramePr>
            <a:graphicFrameLocks noChangeAspect="1"/>
          </p:cNvGraphicFramePr>
          <p:nvPr/>
        </p:nvGraphicFramePr>
        <p:xfrm>
          <a:off x="3333750" y="1273766"/>
          <a:ext cx="301625" cy="276225"/>
        </p:xfrm>
        <a:graphic>
          <a:graphicData uri="http://schemas.openxmlformats.org/presentationml/2006/ole">
            <p:oleObj spid="_x0000_s34823" name="Формула" r:id="rId5" imgW="152280" imgH="13968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67544" y="3480619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Ограничения на входные данные:</a:t>
            </a:r>
          </a:p>
        </p:txBody>
      </p: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39552" y="4920779"/>
          <a:ext cx="955675" cy="452437"/>
        </p:xfrm>
        <a:graphic>
          <a:graphicData uri="http://schemas.openxmlformats.org/presentationml/2006/ole">
            <p:oleObj spid="_x0000_s34824" name="Формула" r:id="rId6" imgW="482400" imgH="228600" progId="Equation.3">
              <p:embed/>
            </p:oleObj>
          </a:graphicData>
        </a:graphic>
      </p:graphicFrame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539552" y="4056683"/>
          <a:ext cx="301625" cy="276225"/>
        </p:xfrm>
        <a:graphic>
          <a:graphicData uri="http://schemas.openxmlformats.org/presentationml/2006/ole">
            <p:oleObj spid="_x0000_s34825" name="Формула" r:id="rId7" imgW="152280" imgH="139680" progId="Equation.3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9552" y="3944605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- задается в градусах. </a:t>
            </a:r>
          </a:p>
        </p:txBody>
      </p:sp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3829050" y="3984625"/>
          <a:ext cx="1508125" cy="401638"/>
        </p:xfrm>
        <a:graphic>
          <a:graphicData uri="http://schemas.openxmlformats.org/presentationml/2006/ole">
            <p:oleObj spid="_x0000_s34826" name="Формула" r:id="rId8" imgW="761760" imgH="203040" progId="Equation.3">
              <p:embed/>
            </p:oleObj>
          </a:graphicData>
        </a:graphic>
      </p:graphicFrame>
      <p:pic>
        <p:nvPicPr>
          <p:cNvPr id="33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4416723"/>
            <a:ext cx="274154" cy="3960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611560" y="4416723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- модуль скорости, м/с. </a:t>
            </a:r>
          </a:p>
        </p:txBody>
      </p:sp>
      <p:pic>
        <p:nvPicPr>
          <p:cNvPr id="35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4416723"/>
            <a:ext cx="274154" cy="396000"/>
          </a:xfrm>
          <a:prstGeom prst="rect">
            <a:avLst/>
          </a:prstGeom>
          <a:noFill/>
        </p:spPr>
      </p:pic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3995936" y="4416723"/>
          <a:ext cx="477837" cy="350838"/>
        </p:xfrm>
        <a:graphic>
          <a:graphicData uri="http://schemas.openxmlformats.org/presentationml/2006/ole">
            <p:oleObj spid="_x0000_s34827" name="Формула" r:id="rId9" imgW="241200" imgH="177480" progId="Equation.3">
              <p:embed/>
            </p:oleObj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39552" y="4920779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               - координаты начального положения, м.</a:t>
            </a:r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6084168" y="4900389"/>
          <a:ext cx="830262" cy="452438"/>
        </p:xfrm>
        <a:graphic>
          <a:graphicData uri="http://schemas.openxmlformats.org/presentationml/2006/ole">
            <p:oleObj spid="_x0000_s34828" name="Формула" r:id="rId10" imgW="419040" imgH="228600" progId="Equation.3">
              <p:embed/>
            </p:oleObj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5436096" y="4014267"/>
          <a:ext cx="906462" cy="350837"/>
        </p:xfrm>
        <a:graphic>
          <a:graphicData uri="http://schemas.openxmlformats.org/presentationml/2006/ole">
            <p:oleObj spid="_x0000_s34829" name="Формула" r:id="rId11" imgW="4572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Функциональная зависимость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707904" y="1340768"/>
          <a:ext cx="1728192" cy="601110"/>
        </p:xfrm>
        <a:graphic>
          <a:graphicData uri="http://schemas.openxmlformats.org/presentationml/2006/ole">
            <p:oleObj spid="_x0000_s1026" name="Формула" r:id="rId3" imgW="583920" imgH="2030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2060848"/>
            <a:ext cx="8604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Две переменные величины      </a:t>
            </a:r>
            <a:r>
              <a:rPr lang="en-US" sz="2000" dirty="0" smtClean="0"/>
              <a:t>,</a:t>
            </a:r>
            <a:r>
              <a:rPr lang="ru-RU" sz="2000" dirty="0" smtClean="0"/>
              <a:t>       связаны </a:t>
            </a:r>
            <a:r>
              <a:rPr lang="ru-RU" sz="2000" i="1" u="sng" dirty="0" smtClean="0"/>
              <a:t>функциональной зависимостью</a:t>
            </a:r>
            <a:r>
              <a:rPr lang="ru-RU" sz="2000" dirty="0" smtClean="0"/>
              <a:t>, если каждому значению, которое может принять одна из них, соответствует одно или несколько определенных значений другой.</a:t>
            </a:r>
            <a:endParaRPr lang="ru-RU" sz="20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47199" y="2140407"/>
          <a:ext cx="304721" cy="360040"/>
        </p:xfrm>
        <a:graphic>
          <a:graphicData uri="http://schemas.openxmlformats.org/presentationml/2006/ole">
            <p:oleObj spid="_x0000_s1027" name="Формула" r:id="rId4" imgW="139680" imgH="1648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923928" y="2140407"/>
          <a:ext cx="277813" cy="304800"/>
        </p:xfrm>
        <a:graphic>
          <a:graphicData uri="http://schemas.openxmlformats.org/presentationml/2006/ole">
            <p:oleObj spid="_x0000_s1028" name="Формула" r:id="rId5" imgW="126720" imgH="1396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073944" y="3665760"/>
          <a:ext cx="1193800" cy="1995488"/>
        </p:xfrm>
        <a:graphic>
          <a:graphicData uri="http://schemas.openxmlformats.org/presentationml/2006/ole">
            <p:oleObj spid="_x0000_s1029" name="Формула" r:id="rId6" imgW="545760" imgH="914400" progId="Equation.3">
              <p:embed/>
            </p:oleObj>
          </a:graphicData>
        </a:graphic>
      </p:graphicFrame>
      <p:pic>
        <p:nvPicPr>
          <p:cNvPr id="1033" name="Picture 9" descr="Картинки по запросу график функции"/>
          <p:cNvPicPr>
            <a:picLocks noChangeAspect="1" noChangeArrowheads="1"/>
          </p:cNvPicPr>
          <p:nvPr/>
        </p:nvPicPr>
        <p:blipFill>
          <a:blip r:embed="rId7" cstate="print"/>
          <a:srcRect b="15232"/>
          <a:stretch>
            <a:fillRect/>
          </a:stretch>
        </p:blipFill>
        <p:spPr bwMode="auto">
          <a:xfrm>
            <a:off x="3838448" y="3212976"/>
            <a:ext cx="4759973" cy="3384376"/>
          </a:xfrm>
          <a:prstGeom prst="rect">
            <a:avLst/>
          </a:prstGeom>
          <a:noFill/>
        </p:spPr>
      </p:pic>
      <p:sp>
        <p:nvSpPr>
          <p:cNvPr id="9" name="Стрелка вправо 8"/>
          <p:cNvSpPr/>
          <p:nvPr/>
        </p:nvSpPr>
        <p:spPr>
          <a:xfrm>
            <a:off x="2627784" y="4437112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File:radialdemo p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332586"/>
            <a:ext cx="4505728" cy="364638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Примеры графиков</a:t>
            </a:r>
            <a:endParaRPr lang="ru-RU" dirty="0"/>
          </a:p>
        </p:txBody>
      </p:sp>
      <p:pic>
        <p:nvPicPr>
          <p:cNvPr id="2052" name="Picture 4" descr="File:axis customized mark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0578" y="2750452"/>
            <a:ext cx="4591902" cy="3387468"/>
          </a:xfrm>
          <a:prstGeom prst="rect">
            <a:avLst/>
          </a:prstGeom>
          <a:noFill/>
        </p:spPr>
      </p:pic>
      <p:pic>
        <p:nvPicPr>
          <p:cNvPr id="2050" name="Picture 2" descr="File:axis posit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326338"/>
            <a:ext cx="4587503" cy="338422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23528" y="1124744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 среде </a:t>
            </a:r>
            <a:r>
              <a:rPr lang="en-US" sz="2000" dirty="0" smtClean="0"/>
              <a:t>Lazarus </a:t>
            </a:r>
            <a:r>
              <a:rPr lang="ru-RU" sz="2000" dirty="0" smtClean="0"/>
              <a:t>существуют готовые решения для построения графиков и диаграмм. Необходимо только выбрать наиболее подходящий тип графика и задать его параметры.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Основные понятия</a:t>
            </a:r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683568" y="1700808"/>
            <a:ext cx="69342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Блок-схема: процесс 6"/>
          <p:cNvSpPr/>
          <p:nvPr/>
        </p:nvSpPr>
        <p:spPr>
          <a:xfrm>
            <a:off x="827584" y="2420888"/>
            <a:ext cx="6696744" cy="3744416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179512" y="908720"/>
            <a:ext cx="3888432" cy="648072"/>
          </a:xfrm>
          <a:prstGeom prst="flowChartProcess">
            <a:avLst/>
          </a:prstGeom>
          <a:solidFill>
            <a:srgbClr val="B3CC8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координатные оси</a:t>
            </a:r>
            <a:r>
              <a:rPr lang="en-US" sz="2800" dirty="0" smtClean="0">
                <a:solidFill>
                  <a:schemeClr val="tx1"/>
                </a:solidFill>
              </a:rPr>
              <a:t> (Axis)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1331640" y="1556792"/>
            <a:ext cx="576064" cy="2088232"/>
          </a:xfrm>
          <a:prstGeom prst="straightConnector1">
            <a:avLst/>
          </a:prstGeom>
          <a:ln w="762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907704" y="1556792"/>
            <a:ext cx="1224136" cy="3816424"/>
          </a:xfrm>
          <a:prstGeom prst="straightConnector1">
            <a:avLst/>
          </a:prstGeom>
          <a:ln w="762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Блок-схема: процесс 19"/>
          <p:cNvSpPr/>
          <p:nvPr/>
        </p:nvSpPr>
        <p:spPr>
          <a:xfrm>
            <a:off x="179512" y="6237312"/>
            <a:ext cx="3816424" cy="548680"/>
          </a:xfrm>
          <a:prstGeom prst="flowChartProcess">
            <a:avLst/>
          </a:prstGeom>
          <a:solidFill>
            <a:srgbClr val="B3CC8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обозначения (</a:t>
            </a:r>
            <a:r>
              <a:rPr lang="en-US" sz="2800" dirty="0" smtClean="0">
                <a:solidFill>
                  <a:schemeClr val="tx1"/>
                </a:solidFill>
              </a:rPr>
              <a:t>Legend</a:t>
            </a:r>
            <a:r>
              <a:rPr lang="ru-RU" sz="2800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22" name="Соединительная линия уступом 21"/>
          <p:cNvCxnSpPr/>
          <p:nvPr/>
        </p:nvCxnSpPr>
        <p:spPr>
          <a:xfrm flipV="1">
            <a:off x="395536" y="5877272"/>
            <a:ext cx="1800200" cy="360040"/>
          </a:xfrm>
          <a:prstGeom prst="bentConnector3">
            <a:avLst>
              <a:gd name="adj1" fmla="val -47"/>
            </a:avLst>
          </a:prstGeom>
          <a:ln w="762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Блок-схема: процесс 32"/>
          <p:cNvSpPr/>
          <p:nvPr/>
        </p:nvSpPr>
        <p:spPr>
          <a:xfrm>
            <a:off x="2195736" y="5733256"/>
            <a:ext cx="3888432" cy="360040"/>
          </a:xfrm>
          <a:prstGeom prst="flowChartProcess">
            <a:avLst/>
          </a:prstGeom>
          <a:solidFill>
            <a:schemeClr val="accent1">
              <a:alpha val="0"/>
            </a:schemeClr>
          </a:solidFill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процесс 33"/>
          <p:cNvSpPr/>
          <p:nvPr/>
        </p:nvSpPr>
        <p:spPr>
          <a:xfrm>
            <a:off x="5652120" y="2852936"/>
            <a:ext cx="3096344" cy="2376264"/>
          </a:xfrm>
          <a:prstGeom prst="flowChartProcess">
            <a:avLst/>
          </a:prstGeom>
          <a:solidFill>
            <a:srgbClr val="B3CC8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графики </a:t>
            </a:r>
            <a:r>
              <a:rPr lang="en-US" sz="2800" dirty="0" smtClean="0">
                <a:solidFill>
                  <a:schemeClr val="tx1"/>
                </a:solidFill>
              </a:rPr>
              <a:t>(Series)</a:t>
            </a:r>
            <a:r>
              <a:rPr lang="ru-RU" sz="2800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ru-RU" sz="28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соединяем точки линией (</a:t>
            </a:r>
            <a:r>
              <a:rPr lang="en-US" sz="2000" b="1" dirty="0" smtClean="0">
                <a:solidFill>
                  <a:schemeClr val="tx1"/>
                </a:solidFill>
              </a:rPr>
              <a:t>Line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algn="ctr">
              <a:buFontTx/>
              <a:buChar char="-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отмечаем точку кругом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(</a:t>
            </a:r>
            <a:r>
              <a:rPr lang="en-US" sz="2000" b="1" dirty="0" smtClean="0">
                <a:solidFill>
                  <a:schemeClr val="tx1"/>
                </a:solidFill>
              </a:rPr>
              <a:t>Bubble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  <a:endParaRPr lang="ru-RU" sz="2000" dirty="0" smtClean="0">
              <a:solidFill>
                <a:schemeClr val="tx1"/>
              </a:solidFill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H="1" flipV="1">
            <a:off x="4644008" y="2996952"/>
            <a:ext cx="1080120" cy="864096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3924000" y="2430000"/>
            <a:ext cx="936104" cy="2880320"/>
          </a:xfrm>
          <a:prstGeom prst="line">
            <a:avLst/>
          </a:prstGeom>
          <a:ln w="38100">
            <a:solidFill>
              <a:srgbClr val="0E2138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4283968" y="3717032"/>
            <a:ext cx="288032" cy="288032"/>
          </a:xfrm>
          <a:prstGeom prst="ellipse">
            <a:avLst/>
          </a:prstGeom>
          <a:solidFill>
            <a:srgbClr val="3180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 стрелкой 44"/>
          <p:cNvCxnSpPr>
            <a:endCxn id="44" idx="6"/>
          </p:cNvCxnSpPr>
          <p:nvPr/>
        </p:nvCxnSpPr>
        <p:spPr>
          <a:xfrm flipH="1" flipV="1">
            <a:off x="4572000" y="3861048"/>
            <a:ext cx="1296144" cy="936104"/>
          </a:xfrm>
          <a:prstGeom prst="straightConnector1">
            <a:avLst/>
          </a:prstGeom>
          <a:ln w="381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ая прямоугольная выноска 5"/>
          <p:cNvSpPr/>
          <p:nvPr/>
        </p:nvSpPr>
        <p:spPr>
          <a:xfrm>
            <a:off x="5220072" y="1052736"/>
            <a:ext cx="2627784" cy="504056"/>
          </a:xfrm>
          <a:prstGeom prst="wedgeRoundRectCallout">
            <a:avLst>
              <a:gd name="adj1" fmla="val -108231"/>
              <a:gd name="adj2" fmla="val 372051"/>
              <a:gd name="adj3" fmla="val 16667"/>
            </a:avLst>
          </a:prstGeom>
          <a:solidFill>
            <a:srgbClr val="B3CC8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график</a:t>
            </a:r>
            <a:r>
              <a:rPr lang="en-US" sz="2800" dirty="0" smtClean="0">
                <a:solidFill>
                  <a:schemeClr val="tx1"/>
                </a:solidFill>
              </a:rPr>
              <a:t> (Chart)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20" grpId="0" animBg="1"/>
      <p:bldP spid="33" grpId="0" animBg="1"/>
      <p:bldP spid="34" grpId="0" animBg="1"/>
      <p:bldP spid="4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Построение графиков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19675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Для добавления графика на форму, необходимо воспользоваться элементом </a:t>
            </a:r>
            <a:r>
              <a:rPr lang="en-US" sz="2000" b="1" dirty="0" smtClean="0"/>
              <a:t>T</a:t>
            </a:r>
            <a:r>
              <a:rPr lang="ru-RU" sz="2000" b="1" dirty="0" smtClean="0"/>
              <a:t>С</a:t>
            </a:r>
            <a:r>
              <a:rPr lang="en-US" sz="2000" b="1" dirty="0" smtClean="0"/>
              <a:t>hart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 b="40082"/>
          <a:stretch>
            <a:fillRect/>
          </a:stretch>
        </p:blipFill>
        <p:spPr bwMode="auto">
          <a:xfrm>
            <a:off x="4644008" y="2060848"/>
            <a:ext cx="3984693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51520" y="2348880"/>
            <a:ext cx="424847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После добавления графика на форму в окне </a:t>
            </a:r>
            <a:r>
              <a:rPr lang="ru-RU" sz="2000" i="1" u="sng" dirty="0" smtClean="0"/>
              <a:t>Инспектор объектов</a:t>
            </a:r>
            <a:r>
              <a:rPr lang="ru-RU" dirty="0" smtClean="0"/>
              <a:t> появится </a:t>
            </a:r>
            <a:r>
              <a:rPr lang="en-US" b="1" dirty="0" smtClean="0"/>
              <a:t>Chart1</a:t>
            </a:r>
            <a:r>
              <a:rPr lang="en-US" dirty="0" smtClean="0"/>
              <a:t> –</a:t>
            </a:r>
            <a:r>
              <a:rPr lang="ru-RU" dirty="0" smtClean="0"/>
              <a:t> график и </a:t>
            </a:r>
          </a:p>
          <a:p>
            <a:r>
              <a:rPr lang="en-US" b="1" dirty="0" err="1" smtClean="0"/>
              <a:t>AxisList</a:t>
            </a:r>
            <a:r>
              <a:rPr lang="ru-RU" dirty="0" smtClean="0"/>
              <a:t> – координатные оси.</a:t>
            </a:r>
          </a:p>
          <a:p>
            <a:endParaRPr lang="ru-RU" dirty="0" smtClean="0"/>
          </a:p>
          <a:p>
            <a:r>
              <a:rPr lang="ru-RU" dirty="0" smtClean="0"/>
              <a:t>На вкладке </a:t>
            </a:r>
            <a:r>
              <a:rPr lang="ru-RU" sz="2000" i="1" u="sng" dirty="0" smtClean="0"/>
              <a:t>Свойства объекта</a:t>
            </a:r>
            <a:r>
              <a:rPr lang="ru-RU" u="sng" dirty="0" smtClean="0"/>
              <a:t> </a:t>
            </a:r>
            <a:r>
              <a:rPr lang="en-US" b="1" dirty="0" smtClean="0"/>
              <a:t>Chart1</a:t>
            </a:r>
            <a:r>
              <a:rPr lang="ru-RU" b="1" dirty="0" smtClean="0"/>
              <a:t> </a:t>
            </a:r>
            <a:r>
              <a:rPr lang="ru-RU" dirty="0" smtClean="0"/>
              <a:t>можно задать параметры графиков: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разрешить/блокировать масштабирование,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задать параметры отображения легенды.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364088" y="3140968"/>
            <a:ext cx="1008112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508104" y="3356992"/>
            <a:ext cx="151216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Свойства </a:t>
            </a:r>
            <a:r>
              <a:rPr lang="en-US" dirty="0" err="1" smtClean="0"/>
              <a:t>TChart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440125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Рассмотри некоторые свойства</a:t>
            </a:r>
            <a:r>
              <a:rPr lang="en-US" sz="2400" dirty="0" smtClean="0"/>
              <a:t> </a:t>
            </a:r>
            <a:r>
              <a:rPr lang="ru-RU" sz="2400" dirty="0" smtClean="0"/>
              <a:t>объектов типа </a:t>
            </a:r>
            <a:r>
              <a:rPr lang="en-US" sz="2400" dirty="0" smtClean="0"/>
              <a:t>T</a:t>
            </a:r>
            <a:r>
              <a:rPr lang="ru-RU" sz="2400" dirty="0" smtClean="0"/>
              <a:t>С</a:t>
            </a:r>
            <a:r>
              <a:rPr lang="en-US" sz="2400" dirty="0" smtClean="0"/>
              <a:t>hart</a:t>
            </a:r>
            <a:r>
              <a:rPr lang="ru-RU" sz="2400" dirty="0" smtClean="0"/>
              <a:t>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75656" y="2016189"/>
            <a:ext cx="5400600" cy="220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Масштабирование (</a:t>
            </a:r>
            <a:r>
              <a:rPr lang="en-US" sz="2400" dirty="0" err="1" smtClean="0"/>
              <a:t>AllowZoom</a:t>
            </a:r>
            <a:r>
              <a:rPr lang="ru-RU" sz="2400" dirty="0" smtClean="0"/>
              <a:t>);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Пропорциональность (</a:t>
            </a:r>
            <a:r>
              <a:rPr lang="en-US" sz="2400" dirty="0" smtClean="0"/>
              <a:t>Proportional)</a:t>
            </a:r>
            <a:r>
              <a:rPr lang="ru-RU" sz="2400" dirty="0" smtClean="0"/>
              <a:t>;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Условные обозначения (</a:t>
            </a:r>
            <a:r>
              <a:rPr lang="en-US" sz="2400" dirty="0" smtClean="0"/>
              <a:t>Legend).</a:t>
            </a:r>
            <a:endParaRPr lang="ru-RU" sz="2400" dirty="0" smtClean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19672" y="2708920"/>
            <a:ext cx="46805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Масштабирование графика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98072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Разрешить/запретить применение встроенной функции масштабирования можно с помощью свойства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AllowZoom</a:t>
            </a:r>
            <a:r>
              <a:rPr lang="ru-RU" dirty="0" smtClean="0">
                <a:cs typeface="Courier New" pitchFamily="49" charset="0"/>
              </a:rPr>
              <a:t>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162880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Чтобы увеличить масштаб, нужно растянуть левой кнопкой мыши прямоугольник от левого верхнего угла к правому нижнему. </a:t>
            </a:r>
          </a:p>
        </p:txBody>
      </p:sp>
      <p:pic>
        <p:nvPicPr>
          <p:cNvPr id="23554" name="Picture 2" descr="ZoomPan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143" y="2427815"/>
            <a:ext cx="3744416" cy="2923723"/>
          </a:xfrm>
          <a:prstGeom prst="rect">
            <a:avLst/>
          </a:prstGeom>
          <a:noFill/>
        </p:spPr>
      </p:pic>
      <p:pic>
        <p:nvPicPr>
          <p:cNvPr id="23556" name="Picture 4" descr="ZoomPan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7591" y="2427815"/>
            <a:ext cx="3762841" cy="2923200"/>
          </a:xfrm>
          <a:prstGeom prst="rect">
            <a:avLst/>
          </a:prstGeom>
          <a:noFill/>
        </p:spPr>
      </p:pic>
      <p:pic>
        <p:nvPicPr>
          <p:cNvPr id="23560" name="Picture 8" descr="Картинки по запросу left mouse button"/>
          <p:cNvPicPr>
            <a:picLocks noChangeAspect="1" noChangeArrowheads="1"/>
          </p:cNvPicPr>
          <p:nvPr/>
        </p:nvPicPr>
        <p:blipFill>
          <a:blip r:embed="rId4" cstate="print"/>
          <a:srcRect l="20184" t="20184" r="19262"/>
          <a:stretch>
            <a:fillRect/>
          </a:stretch>
        </p:blipFill>
        <p:spPr bwMode="auto">
          <a:xfrm>
            <a:off x="3635896" y="2996952"/>
            <a:ext cx="648072" cy="854224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683568" y="558924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Чтобы вернуться к исходному виду, достаточно растянуть любой другой прямоугольник.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Свойства </a:t>
            </a:r>
            <a:r>
              <a:rPr lang="en-US" dirty="0" err="1" smtClean="0"/>
              <a:t>TChart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1440125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Рассмотри некоторые свойства</a:t>
            </a:r>
            <a:r>
              <a:rPr lang="en-US" sz="2400" dirty="0" smtClean="0"/>
              <a:t> </a:t>
            </a:r>
            <a:r>
              <a:rPr lang="ru-RU" sz="2400" dirty="0" smtClean="0"/>
              <a:t>объектов типа </a:t>
            </a:r>
            <a:r>
              <a:rPr lang="en-US" sz="2400" dirty="0" err="1" smtClean="0"/>
              <a:t>Tchart</a:t>
            </a:r>
            <a:r>
              <a:rPr lang="ru-RU" sz="2400" dirty="0" smtClean="0"/>
              <a:t>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75656" y="2016189"/>
            <a:ext cx="5400600" cy="220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Масштабирование (</a:t>
            </a:r>
            <a:r>
              <a:rPr lang="en-US" sz="2400" dirty="0" err="1" smtClean="0"/>
              <a:t>AllowZoom</a:t>
            </a:r>
            <a:r>
              <a:rPr lang="ru-RU" sz="2400" dirty="0" smtClean="0"/>
              <a:t>);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Пропорциональность (</a:t>
            </a:r>
            <a:r>
              <a:rPr lang="en-US" sz="2400" dirty="0" smtClean="0"/>
              <a:t>Proportional)</a:t>
            </a:r>
            <a:r>
              <a:rPr lang="ru-RU" sz="2400" dirty="0" smtClean="0"/>
              <a:t>;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ru-RU" sz="2400" dirty="0" smtClean="0"/>
              <a:t>  Условные обозначения (</a:t>
            </a:r>
            <a:r>
              <a:rPr lang="en-US" sz="2400" dirty="0" smtClean="0"/>
              <a:t>Legend).</a:t>
            </a:r>
            <a:endParaRPr lang="ru-RU" sz="2400" dirty="0" smtClean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19672" y="3429000"/>
            <a:ext cx="525658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Пропорциональность по осям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1015568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Свойство пропорциональности применимо к графику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TChart</a:t>
            </a:r>
            <a:r>
              <a:rPr lang="en-US" dirty="0" smtClean="0"/>
              <a:t>,</a:t>
            </a:r>
            <a:r>
              <a:rPr lang="ru-RU" dirty="0" smtClean="0"/>
              <a:t> если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Proportional = true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.</a:t>
            </a:r>
          </a:p>
          <a:p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</a:rPr>
              <a:t>Данное свой</a:t>
            </a:r>
            <a:r>
              <a:rPr lang="ru-RU" dirty="0" smtClean="0"/>
              <a:t>ство означает, что длина единичного отрезка по оси </a:t>
            </a:r>
            <a:r>
              <a:rPr lang="en-US" dirty="0" smtClean="0"/>
              <a:t>X </a:t>
            </a:r>
            <a:r>
              <a:rPr lang="ru-RU" dirty="0" smtClean="0"/>
              <a:t>и по оси </a:t>
            </a:r>
            <a:r>
              <a:rPr lang="en-US" dirty="0" smtClean="0"/>
              <a:t>Y</a:t>
            </a:r>
            <a:r>
              <a:rPr lang="ru-RU" dirty="0" smtClean="0"/>
              <a:t> одинакова.</a:t>
            </a:r>
            <a:endParaRPr lang="ru-RU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 l="13808" t="16214" r="8522" b="18929"/>
          <a:stretch>
            <a:fillRect/>
          </a:stretch>
        </p:blipFill>
        <p:spPr bwMode="auto">
          <a:xfrm>
            <a:off x="755576" y="3358592"/>
            <a:ext cx="3744416" cy="26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 cstate="print"/>
          <a:srcRect l="13754" t="15545" r="8576" b="19598"/>
          <a:stretch>
            <a:fillRect/>
          </a:stretch>
        </p:blipFill>
        <p:spPr bwMode="auto">
          <a:xfrm>
            <a:off x="4644008" y="3358592"/>
            <a:ext cx="3744416" cy="26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5076056" y="2915652"/>
            <a:ext cx="31085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Proportional = true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115616" y="2915652"/>
            <a:ext cx="3262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  <a:latin typeface="Courier New"/>
              </a:rPr>
              <a:t>Proportional = false</a:t>
            </a:r>
            <a:endParaRPr lang="ru-RU" sz="20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771800" y="5733256"/>
            <a:ext cx="165618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115617" y="3429000"/>
            <a:ext cx="0" cy="1152128"/>
          </a:xfrm>
          <a:prstGeom prst="line">
            <a:avLst/>
          </a:prstGeom>
          <a:ln w="57150">
            <a:solidFill>
              <a:srgbClr val="008E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Выноска 2 20"/>
          <p:cNvSpPr/>
          <p:nvPr/>
        </p:nvSpPr>
        <p:spPr>
          <a:xfrm>
            <a:off x="2123728" y="3356992"/>
            <a:ext cx="2304256" cy="576064"/>
          </a:xfrm>
          <a:prstGeom prst="borderCallout2">
            <a:avLst>
              <a:gd name="adj1" fmla="val 19917"/>
              <a:gd name="adj2" fmla="val -5221"/>
              <a:gd name="adj3" fmla="val 18749"/>
              <a:gd name="adj4" fmla="val -4645"/>
              <a:gd name="adj5" fmla="val 107831"/>
              <a:gd name="adj6" fmla="val -41415"/>
            </a:avLst>
          </a:prstGeom>
          <a:solidFill>
            <a:srgbClr val="008E40"/>
          </a:solidFill>
          <a:ln w="38100">
            <a:solidFill>
              <a:srgbClr val="008E4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Единичный отрезок по оси </a:t>
            </a:r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22" name="Выноска 2 21"/>
          <p:cNvSpPr/>
          <p:nvPr/>
        </p:nvSpPr>
        <p:spPr>
          <a:xfrm>
            <a:off x="1403648" y="4653136"/>
            <a:ext cx="2304256" cy="576064"/>
          </a:xfrm>
          <a:prstGeom prst="borderCallout2">
            <a:avLst>
              <a:gd name="adj1" fmla="val 106286"/>
              <a:gd name="adj2" fmla="val 51969"/>
              <a:gd name="adj3" fmla="val 100449"/>
              <a:gd name="adj4" fmla="val 50795"/>
              <a:gd name="adj5" fmla="val 173737"/>
              <a:gd name="adj6" fmla="val 84318"/>
            </a:avLst>
          </a:prstGeom>
          <a:solidFill>
            <a:schemeClr val="tx2"/>
          </a:solidFill>
          <a:ln w="381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Единичный отрезок по оси </a:t>
            </a:r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-508" y="3753036"/>
            <a:ext cx="165618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403648" y="4005064"/>
            <a:ext cx="1656184" cy="432048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 равны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6660232" y="5805264"/>
            <a:ext cx="115212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5004048" y="3492064"/>
            <a:ext cx="0" cy="11340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Выноска 2 38"/>
          <p:cNvSpPr/>
          <p:nvPr/>
        </p:nvSpPr>
        <p:spPr>
          <a:xfrm>
            <a:off x="6012160" y="3429000"/>
            <a:ext cx="2304256" cy="576064"/>
          </a:xfrm>
          <a:prstGeom prst="borderCallout2">
            <a:avLst>
              <a:gd name="adj1" fmla="val 19917"/>
              <a:gd name="adj2" fmla="val -5221"/>
              <a:gd name="adj3" fmla="val 18749"/>
              <a:gd name="adj4" fmla="val -4645"/>
              <a:gd name="adj5" fmla="val 107831"/>
              <a:gd name="adj6" fmla="val -41415"/>
            </a:avLst>
          </a:prstGeom>
          <a:solidFill>
            <a:schemeClr val="tx2"/>
          </a:solidFill>
          <a:ln w="381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Единичный отрезок по оси </a:t>
            </a:r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40" name="Выноска 2 39"/>
          <p:cNvSpPr/>
          <p:nvPr/>
        </p:nvSpPr>
        <p:spPr>
          <a:xfrm>
            <a:off x="5292080" y="4725144"/>
            <a:ext cx="2304256" cy="576064"/>
          </a:xfrm>
          <a:prstGeom prst="borderCallout2">
            <a:avLst>
              <a:gd name="adj1" fmla="val 106286"/>
              <a:gd name="adj2" fmla="val 51969"/>
              <a:gd name="adj3" fmla="val 100449"/>
              <a:gd name="adj4" fmla="val 50795"/>
              <a:gd name="adj5" fmla="val 173737"/>
              <a:gd name="adj6" fmla="val 83288"/>
            </a:avLst>
          </a:prstGeom>
          <a:solidFill>
            <a:schemeClr val="tx2"/>
          </a:solidFill>
          <a:ln w="3810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Единичный отрезок по оси </a:t>
            </a:r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796136" y="4149080"/>
            <a:ext cx="1656184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равны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4716016" y="3501008"/>
            <a:ext cx="0" cy="11340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5" grpId="0" animBg="1"/>
      <p:bldP spid="39" grpId="0" animBg="1"/>
      <p:bldP spid="39" grpId="1" animBg="1"/>
      <p:bldP spid="40" grpId="0" animBg="1"/>
      <p:bldP spid="40" grpId="1" animBg="1"/>
      <p:bldP spid="41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777</Words>
  <Application>Microsoft Office PowerPoint</Application>
  <PresentationFormat>Экран (4:3)</PresentationFormat>
  <Paragraphs>121</Paragraphs>
  <Slides>17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Тема Office</vt:lpstr>
      <vt:lpstr>Аспект</vt:lpstr>
      <vt:lpstr>Формула</vt:lpstr>
      <vt:lpstr>Презентация к уроку по информатике в 10-ом классе на тему «Построение графика функции».</vt:lpstr>
      <vt:lpstr>Функциональная зависимость</vt:lpstr>
      <vt:lpstr>Примеры графиков</vt:lpstr>
      <vt:lpstr>Основные понятия</vt:lpstr>
      <vt:lpstr>Построение графиков</vt:lpstr>
      <vt:lpstr>Свойства TChart </vt:lpstr>
      <vt:lpstr>Масштабирование графика</vt:lpstr>
      <vt:lpstr>Свойства TChart </vt:lpstr>
      <vt:lpstr>Пропорциональность по осям</vt:lpstr>
      <vt:lpstr>Свойства TChart </vt:lpstr>
      <vt:lpstr>Условные обозначения</vt:lpstr>
      <vt:lpstr>Построение графиков</vt:lpstr>
      <vt:lpstr>Построение графиков</vt:lpstr>
      <vt:lpstr>Пример TLineSeries</vt:lpstr>
      <vt:lpstr>Пример TBubbleSeries</vt:lpstr>
      <vt:lpstr>Задачи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Построение графика функции</dc:title>
  <dc:creator>1</dc:creator>
  <cp:lastModifiedBy>Пользователь Windows</cp:lastModifiedBy>
  <cp:revision>170</cp:revision>
  <dcterms:created xsi:type="dcterms:W3CDTF">2017-02-28T06:30:38Z</dcterms:created>
  <dcterms:modified xsi:type="dcterms:W3CDTF">2017-03-06T17:17:10Z</dcterms:modified>
</cp:coreProperties>
</file>