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1"/>
  </p:notesMasterIdLst>
  <p:sldIdLst>
    <p:sldId id="256" r:id="rId2"/>
    <p:sldId id="274" r:id="rId3"/>
    <p:sldId id="283" r:id="rId4"/>
    <p:sldId id="284" r:id="rId5"/>
    <p:sldId id="275" r:id="rId6"/>
    <p:sldId id="260" r:id="rId7"/>
    <p:sldId id="257" r:id="rId8"/>
    <p:sldId id="299" r:id="rId9"/>
    <p:sldId id="300" r:id="rId10"/>
    <p:sldId id="285" r:id="rId11"/>
    <p:sldId id="287" r:id="rId12"/>
    <p:sldId id="286" r:id="rId13"/>
    <p:sldId id="288" r:id="rId14"/>
    <p:sldId id="264" r:id="rId15"/>
    <p:sldId id="265" r:id="rId16"/>
    <p:sldId id="269" r:id="rId17"/>
    <p:sldId id="303" r:id="rId18"/>
    <p:sldId id="293" r:id="rId19"/>
    <p:sldId id="289" r:id="rId20"/>
    <p:sldId id="292" r:id="rId21"/>
    <p:sldId id="294" r:id="rId22"/>
    <p:sldId id="277" r:id="rId23"/>
    <p:sldId id="266" r:id="rId24"/>
    <p:sldId id="267" r:id="rId25"/>
    <p:sldId id="268" r:id="rId26"/>
    <p:sldId id="301" r:id="rId27"/>
    <p:sldId id="298" r:id="rId28"/>
    <p:sldId id="302" r:id="rId29"/>
    <p:sldId id="30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9745-193C-466D-B5B3-56656CD2C6DC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1C63F-E502-4406-8D22-E7F809BE2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C63F-E502-4406-8D22-E7F809BE2C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C63F-E502-4406-8D22-E7F809BE2C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8E894-B170-456C-86AB-119F28A8514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7F6580-FA81-42F7-8002-B59124415DC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A3F504-D011-49E8-B67D-7E13C1710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cover dir="r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5;&#1053;&#1055;&#1054;\&#1074;&#1086;&#1079;&#1084;&#1086;&#1078;&#1085;&#1086;%20%20&#1085;&#1091;&#1078;&#1085;&#1086;!\&#1057;&#1077;&#1082;&#1094;&#1080;&#1103;%20(&#1091;&#1088;&#1086;&#1082;%20&#1087;&#1086;%20&#1060;&#1043;&#1054;&#1057;)\&#1057;&#1077;&#1082;&#1094;&#1080;&#1103;%20(&#1091;&#1088;&#1086;&#1082;%20&#1087;&#1086;%20&#1060;&#1043;&#1054;&#1057;)\&#1055;&#1077;&#1089;&#1085;&#1080;%20&#1085;&#1072;%20&#1089;&#1090;&#1080;&#1093;&#1080;%20&#1057;&#1077;&#1088;&#1075;&#1077;&#1103;%20&#1045;&#1089;&#1077;&#1085;&#1080;&#1085;&#1072;%20-%20&#1054;&#1056;&#1069;&#1056;&#1040;%20-%20&#1053;&#1077;%20&#1078;&#1072;&#1083;&#1077;&#1102;,%20&#1085;&#1077;%20&#1079;&#1086;&#1074;&#1091;,%20&#1085;&#1077;%20&#1087;&#1083;&#1072;&#1095;&#1091;.mp3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5;&#1053;&#1055;&#1054;\&#1074;&#1086;&#1079;&#1084;&#1086;&#1078;&#1085;&#1086;%20%20&#1085;&#1091;&#1078;&#1085;&#1086;!\&#1057;&#1077;&#1082;&#1094;&#1080;&#1103;%20(&#1091;&#1088;&#1086;&#1082;%20&#1087;&#1086;%20&#1060;&#1043;&#1054;&#1057;)\&#1057;&#1077;&#1082;&#1094;&#1080;&#1103;%20(&#1091;&#1088;&#1086;&#1082;%20&#1087;&#1086;%20&#1060;&#1043;&#1054;&#1057;)\&#1055;&#1077;&#1089;&#1085;&#1080;%20&#1085;&#1072;%20&#1089;&#1090;&#1080;&#1093;&#1080;%20&#1057;&#1077;&#1088;&#1075;&#1077;&#1103;%20&#1045;&#1089;&#1077;&#1085;&#1080;&#1085;&#1072;%20-%20&#1054;&#1056;&#1069;&#1056;&#1040;%20-%20&#1053;&#1077;%20&#1078;&#1072;&#1083;&#1077;&#1102;,%20&#1085;&#1077;%20&#1079;&#1086;&#1074;&#1091;,%20&#1085;&#1077;%20&#1087;&#1083;&#1072;&#1095;&#1091;.mp3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0032" y="509453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Терещенко </a:t>
            </a: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Оксана Юрьевна,</a:t>
            </a:r>
            <a:endParaRPr lang="ru-RU" sz="2000" dirty="0"/>
          </a:p>
          <a:p>
            <a:pPr algn="r" eaLnBrk="0" hangingPunct="0"/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учитель  русского языка и литературы </a:t>
            </a:r>
            <a:endParaRPr lang="ru-RU" sz="2000" dirty="0"/>
          </a:p>
          <a:p>
            <a:pPr algn="r" eaLnBrk="0" hangingPunct="0"/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 МБОУ ЕСОШ № 1</a:t>
            </a:r>
            <a:endParaRPr lang="ru-RU" sz="2000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2420888"/>
            <a:ext cx="8712968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урок русского языка и литературы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  условиях   введения    ФГОС</a:t>
            </a:r>
            <a:endParaRPr lang="ru-RU" sz="3600" b="1" kern="1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Max\Pictures\a6b04867ac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0"/>
            <a:ext cx="2493640" cy="2492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784976" cy="53308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Современный урок русского языка и литературы в условиях введения ФГОС нового поколения  должен включать  следующие шесть  основных этапов:</a:t>
            </a:r>
          </a:p>
          <a:p>
            <a:pPr lvl="0"/>
            <a:r>
              <a:rPr lang="ru-RU" sz="3000" b="1" u="sng" dirty="0" smtClean="0"/>
              <a:t>мобилизация</a:t>
            </a:r>
            <a:r>
              <a:rPr lang="ru-RU" sz="3000" u="sng" dirty="0" smtClean="0"/>
              <a:t> </a:t>
            </a:r>
            <a:r>
              <a:rPr lang="ru-RU" sz="3000" dirty="0" smtClean="0"/>
              <a:t>(предполагает включение учащихся в активную интеллектуальную деятельность);</a:t>
            </a:r>
          </a:p>
          <a:p>
            <a:pPr lvl="0"/>
            <a:r>
              <a:rPr lang="ru-RU" sz="3000" b="1" u="sng" dirty="0" smtClean="0"/>
              <a:t>целеполагание</a:t>
            </a:r>
            <a:r>
              <a:rPr lang="ru-RU" sz="3000" dirty="0" smtClean="0"/>
              <a:t> (учащиеся самостоятельно формулируют цели урока по схеме «вспомнить →  узнать → научиться»);</a:t>
            </a:r>
          </a:p>
          <a:p>
            <a:pPr lvl="0"/>
            <a:r>
              <a:rPr lang="ru-RU" sz="3000" b="1" u="sng" dirty="0" smtClean="0"/>
              <a:t>осознание недостаточности имеющихся знаний</a:t>
            </a:r>
            <a:r>
              <a:rPr lang="ru-RU" sz="3000" u="sng" dirty="0" smtClean="0"/>
              <a:t> </a:t>
            </a:r>
            <a:r>
              <a:rPr lang="ru-RU" sz="3000" dirty="0" smtClean="0"/>
              <a:t>(учитель способствует возникновению на уроке проблемной ситуации, в ходе анализа которой учащиеся понимают, что имеющихся знаний для ее решения недостаточно);</a:t>
            </a:r>
          </a:p>
          <a:p>
            <a:pPr lvl="0"/>
            <a:r>
              <a:rPr lang="ru-RU" sz="3000" b="1" u="sng" dirty="0" smtClean="0"/>
              <a:t>коммуникация</a:t>
            </a:r>
            <a:r>
              <a:rPr lang="ru-RU" sz="3000" dirty="0" smtClean="0"/>
              <a:t> (поиск  новых знаний  в паре, в группе);</a:t>
            </a:r>
          </a:p>
          <a:p>
            <a:pPr lvl="0"/>
            <a:r>
              <a:rPr lang="ru-RU" sz="3000" b="1" u="sng" dirty="0" smtClean="0"/>
              <a:t>взаимопроверка, взаимоконтроль;</a:t>
            </a:r>
            <a:endParaRPr lang="ru-RU" sz="3000" u="sng" dirty="0" smtClean="0"/>
          </a:p>
          <a:p>
            <a:pPr lvl="0"/>
            <a:r>
              <a:rPr lang="ru-RU" sz="3000" b="1" u="sng" dirty="0" smtClean="0"/>
              <a:t>рефлексия</a:t>
            </a:r>
            <a:r>
              <a:rPr lang="ru-RU" sz="3000" u="sng" dirty="0" smtClean="0"/>
              <a:t> </a:t>
            </a:r>
            <a:r>
              <a:rPr lang="ru-RU" sz="3000" dirty="0" smtClean="0"/>
              <a:t>(осознание учеником и воспроизведение в речи того, что нового он узнал и чему научился на уроке).</a:t>
            </a:r>
          </a:p>
          <a:p>
            <a:endParaRPr lang="ru-RU" dirty="0"/>
          </a:p>
        </p:txBody>
      </p:sp>
      <p:pic>
        <p:nvPicPr>
          <p:cNvPr id="2050" name="Picture 2" descr="C:\Users\Max\Pictures\fgos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827584" y="4725144"/>
            <a:ext cx="7416824" cy="198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 урок  русского языка и литературы в условиях введения ФГОС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Max\Pictures\Learning-Basics-onli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987824" y="3284984"/>
            <a:ext cx="3581127" cy="3260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Учителю    необходимо:</a:t>
            </a:r>
            <a:endParaRPr lang="ru-RU" sz="44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Max\Pictures\uchiteln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1" y="580428"/>
            <a:ext cx="3563889" cy="58664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124744"/>
            <a:ext cx="68515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учиться по – новому готовиться к уроку</a:t>
            </a:r>
            <a:endParaRPr lang="ru-RU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0599" y="1988840"/>
            <a:ext cx="63257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учиться по – новому проводить урок</a:t>
            </a:r>
            <a:endParaRPr lang="ru-RU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780928"/>
            <a:ext cx="55258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учиться по – новому оценивать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достижения обучающихся</a:t>
            </a:r>
            <a:endParaRPr lang="ru-RU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0442" y="4005064"/>
            <a:ext cx="69301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учиться по – новому взаимодействовать</a:t>
            </a:r>
          </a:p>
          <a:p>
            <a:pPr algn="ctr"/>
            <a:r>
              <a:rPr lang="ru-RU" sz="28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их  родителями</a:t>
            </a:r>
            <a:endParaRPr lang="ru-RU" sz="28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202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В  основе  - </a:t>
            </a:r>
            <a:r>
              <a:rPr lang="ru-RU" sz="7200" b="1" u="sng" cap="none" spc="0" dirty="0" smtClean="0">
                <a:ln/>
                <a:solidFill>
                  <a:srgbClr val="C00000"/>
                </a:solidFill>
                <a:effectLst/>
                <a:latin typeface="Monotype Corsiva" pitchFamily="66" charset="0"/>
              </a:rPr>
              <a:t>целеполагание</a:t>
            </a:r>
            <a:endParaRPr lang="ru-RU" sz="7200" b="1" u="sng" cap="none" spc="0" dirty="0">
              <a:ln/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3679025" y="964389"/>
            <a:ext cx="1785950" cy="285752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71810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/>
                <a:solidFill>
                  <a:srgbClr val="C00000"/>
                </a:solidFill>
              </a:rPr>
              <a:t>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</a:rPr>
              <a:t>личностные           </a:t>
            </a:r>
            <a:r>
              <a:rPr lang="ru-RU" sz="3600" b="1" i="1" cap="none" spc="0" dirty="0" smtClean="0">
                <a:ln/>
                <a:solidFill>
                  <a:srgbClr val="C00000"/>
                </a:solidFill>
                <a:effectLst/>
                <a:latin typeface="Monotype Corsiva" pitchFamily="66" charset="0"/>
              </a:rPr>
              <a:t>(воспитательные);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/>
                <a:solidFill>
                  <a:srgbClr val="C00000"/>
                </a:solidFill>
              </a:rPr>
              <a:t>метапредметные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(развивающие);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/>
                <a:solidFill>
                  <a:srgbClr val="C00000"/>
                </a:solidFill>
              </a:rPr>
              <a:t>предметные           </a:t>
            </a:r>
            <a:r>
              <a:rPr lang="ru-RU" sz="3600" b="1" i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(обучающие);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Личностные   результаты образовательной  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Система ценностных отношений обучающихся – к себе, другим участникам образовательного процесса, самому образовательному процессу и его результатам, сформированные в образовательном процессе. </a:t>
            </a:r>
            <a:endParaRPr lang="ru-RU" sz="3600" dirty="0"/>
          </a:p>
        </p:txBody>
      </p:sp>
      <p:pic>
        <p:nvPicPr>
          <p:cNvPr id="3074" name="Picture 2" descr="C:\Users\Max\Pictures\MCj04338680000_1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517154" cy="15171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Метапредметные   результаты образовательной  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Способы деятельности, применимые как в рамках образовательного процесса, так и при решении проблем в реальных жизненных ситуациях, освоенные обучающимися на базе одного, нескольких или всех учебных предметов. </a:t>
            </a:r>
            <a:endParaRPr lang="ru-RU" sz="3200" dirty="0"/>
          </a:p>
        </p:txBody>
      </p:sp>
      <p:pic>
        <p:nvPicPr>
          <p:cNvPr id="4" name="Picture 2" descr="C:\Users\Max\Pictures\MCj04338680000_1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517154" cy="15171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Предметные   результаты образовательной  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Конкретные элементы социального опыта – знания, умения и навыки, опыт решения проблем, опыт творческой деятельности, освоенные обучающимися в рамках отдельного учебного предмета. </a:t>
            </a:r>
            <a:endParaRPr lang="ru-RU" sz="3600" dirty="0"/>
          </a:p>
        </p:txBody>
      </p:sp>
      <p:pic>
        <p:nvPicPr>
          <p:cNvPr id="4" name="Picture 2" descr="C:\Users\Max\Pictures\MCj04338680000_1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517154" cy="15171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071546"/>
          <a:ext cx="878687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74"/>
                <a:gridCol w="3290887"/>
                <a:gridCol w="4131113"/>
              </a:tblGrid>
              <a:tr h="396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Позиции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Традиционная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 учителя, работающего по новому Стандарту</a:t>
                      </a:r>
                      <a:endParaRPr lang="ru-RU" sz="1400" dirty="0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уроку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Жестко структурированный конспект урока, 0 % свободы учителя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Сценарный план урока, на 30-60% предоставляющий свободу учителю</a:t>
                      </a:r>
                      <a:endParaRPr lang="ru-RU" sz="1400" b="0" dirty="0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 подготовке к уроку учитель использует</a:t>
                      </a:r>
                      <a:r>
                        <a:rPr lang="ru-RU" sz="1400" b="0" baseline="0" dirty="0" smtClean="0"/>
                        <a:t> методические рекомендации и учебник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При подготовке использует методические рекомендации, учебник, </a:t>
                      </a:r>
                      <a:r>
                        <a:rPr lang="en-US" sz="1400" b="0" dirty="0" smtClean="0"/>
                        <a:t>internet</a:t>
                      </a:r>
                      <a:r>
                        <a:rPr lang="ru-RU" sz="1400" b="0" dirty="0" smtClean="0"/>
                        <a:t>-ресурсы, материалы коллег, происходит обмен конспектами</a:t>
                      </a:r>
                      <a:endParaRPr lang="ru-RU" sz="1400" b="0" dirty="0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этапы урока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Основное время</a:t>
                      </a:r>
                      <a:r>
                        <a:rPr lang="ru-RU" sz="1400" b="0" baseline="0" dirty="0" smtClean="0"/>
                        <a:t> урока отводилось этапу объяснения и закрепления</a:t>
                      </a:r>
                    </a:p>
                    <a:p>
                      <a:r>
                        <a:rPr lang="ru-RU" sz="1400" b="0" baseline="0" dirty="0" smtClean="0"/>
                        <a:t>(80%-говорение учителя)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Объяснение</a:t>
                      </a:r>
                      <a:r>
                        <a:rPr lang="ru-RU" sz="1400" b="0" baseline="0" dirty="0" smtClean="0"/>
                        <a:t> занимает 20-30% урока; закрепление 5-10% урока; самостоятельная деятельность учащихся 60-70% урока</a:t>
                      </a:r>
                      <a:endParaRPr lang="ru-RU" sz="1400" b="0" dirty="0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Главная цель учителя на уроке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Успеть выполнить то,</a:t>
                      </a:r>
                      <a:r>
                        <a:rPr lang="ru-RU" sz="1400" b="0" baseline="0" dirty="0" smtClean="0"/>
                        <a:t> что запланировано на урок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Организовать деятельность детей по:</a:t>
                      </a:r>
                    </a:p>
                    <a:p>
                      <a:r>
                        <a:rPr lang="ru-RU" sz="1400" b="0" dirty="0" smtClean="0"/>
                        <a:t>-поиску, обработке информации;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обобщению способов деятельности;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постановке учебной задачи…</a:t>
                      </a:r>
                      <a:endParaRPr lang="ru-RU" sz="1400" b="0" dirty="0"/>
                    </a:p>
                  </a:txBody>
                  <a:tcPr/>
                </a:tc>
              </a:tr>
              <a:tr h="396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 учащихся определяется через формулирование заданий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Реши, спиши, сравни, найди, выпиши, выполни…</a:t>
                      </a:r>
                    </a:p>
                    <a:p>
                      <a:r>
                        <a:rPr lang="ru-RU" sz="1400" b="0" dirty="0" smtClean="0"/>
                        <a:t>93% - репродуктивные задания;</a:t>
                      </a:r>
                    </a:p>
                    <a:p>
                      <a:r>
                        <a:rPr lang="ru-RU" sz="1400" b="0" dirty="0" smtClean="0"/>
                        <a:t>7% - исследуй</a:t>
                      </a:r>
                      <a:r>
                        <a:rPr lang="ru-RU" sz="1400" b="0" baseline="0" dirty="0" smtClean="0"/>
                        <a:t> (чаще для сильных учащихся)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Проанализируйте, докажите (объясните), сравните, выразите символом, создайте схему или модель, продолжите, обобщите</a:t>
                      </a:r>
                      <a:r>
                        <a:rPr lang="ru-RU" sz="1400" b="0" baseline="0" dirty="0" smtClean="0"/>
                        <a:t> (сделайте вывод), выберите решение или способ решения, исследуйте, оцените, измените, придумайте…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1520" y="116632"/>
            <a:ext cx="8640960" cy="360040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214290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Сравним…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17688"/>
            <a:ext cx="8785225" cy="50403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Отработать  способ действия при  определении односоставных  предложений  в тексте, вести работу по предупреждению наиболее распространённых и устойчивых ошибок в определении вида  односоставных предложений.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положительное отношение к учёбе, к знаниям; интерес к  русской  литературе  посредством  более детального  знакомства с поэзией  Сергея  Есенина.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высказываться на грамматическую тему, сопоставлять, анализировать, развивать синтаксическую и пунктуационную  зоркость.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60648"/>
            <a:ext cx="8153400" cy="9906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800000"/>
                </a:solidFill>
                <a:ea typeface="+mj-ea"/>
                <a:cs typeface="Times New Roman" pitchFamily="18" charset="0"/>
              </a:rPr>
              <a:t>Результаты: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404664"/>
            <a:ext cx="7992888" cy="58326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11560" y="476672"/>
            <a:ext cx="7920880" cy="59046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17688"/>
            <a:ext cx="8785225" cy="50403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положительное отношение к учёбе, к знаниям; интерес к  русской  литературе  посредством  более детального  знакомства с поэзией  Сергея  Есенина.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Развивать умение высказываться на грамматическую тему, сопоставлять, анализировать, развивать синтаксическую и пунктуационную  зоркость.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Отработать  способ действия при  определении односоставных  предложений  в тексте, вести работу по предупреждению наиболее распространённых и устойчивых ошибок в определении вида  односоставных предложений.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0"/>
            <a:ext cx="8153400" cy="9906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800000"/>
                </a:solidFill>
                <a:ea typeface="+mj-ea"/>
                <a:cs typeface="Times New Roman" pitchFamily="18" charset="0"/>
              </a:rPr>
              <a:t>Результаты: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5292080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 smtClean="0">
                <a:latin typeface="Monotype Corsiva" pitchFamily="66" charset="0"/>
              </a:rPr>
              <a:t>         </a:t>
            </a:r>
            <a:r>
              <a:rPr lang="ru-RU" sz="4300" i="1" dirty="0" smtClean="0">
                <a:latin typeface="Monotype Corsiva" pitchFamily="66" charset="0"/>
                <a:cs typeface="Times New Roman" pitchFamily="18" charset="0"/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эрудиции»</a:t>
            </a:r>
          </a:p>
          <a:p>
            <a:pPr algn="just"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x\Pictures\suhomlinskij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508104" y="1412776"/>
            <a:ext cx="3358873" cy="484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5" descr="66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4032250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0" hangingPunct="0"/>
            <a:r>
              <a:rPr lang="ru-RU" sz="4800" dirty="0" smtClean="0"/>
              <a:t>Знаю …           </a:t>
            </a:r>
            <a:r>
              <a:rPr lang="ru-RU" sz="4800" b="1" dirty="0" smtClean="0">
                <a:solidFill>
                  <a:srgbClr val="C00000"/>
                </a:solidFill>
              </a:rPr>
              <a:t>ЧТО?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dirty="0" smtClean="0"/>
              <a:t>Умею…            </a:t>
            </a:r>
            <a:r>
              <a:rPr lang="ru-RU" sz="4800" b="1" dirty="0" smtClean="0">
                <a:solidFill>
                  <a:srgbClr val="C00000"/>
                </a:solidFill>
              </a:rPr>
              <a:t>КАК?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dirty="0" smtClean="0"/>
              <a:t>Понимаю… </a:t>
            </a:r>
            <a:r>
              <a:rPr lang="ru-RU" sz="4800" b="1" dirty="0" smtClean="0">
                <a:solidFill>
                  <a:srgbClr val="C00000"/>
                </a:solidFill>
              </a:rPr>
              <a:t>ЗАЧЕМ?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" name="Песни на стихи Сергея Есенина - ОРЭРА - Не жалею, не зову, не плач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800000"/>
                </a:solidFill>
                <a:cs typeface="Times New Roman" pitchFamily="18" charset="0"/>
              </a:rPr>
              <a:t>Рефлексия </a:t>
            </a:r>
          </a:p>
          <a:p>
            <a:pPr eaLnBrk="0" hangingPunct="0"/>
            <a:endParaRPr lang="ru-RU" sz="2400" b="1" dirty="0" smtClean="0"/>
          </a:p>
          <a:p>
            <a:pPr eaLnBrk="0" hangingPunct="0"/>
            <a:endParaRPr lang="ru-RU" sz="2400" b="1" dirty="0"/>
          </a:p>
          <a:p>
            <a:pPr eaLnBrk="0" hangingPunct="0"/>
            <a:endParaRPr lang="ru-RU" sz="6600" dirty="0" smtClean="0"/>
          </a:p>
          <a:p>
            <a:pPr eaLnBrk="0" hangingPunct="0"/>
            <a:r>
              <a:rPr lang="ru-RU" sz="6600" dirty="0" smtClean="0"/>
              <a:t>Знаю …           </a:t>
            </a:r>
            <a:r>
              <a:rPr lang="ru-RU" sz="6600" b="1" dirty="0" smtClean="0">
                <a:solidFill>
                  <a:srgbClr val="C00000"/>
                </a:solidFill>
              </a:rPr>
              <a:t>ЧТО?</a:t>
            </a:r>
          </a:p>
          <a:p>
            <a:pPr eaLnBrk="0" hangingPunct="0"/>
            <a:r>
              <a:rPr lang="ru-RU" sz="6600" dirty="0" smtClean="0"/>
              <a:t>Умею…            </a:t>
            </a:r>
            <a:r>
              <a:rPr lang="ru-RU" sz="6600" b="1" dirty="0" smtClean="0">
                <a:solidFill>
                  <a:srgbClr val="C00000"/>
                </a:solidFill>
              </a:rPr>
              <a:t>КАК?</a:t>
            </a:r>
          </a:p>
          <a:p>
            <a:pPr eaLnBrk="0" hangingPunct="0"/>
            <a:r>
              <a:rPr lang="ru-RU" sz="6600" dirty="0" smtClean="0"/>
              <a:t>Понимаю… </a:t>
            </a:r>
            <a:r>
              <a:rPr lang="ru-RU" sz="6600" b="1" dirty="0" smtClean="0">
                <a:solidFill>
                  <a:srgbClr val="C00000"/>
                </a:solidFill>
              </a:rPr>
              <a:t>ЗАЧЕМ?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ax\Pictures\po86l0wafdo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2376264" cy="2864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Главная   методическая   цель достигается   следующими   путями: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Ход </a:t>
            </a:r>
            <a:r>
              <a:rPr lang="ru-RU" dirty="0"/>
              <a:t>познания – «от учеников». Учитель составляет и обсуждает план урока </a:t>
            </a:r>
            <a:r>
              <a:rPr lang="ru-RU" i="1" dirty="0"/>
              <a:t>вместе</a:t>
            </a:r>
            <a:r>
              <a:rPr lang="ru-RU" dirty="0"/>
              <a:t> с учащимися, использует в ходе урока дидактический материал, позволяющий ученику </a:t>
            </a:r>
            <a:r>
              <a:rPr lang="ru-RU" b="1" i="1" dirty="0"/>
              <a:t>выбирать</a:t>
            </a:r>
            <a:r>
              <a:rPr lang="ru-RU" dirty="0"/>
              <a:t> наиболее значимые для него вид и форму учебного содержания.</a:t>
            </a:r>
          </a:p>
          <a:p>
            <a:pPr lvl="0"/>
            <a:r>
              <a:rPr lang="ru-RU" dirty="0"/>
              <a:t>Преобразующий характер </a:t>
            </a:r>
            <a:r>
              <a:rPr lang="ru-RU" b="1" i="1" dirty="0"/>
              <a:t>деятельности </a:t>
            </a:r>
            <a:r>
              <a:rPr lang="ru-RU" dirty="0"/>
              <a:t>обучающихся: наблюдают, сравнивают, группируют, классифицируют, делают выводы, выясняют закономерности. </a:t>
            </a:r>
          </a:p>
          <a:p>
            <a:pPr lvl="0"/>
            <a:r>
              <a:rPr lang="ru-RU" dirty="0"/>
              <a:t>Интенсивная </a:t>
            </a:r>
            <a:r>
              <a:rPr lang="ru-RU" b="1" i="1" dirty="0"/>
              <a:t>самостоятельная деятельность </a:t>
            </a:r>
            <a:r>
              <a:rPr lang="ru-RU" dirty="0"/>
              <a:t>обучающихся, связанная с эмоциональными переживаниями, которая сопровождается эффектом неожиданности.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31640" y="1527175"/>
            <a:ext cx="7172598" cy="4572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Принцип   открытости</a:t>
            </a:r>
            <a:r>
              <a:rPr lang="ru-RU" sz="3200" u="sng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предполагает использование на уроке разнообразных видов общения, совместный поиск истины путем выслушивания, </a:t>
            </a:r>
            <a:r>
              <a:rPr lang="ru-RU" sz="3200" b="1" u="sng" dirty="0" err="1" smtClean="0"/>
              <a:t>взаимо</a:t>
            </a:r>
            <a:r>
              <a:rPr lang="ru-RU" sz="3200" dirty="0" err="1" smtClean="0"/>
              <a:t>принятия</a:t>
            </a:r>
            <a:r>
              <a:rPr lang="ru-RU" sz="3200" dirty="0" smtClean="0"/>
              <a:t>, </a:t>
            </a:r>
            <a:r>
              <a:rPr lang="ru-RU" sz="3200" b="1" u="sng" dirty="0" smtClean="0"/>
              <a:t>взаимо</a:t>
            </a:r>
            <a:r>
              <a:rPr lang="ru-RU" sz="3200" dirty="0" smtClean="0"/>
              <a:t>понимания, через организацию учебного диалога. </a:t>
            </a:r>
            <a:endParaRPr lang="ru-RU" sz="3200" dirty="0"/>
          </a:p>
        </p:txBody>
      </p:sp>
      <p:pic>
        <p:nvPicPr>
          <p:cNvPr id="4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0" y="980728"/>
            <a:ext cx="126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331640" y="332656"/>
            <a:ext cx="7172598" cy="5766519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Принцип   вариативности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предполагает определенную позицию учителя, обеспечивающую самореализацию каждого ученика в обучении. Вариативность  также тесно связана и с технологией проведения урока, предполагающей </a:t>
            </a:r>
            <a:r>
              <a:rPr lang="ru-RU" b="1" u="sng" dirty="0" smtClean="0"/>
              <a:t>разнообразие видов работ, </a:t>
            </a:r>
            <a:r>
              <a:rPr lang="ru-RU" dirty="0" smtClean="0"/>
              <a:t>форм организации учащихся, </a:t>
            </a:r>
            <a:r>
              <a:rPr lang="ru-RU" b="1" u="sng" dirty="0" smtClean="0"/>
              <a:t>гибкость и оперативность учителя в нестандартных ситуациях, </a:t>
            </a:r>
            <a:r>
              <a:rPr lang="ru-RU" dirty="0" smtClean="0"/>
              <a:t>которыми изобилует личностно – ориентированный урок. </a:t>
            </a:r>
            <a:endParaRPr lang="ru-RU" dirty="0"/>
          </a:p>
        </p:txBody>
      </p:sp>
      <p:pic>
        <p:nvPicPr>
          <p:cNvPr id="4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179512" y="764704"/>
            <a:ext cx="126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59632" y="1340768"/>
            <a:ext cx="7244606" cy="4572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Приоритет   индивидуальности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создать условия для </a:t>
            </a:r>
            <a:r>
              <a:rPr lang="ru-RU" b="1" u="sng" dirty="0" smtClean="0"/>
              <a:t>самовыражения каждого ученика</a:t>
            </a:r>
            <a:r>
              <a:rPr lang="ru-RU" dirty="0" smtClean="0"/>
              <a:t>, проявления его избирательности к учебному материалу, способу и форме репрезентации этого материала. </a:t>
            </a:r>
            <a:endParaRPr lang="ru-RU" dirty="0"/>
          </a:p>
        </p:txBody>
      </p:sp>
      <p:pic>
        <p:nvPicPr>
          <p:cNvPr id="4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0" y="836712"/>
            <a:ext cx="126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Программы отдельных учебных</a:t>
            </a:r>
            <a:b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предметов, курсов  должны содержать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010400" cy="304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1.Пояснительная записка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28600" y="19050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>
                <a:latin typeface="Tahoma" pitchFamily="34" charset="0"/>
              </a:rPr>
              <a:t> </a:t>
            </a:r>
            <a:r>
              <a:rPr lang="ru-RU" sz="2000" b="1">
                <a:solidFill>
                  <a:srgbClr val="000099"/>
                </a:solidFill>
                <a:latin typeface="Book Antiqua" pitchFamily="18" charset="0"/>
              </a:rPr>
              <a:t>2. Общая характеристика учебного предмета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2286000"/>
            <a:ext cx="807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dirty="0">
                <a:latin typeface="Tahoma" pitchFamily="34" charset="0"/>
              </a:rPr>
              <a:t>     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3. Описание места предмета в учебном плане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52400" y="2667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dirty="0">
                <a:latin typeface="Tahoma" pitchFamily="34" charset="0"/>
              </a:rPr>
              <a:t>  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4.</a:t>
            </a:r>
            <a:r>
              <a:rPr lang="ru-RU" sz="1400" dirty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Личностные, </a:t>
            </a:r>
            <a:r>
              <a:rPr lang="ru-RU" sz="2000" b="1" dirty="0" err="1">
                <a:solidFill>
                  <a:srgbClr val="000099"/>
                </a:solidFill>
                <a:latin typeface="Book Antiqua" pitchFamily="18" charset="0"/>
              </a:rPr>
              <a:t>метапредметные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, предметные результаты освоения конкретного предмета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3276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>
                <a:latin typeface="Tahoma" pitchFamily="34" charset="0"/>
              </a:rPr>
              <a:t>      </a:t>
            </a:r>
            <a:r>
              <a:rPr lang="ru-RU" sz="2000" b="1">
                <a:solidFill>
                  <a:srgbClr val="000099"/>
                </a:solidFill>
                <a:latin typeface="Book Antiqua" pitchFamily="18" charset="0"/>
              </a:rPr>
              <a:t>5.</a:t>
            </a:r>
            <a:r>
              <a:rPr lang="ru-RU" sz="1400">
                <a:latin typeface="Tahoma" pitchFamily="34" charset="0"/>
              </a:rPr>
              <a:t> </a:t>
            </a:r>
            <a:r>
              <a:rPr lang="ru-RU" sz="2000" b="1">
                <a:solidFill>
                  <a:srgbClr val="000099"/>
                </a:solidFill>
                <a:latin typeface="Book Antiqua" pitchFamily="18" charset="0"/>
              </a:rPr>
              <a:t>Содержание учебного предмета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3733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>
                <a:latin typeface="Tahoma" pitchFamily="34" charset="0"/>
              </a:rPr>
              <a:t>     </a:t>
            </a:r>
            <a:r>
              <a:rPr lang="ru-RU" sz="2000" b="1">
                <a:solidFill>
                  <a:srgbClr val="000099"/>
                </a:solidFill>
                <a:latin typeface="Book Antiqua" pitchFamily="18" charset="0"/>
              </a:rPr>
              <a:t> 6.Тематическое планирование с определением основных видов учебной деятельности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28600" y="4419600"/>
            <a:ext cx="998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dirty="0">
                <a:latin typeface="Tahoma" pitchFamily="34" charset="0"/>
              </a:rPr>
              <a:t> 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7.</a:t>
            </a:r>
            <a:r>
              <a:rPr lang="ru-RU" sz="1400" dirty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Описание учебно-методического и материально-технического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 обеспечения образовательного процесса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52400" y="5105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400" dirty="0">
                <a:latin typeface="Tahoma" pitchFamily="34" charset="0"/>
              </a:rPr>
              <a:t>  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8.</a:t>
            </a:r>
            <a:r>
              <a:rPr lang="ru-RU" sz="1400" dirty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Book Antiqua" pitchFamily="18" charset="0"/>
              </a:rPr>
              <a:t>Планируемые результаты изучения учебного курса</a:t>
            </a:r>
          </a:p>
        </p:txBody>
      </p:sp>
      <p:pic>
        <p:nvPicPr>
          <p:cNvPr id="8807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4482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  <p:bldP spid="88068" grpId="0"/>
      <p:bldP spid="88069" grpId="0"/>
      <p:bldP spid="88070" grpId="0"/>
      <p:bldP spid="88071" grpId="0"/>
      <p:bldP spid="88072" grpId="0"/>
      <p:bldP spid="88073" grpId="0"/>
      <p:bldP spid="880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x\Pictures\pict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7584" y="260648"/>
            <a:ext cx="7623175" cy="51165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871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ресурс – </a:t>
            </a:r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</a:t>
            </a:r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Max\Pictures\fcats2011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3429000"/>
            <a:ext cx="2381250" cy="2486025"/>
          </a:xfrm>
          <a:prstGeom prst="rect">
            <a:avLst/>
          </a:prstGeom>
          <a:noFill/>
        </p:spPr>
      </p:pic>
      <p:pic>
        <p:nvPicPr>
          <p:cNvPr id="4100" name="Picture 4" descr="C:\Users\Max\Pictures\110957_81_0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8207" y="188640"/>
            <a:ext cx="1945793" cy="13369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53285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Счастлива та школа, которая учит ревностно изучать и делать хорошее…</a:t>
            </a:r>
          </a:p>
          <a:p>
            <a:pPr algn="r"/>
            <a:endParaRPr lang="ru-RU" sz="6000" dirty="0" smtClean="0">
              <a:latin typeface="Monotype Corsiva" pitchFamily="66" charset="0"/>
            </a:endParaRPr>
          </a:p>
          <a:p>
            <a:pPr algn="r"/>
            <a:r>
              <a:rPr lang="ru-RU" sz="3200" dirty="0" smtClean="0"/>
              <a:t>Ян  </a:t>
            </a:r>
            <a:r>
              <a:rPr lang="ru-RU" sz="3200" dirty="0" err="1" smtClean="0"/>
              <a:t>Амос</a:t>
            </a:r>
            <a:r>
              <a:rPr lang="ru-RU" sz="3200" dirty="0" smtClean="0"/>
              <a:t>  Каменский</a:t>
            </a:r>
            <a:endParaRPr lang="ru-RU" sz="3200" dirty="0"/>
          </a:p>
        </p:txBody>
      </p:sp>
      <p:pic>
        <p:nvPicPr>
          <p:cNvPr id="5122" name="Picture 2" descr="C:\Users\Max\Pictures\1281898353_qltyu7fr2dkahn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16736"/>
          <a:stretch>
            <a:fillRect/>
          </a:stretch>
        </p:blipFill>
        <p:spPr bwMode="auto">
          <a:xfrm>
            <a:off x="-252536" y="1628800"/>
            <a:ext cx="3965426" cy="4581128"/>
          </a:xfrm>
          <a:prstGeom prst="rect">
            <a:avLst/>
          </a:prstGeom>
          <a:noFill/>
        </p:spPr>
      </p:pic>
      <p:pic>
        <p:nvPicPr>
          <p:cNvPr id="5123" name="Picture 3" descr="C:\Users\Max\Pictures\0_6786b_974aeb6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2073802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5" descr="66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есни на стихи Сергея Есенина - ОРЭРА - Не жалею, не зову, не плач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Pictures\fgo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" y="0"/>
            <a:ext cx="3779911" cy="2276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-459432"/>
            <a:ext cx="198804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ru-RU" sz="20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1" y="908720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887924" y="1304764"/>
            <a:ext cx="1152128" cy="2808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77072"/>
            <a:ext cx="3898824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личности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ученика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Max\Pictures\11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202973" y="3501008"/>
            <a:ext cx="4941027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0392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Современному  обществу нужны образованные, нравственные, предприимчивые люди, которые могут:</a:t>
            </a:r>
          </a:p>
          <a:p>
            <a:r>
              <a:rPr lang="ru-RU" dirty="0" smtClean="0"/>
              <a:t>анализировать свои действия;</a:t>
            </a:r>
          </a:p>
          <a:p>
            <a:r>
              <a:rPr lang="ru-RU" dirty="0" smtClean="0"/>
              <a:t>самостоятельно принимать решения, прогнозируя    их возможные последствия; </a:t>
            </a:r>
          </a:p>
          <a:p>
            <a:r>
              <a:rPr lang="ru-RU" dirty="0" smtClean="0"/>
              <a:t>отличаться мобильностью;</a:t>
            </a:r>
          </a:p>
          <a:p>
            <a:r>
              <a:rPr lang="ru-RU" dirty="0" smtClean="0"/>
              <a:t>быть способными к сотрудничеству;</a:t>
            </a:r>
          </a:p>
          <a:p>
            <a:r>
              <a:rPr lang="ru-RU" dirty="0" smtClean="0"/>
              <a:t>обладать чувством ответственности за судьбу страны, ее социально-экономическое процветание.</a:t>
            </a:r>
          </a:p>
          <a:p>
            <a:endParaRPr lang="ru-RU" dirty="0"/>
          </a:p>
        </p:txBody>
      </p:sp>
      <p:pic>
        <p:nvPicPr>
          <p:cNvPr id="1026" name="Picture 2" descr="C:\Users\Max\Pictures\bdf95853b218ec738f9206afb63ad3e3.jpg"/>
          <p:cNvPicPr>
            <a:picLocks noChangeAspect="1" noChangeArrowheads="1"/>
          </p:cNvPicPr>
          <p:nvPr/>
        </p:nvPicPr>
        <p:blipFill>
          <a:blip r:embed="rId2" cstate="print"/>
          <a:srcRect l="35785" t="48242" b="3834"/>
          <a:stretch>
            <a:fillRect/>
          </a:stretch>
        </p:blipFill>
        <p:spPr bwMode="auto">
          <a:xfrm>
            <a:off x="179512" y="188640"/>
            <a:ext cx="87849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512" y="2286000"/>
            <a:ext cx="8784976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Введение стандарта второго поколения во многом изменит школьную жизнь ребенка.</a:t>
            </a:r>
            <a:r>
              <a:rPr lang="ru-RU" dirty="0" smtClean="0"/>
              <a:t>   Этому  служат</a:t>
            </a:r>
          </a:p>
          <a:p>
            <a:pPr algn="just"/>
            <a:r>
              <a:rPr lang="ru-RU" dirty="0" smtClean="0"/>
              <a:t>новые  формы организации обучения;</a:t>
            </a:r>
          </a:p>
          <a:p>
            <a:pPr algn="just"/>
            <a:r>
              <a:rPr lang="ru-RU" dirty="0" smtClean="0"/>
              <a:t>новые образовательные  технологии;</a:t>
            </a:r>
          </a:p>
          <a:p>
            <a:pPr algn="just"/>
            <a:r>
              <a:rPr lang="ru-RU" dirty="0" smtClean="0"/>
              <a:t>новая открытая информационно-образовательная среда, далеко выходящая  за  границы   школы.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Picture 2" descr="C:\Users\Max\Pictures\a6b04867ac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2493640" cy="2492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758952"/>
          </a:xfrm>
        </p:spPr>
        <p:txBody>
          <a:bodyPr>
            <a:normAutofit/>
          </a:bodyPr>
          <a:lstStyle/>
          <a:p>
            <a:r>
              <a:rPr lang="ru-RU" b="1" dirty="0" smtClean="0"/>
              <a:t>Универсальные  учебные   действия?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Именно поэтому в стандарт, например, введена </a:t>
            </a:r>
            <a:r>
              <a:rPr lang="ru-RU" b="1" i="1" u="sng" dirty="0" smtClean="0">
                <a:solidFill>
                  <a:srgbClr val="002060"/>
                </a:solidFill>
              </a:rPr>
              <a:t>Программа формирования универсальных учебных действий</a:t>
            </a:r>
            <a:r>
              <a:rPr lang="ru-RU" dirty="0" smtClean="0"/>
              <a:t>, а примерные программы ориентированы на развитие </a:t>
            </a:r>
            <a:r>
              <a:rPr lang="ru-RU" b="1" u="sng" dirty="0" smtClean="0">
                <a:solidFill>
                  <a:srgbClr val="002060"/>
                </a:solidFill>
              </a:rPr>
              <a:t>самостоятельной</a:t>
            </a:r>
            <a:r>
              <a:rPr lang="ru-RU" dirty="0" smtClean="0"/>
              <a:t> учебной деятельности школьника (на такие виды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(внеурочной) деятельности, как учебное проектирование, моделирование, исследовательская деятельность, ролевые игры и др.)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Универсальные  учебные  действия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0392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способность субъекта к саморазвитию и самосовершенствованию путем 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процесса. </a:t>
            </a:r>
            <a:endParaRPr lang="ru-RU" dirty="0"/>
          </a:p>
        </p:txBody>
      </p:sp>
      <p:pic>
        <p:nvPicPr>
          <p:cNvPr id="4" name="Содержимое 3" descr="8629830-questions-round-exclamation-mark-isolated-3d-ima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31840" y="4581128"/>
            <a:ext cx="2808312" cy="1874158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+mn-lt"/>
              </a:rPr>
              <a:t>Виды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универсальных   учебных  действий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7772400" cy="4579937"/>
          </a:xfrm>
        </p:spPr>
        <p:txBody>
          <a:bodyPr/>
          <a:lstStyle/>
          <a:p>
            <a:pPr eaLnBrk="1" hangingPunct="1"/>
            <a:r>
              <a:rPr lang="ru-RU" sz="4800" b="1" dirty="0" smtClean="0"/>
              <a:t>Личностные</a:t>
            </a:r>
          </a:p>
          <a:p>
            <a:pPr eaLnBrk="1" hangingPunct="1"/>
            <a:r>
              <a:rPr lang="ru-RU" sz="4800" b="1" dirty="0" smtClean="0"/>
              <a:t>Регулятивные</a:t>
            </a:r>
          </a:p>
          <a:p>
            <a:pPr eaLnBrk="1" hangingPunct="1"/>
            <a:r>
              <a:rPr lang="ru-RU" sz="4800" b="1" dirty="0" err="1" smtClean="0"/>
              <a:t>Общепознавательные</a:t>
            </a:r>
            <a:endParaRPr lang="ru-RU" sz="4800" b="1" dirty="0" smtClean="0"/>
          </a:p>
          <a:p>
            <a:pPr eaLnBrk="1" hangingPunct="1"/>
            <a:r>
              <a:rPr lang="ru-RU" sz="4800" b="1" dirty="0" smtClean="0"/>
              <a:t>Коммуникативные</a:t>
            </a:r>
          </a:p>
          <a:p>
            <a:pPr eaLnBrk="1" hangingPunct="1">
              <a:buFont typeface="Wingdings" pitchFamily="2" charset="2"/>
              <a:buNone/>
            </a:pPr>
            <a:endParaRPr lang="ru-RU" sz="4000" b="1" dirty="0" smtClean="0">
              <a:latin typeface="Arial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25144"/>
            <a:ext cx="7772400" cy="14620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стихийности – к целенаправленному и планомерному формированию 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УУД</a:t>
            </a:r>
          </a:p>
        </p:txBody>
      </p:sp>
      <p:pic>
        <p:nvPicPr>
          <p:cNvPr id="3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0" y="836712"/>
            <a:ext cx="12684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x\Pictures\untitl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37235"/>
          <a:stretch>
            <a:fillRect/>
          </a:stretch>
        </p:blipFill>
        <p:spPr bwMode="auto">
          <a:xfrm>
            <a:off x="1043608" y="0"/>
            <a:ext cx="7848872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1164</TotalTime>
  <Words>797</Words>
  <Application>Microsoft Office PowerPoint</Application>
  <PresentationFormat>Экран (4:3)</PresentationFormat>
  <Paragraphs>120</Paragraphs>
  <Slides>29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Универсальные  учебные   действия?</vt:lpstr>
      <vt:lpstr>Универсальные  учебные  действия - </vt:lpstr>
      <vt:lpstr>Виды  универсальных   учебных  действий</vt:lpstr>
      <vt:lpstr>От стихийности – к целенаправленному и планомерному формированию УУД</vt:lpstr>
      <vt:lpstr>Слайд 10</vt:lpstr>
      <vt:lpstr>Слайд 11</vt:lpstr>
      <vt:lpstr>Слайд 12</vt:lpstr>
      <vt:lpstr>Слайд 13</vt:lpstr>
      <vt:lpstr>Личностные   результаты образовательной   деятельности</vt:lpstr>
      <vt:lpstr>Метапредметные   результаты образовательной   деятельности</vt:lpstr>
      <vt:lpstr>Предметные   результаты образовательной   деятельности</vt:lpstr>
      <vt:lpstr>Слайд 17</vt:lpstr>
      <vt:lpstr>Предметные:   Отработать  способ действия при  определении односоставных  предложений  в тексте, вести работу по предупреждению наиболее распространённых и устойчивых ошибок в определении вида  односоставных предложений. Личностные: Воспитывать положительное отношение к учёбе, к знаниям; интерес к  русской  литературе  посредством  более детального  знакомства с поэзией  Сергея  Есенина.  Метапредметные:  Развивать умение высказываться на грамматическую тему, сопоставлять, анализировать, развивать синтаксическую и пунктуационную  зоркость.</vt:lpstr>
      <vt:lpstr>Личностные: Воспитывать положительное отношение к учёбе, к знаниям; интерес к  русской  литературе  посредством  более детального  знакомства с поэзией  Сергея  Есенина. Метапредметные:  Развивать умение высказываться на грамматическую тему, сопоставлять, анализировать, развивать синтаксическую и пунктуационную  зоркость. Предметные:   Отработать  способ действия при  определении односоставных  предложений  в тексте, вести работу по предупреждению наиболее распространённых и устойчивых ошибок в определении вида  односоставных предложений.  </vt:lpstr>
      <vt:lpstr>Знаю …           ЧТО? Умею…            КАК? Понимаю… ЗАЧЕМ?</vt:lpstr>
      <vt:lpstr>Слайд 21</vt:lpstr>
      <vt:lpstr>Главная   методическая   цель достигается   следующими   путями: </vt:lpstr>
      <vt:lpstr>Слайд 23</vt:lpstr>
      <vt:lpstr>Слайд 24</vt:lpstr>
      <vt:lpstr>Слайд 25</vt:lpstr>
      <vt:lpstr>Программы отдельных учебных  предметов, курсов  должны содержать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RyhlovaNN</dc:creator>
  <cp:lastModifiedBy>Microsoft Office</cp:lastModifiedBy>
  <cp:revision>80</cp:revision>
  <dcterms:created xsi:type="dcterms:W3CDTF">2012-10-17T05:28:57Z</dcterms:created>
  <dcterms:modified xsi:type="dcterms:W3CDTF">2017-02-26T14:47:34Z</dcterms:modified>
</cp:coreProperties>
</file>