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8" r:id="rId1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9" autoAdjust="0"/>
    <p:restoredTop sz="94660"/>
  </p:normalViewPr>
  <p:slideViewPr>
    <p:cSldViewPr snapToGrid="0">
      <p:cViewPr varScale="1">
        <p:scale>
          <a:sx n="57" d="100"/>
          <a:sy n="57" d="100"/>
        </p:scale>
        <p:origin x="38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B964D6-6BD4-471D-91BB-19AE22CE9B59}" type="datetimeFigureOut">
              <a:rPr lang="ru-RU" smtClean="0"/>
              <a:t>11.02.2017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1514BEE-FF04-47CF-8FE4-C56956EEE72C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3959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964D6-6BD4-471D-91BB-19AE22CE9B59}" type="datetimeFigureOut">
              <a:rPr lang="ru-RU" smtClean="0"/>
              <a:t>11.02.2017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14BEE-FF04-47CF-8FE4-C56956EEE7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6908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964D6-6BD4-471D-91BB-19AE22CE9B59}" type="datetimeFigureOut">
              <a:rPr lang="ru-RU" smtClean="0"/>
              <a:t>11.02.2017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14BEE-FF04-47CF-8FE4-C56956EEE7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7380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964D6-6BD4-471D-91BB-19AE22CE9B59}" type="datetimeFigureOut">
              <a:rPr lang="ru-RU" smtClean="0"/>
              <a:t>11.02.2017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14BEE-FF04-47CF-8FE4-C56956EEE7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98837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964D6-6BD4-471D-91BB-19AE22CE9B59}" type="datetimeFigureOut">
              <a:rPr lang="ru-RU" smtClean="0"/>
              <a:t>11.02.2017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14BEE-FF04-47CF-8FE4-C56956EEE72C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4369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964D6-6BD4-471D-91BB-19AE22CE9B59}" type="datetimeFigureOut">
              <a:rPr lang="ru-RU" smtClean="0"/>
              <a:t>11.02.2017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14BEE-FF04-47CF-8FE4-C56956EEE7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7139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964D6-6BD4-471D-91BB-19AE22CE9B59}" type="datetimeFigureOut">
              <a:rPr lang="ru-RU" smtClean="0"/>
              <a:t>11.02.2017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14BEE-FF04-47CF-8FE4-C56956EEE7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0039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964D6-6BD4-471D-91BB-19AE22CE9B59}" type="datetimeFigureOut">
              <a:rPr lang="ru-RU" smtClean="0"/>
              <a:t>11.02.2017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14BEE-FF04-47CF-8FE4-C56956EEE7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2157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964D6-6BD4-471D-91BB-19AE22CE9B59}" type="datetimeFigureOut">
              <a:rPr lang="ru-RU" smtClean="0"/>
              <a:t>11.02.2017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14BEE-FF04-47CF-8FE4-C56956EEE7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7119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964D6-6BD4-471D-91BB-19AE22CE9B59}" type="datetimeFigureOut">
              <a:rPr lang="ru-RU" smtClean="0"/>
              <a:t>11.02.2017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14BEE-FF04-47CF-8FE4-C56956EEE7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6013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964D6-6BD4-471D-91BB-19AE22CE9B59}" type="datetimeFigureOut">
              <a:rPr lang="ru-RU" smtClean="0"/>
              <a:t>11.02.2017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14BEE-FF04-47CF-8FE4-C56956EEE7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405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4FB964D6-6BD4-471D-91BB-19AE22CE9B59}" type="datetimeFigureOut">
              <a:rPr lang="ru-RU" smtClean="0"/>
              <a:t>11.02.2017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61514BEE-FF04-47CF-8FE4-C56956EEE7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7713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g"/><Relationship Id="rId5" Type="http://schemas.openxmlformats.org/officeDocument/2006/relationships/image" Target="../media/image2.png"/><Relationship Id="rId4" Type="http://schemas.openxmlformats.org/officeDocument/2006/relationships/image" Target="../media/image5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g"/><Relationship Id="rId5" Type="http://schemas.openxmlformats.org/officeDocument/2006/relationships/image" Target="../media/image2.png"/><Relationship Id="rId4" Type="http://schemas.openxmlformats.org/officeDocument/2006/relationships/image" Target="../media/image5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g"/><Relationship Id="rId5" Type="http://schemas.openxmlformats.org/officeDocument/2006/relationships/image" Target="../media/image2.png"/><Relationship Id="rId4" Type="http://schemas.openxmlformats.org/officeDocument/2006/relationships/image" Target="../media/image5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g"/><Relationship Id="rId5" Type="http://schemas.openxmlformats.org/officeDocument/2006/relationships/image" Target="../media/image2.png"/><Relationship Id="rId4" Type="http://schemas.openxmlformats.org/officeDocument/2006/relationships/image" Target="../media/image5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g"/><Relationship Id="rId5" Type="http://schemas.openxmlformats.org/officeDocument/2006/relationships/image" Target="../media/image2.png"/><Relationship Id="rId4" Type="http://schemas.openxmlformats.org/officeDocument/2006/relationships/image" Target="../media/image5.jp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g"/><Relationship Id="rId5" Type="http://schemas.openxmlformats.org/officeDocument/2006/relationships/image" Target="../media/image2.png"/><Relationship Id="rId4" Type="http://schemas.openxmlformats.org/officeDocument/2006/relationships/image" Target="../media/image5.jp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g"/><Relationship Id="rId5" Type="http://schemas.openxmlformats.org/officeDocument/2006/relationships/image" Target="../media/image2.png"/><Relationship Id="rId4" Type="http://schemas.openxmlformats.org/officeDocument/2006/relationships/image" Target="../media/image5.jp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g"/><Relationship Id="rId5" Type="http://schemas.openxmlformats.org/officeDocument/2006/relationships/image" Target="../media/image2.png"/><Relationship Id="rId4" Type="http://schemas.openxmlformats.org/officeDocument/2006/relationships/image" Target="../media/image5.jp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g"/><Relationship Id="rId5" Type="http://schemas.openxmlformats.org/officeDocument/2006/relationships/image" Target="../media/image2.png"/><Relationship Id="rId4" Type="http://schemas.openxmlformats.org/officeDocument/2006/relationships/image" Target="../media/image5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g"/><Relationship Id="rId5" Type="http://schemas.openxmlformats.org/officeDocument/2006/relationships/image" Target="../media/image2.png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g"/><Relationship Id="rId5" Type="http://schemas.openxmlformats.org/officeDocument/2006/relationships/image" Target="../media/image2.png"/><Relationship Id="rId4" Type="http://schemas.openxmlformats.org/officeDocument/2006/relationships/image" Target="../media/image5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g"/><Relationship Id="rId5" Type="http://schemas.openxmlformats.org/officeDocument/2006/relationships/image" Target="../media/image2.png"/><Relationship Id="rId4" Type="http://schemas.openxmlformats.org/officeDocument/2006/relationships/image" Target="../media/image5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g"/><Relationship Id="rId5" Type="http://schemas.openxmlformats.org/officeDocument/2006/relationships/image" Target="../media/image2.png"/><Relationship Id="rId4" Type="http://schemas.openxmlformats.org/officeDocument/2006/relationships/image" Target="../media/image5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g"/><Relationship Id="rId5" Type="http://schemas.openxmlformats.org/officeDocument/2006/relationships/image" Target="../media/image2.png"/><Relationship Id="rId4" Type="http://schemas.openxmlformats.org/officeDocument/2006/relationships/image" Target="../media/image5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g"/><Relationship Id="rId5" Type="http://schemas.openxmlformats.org/officeDocument/2006/relationships/image" Target="../media/image2.png"/><Relationship Id="rId4" Type="http://schemas.openxmlformats.org/officeDocument/2006/relationships/image" Target="../media/image5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g"/><Relationship Id="rId5" Type="http://schemas.openxmlformats.org/officeDocument/2006/relationships/image" Target="../media/image2.png"/><Relationship Id="rId4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697833" y="1354052"/>
            <a:ext cx="1082842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ru-RU" sz="8000" b="1" dirty="0" smtClean="0">
                <a:solidFill>
                  <a:srgbClr val="648E2D"/>
                </a:solidFill>
                <a:latin typeface="Georgia" panose="02040502050405020303" pitchFamily="18" charset="0"/>
              </a:rPr>
              <a:t>LEPRECHAUN’S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406917" y="3172145"/>
            <a:ext cx="3044423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8000" b="1" dirty="0" smtClean="0">
                <a:solidFill>
                  <a:srgbClr val="648E2D"/>
                </a:solidFill>
                <a:latin typeface="Georgia" panose="02040502050405020303" pitchFamily="18" charset="0"/>
              </a:rPr>
              <a:t>QUIZ</a:t>
            </a:r>
            <a:endParaRPr lang="en-US" altLang="ru-RU" sz="8000" b="1" dirty="0">
              <a:solidFill>
                <a:srgbClr val="648E2D"/>
              </a:solidFill>
              <a:latin typeface="Georgia" panose="02040502050405020303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6405" y="2679615"/>
            <a:ext cx="2539072" cy="3781596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4038" y="3098377"/>
            <a:ext cx="1298575" cy="1486918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348" b="11739"/>
          <a:stretch/>
        </p:blipFill>
        <p:spPr>
          <a:xfrm>
            <a:off x="548852" y="3841836"/>
            <a:ext cx="2260600" cy="2305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7351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1884" y="4293752"/>
            <a:ext cx="1480409" cy="2204864"/>
          </a:xfrm>
          <a:prstGeom prst="rect">
            <a:avLst/>
          </a:prstGeom>
        </p:spPr>
      </p:pic>
      <p:sp>
        <p:nvSpPr>
          <p:cNvPr id="32769" name="Заголовок 1"/>
          <p:cNvSpPr>
            <a:spLocks noGrp="1"/>
          </p:cNvSpPr>
          <p:nvPr>
            <p:ph type="title"/>
          </p:nvPr>
        </p:nvSpPr>
        <p:spPr>
          <a:xfrm>
            <a:off x="3033312" y="235668"/>
            <a:ext cx="7388572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ru-RU" b="1" dirty="0" smtClean="0">
                <a:solidFill>
                  <a:srgbClr val="648E2D"/>
                </a:solidFill>
                <a:latin typeface="Georgia" panose="02040502050405020303" pitchFamily="18" charset="0"/>
              </a:rPr>
              <a:t>10. </a:t>
            </a:r>
            <a:r>
              <a:rPr lang="en-US" altLang="ru-RU" b="1" dirty="0">
                <a:solidFill>
                  <a:srgbClr val="648E2D"/>
                </a:solidFill>
                <a:latin typeface="Georgia" panose="02040502050405020303" pitchFamily="18" charset="0"/>
              </a:rPr>
              <a:t>Nowadays St. Patrick’s Day is celebrated …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0919"/>
          <a:stretch/>
        </p:blipFill>
        <p:spPr>
          <a:xfrm>
            <a:off x="3652253" y="5103039"/>
            <a:ext cx="5089984" cy="1460149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674" b="34935"/>
          <a:stretch/>
        </p:blipFill>
        <p:spPr>
          <a:xfrm>
            <a:off x="3565382" y="3384280"/>
            <a:ext cx="5176855" cy="1399564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7804"/>
          <a:stretch/>
        </p:blipFill>
        <p:spPr>
          <a:xfrm>
            <a:off x="3565383" y="1485306"/>
            <a:ext cx="5176854" cy="1587676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5166655" y="2257312"/>
            <a:ext cx="315022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2200" b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a) all over the world 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5166655" y="3891733"/>
            <a:ext cx="2787943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2200" b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b) only in Ireland 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5162105" y="5532613"/>
            <a:ext cx="313098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2200" b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c) only in the UK, </a:t>
            </a:r>
          </a:p>
          <a:p>
            <a:r>
              <a:rPr lang="en-US" altLang="ru-RU" sz="2200" b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Ireland and the USA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1706" y="3269368"/>
            <a:ext cx="1298575" cy="1486918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348" b="11739"/>
          <a:stretch/>
        </p:blipFill>
        <p:spPr>
          <a:xfrm>
            <a:off x="341475" y="4243659"/>
            <a:ext cx="2260600" cy="230505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270" t="151" r="52363" b="79555"/>
          <a:stretch/>
        </p:blipFill>
        <p:spPr>
          <a:xfrm>
            <a:off x="1239887" y="-438150"/>
            <a:ext cx="438150" cy="438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3097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"/>
                            </p:stCondLst>
                            <p:childTnLst>
                              <p:par>
                                <p:cTn id="11" presetID="2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750"/>
                            </p:stCondLst>
                            <p:childTnLst>
                              <p:par>
                                <p:cTn id="1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250"/>
                            </p:stCondLst>
                            <p:childTnLst>
                              <p:par>
                                <p:cTn id="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5833E-6 4.44444E-6 L 0.00156 0.68703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8" y="34352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69" grpId="0"/>
      <p:bldP spid="10" grpId="0"/>
      <p:bldP spid="10" grpId="1"/>
      <p:bldP spid="11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1884" y="4293752"/>
            <a:ext cx="1480409" cy="2204864"/>
          </a:xfrm>
          <a:prstGeom prst="rect">
            <a:avLst/>
          </a:prstGeom>
        </p:spPr>
      </p:pic>
      <p:sp>
        <p:nvSpPr>
          <p:cNvPr id="32769" name="Заголовок 1"/>
          <p:cNvSpPr>
            <a:spLocks noGrp="1"/>
          </p:cNvSpPr>
          <p:nvPr>
            <p:ph type="title"/>
          </p:nvPr>
        </p:nvSpPr>
        <p:spPr>
          <a:xfrm>
            <a:off x="2356706" y="310333"/>
            <a:ext cx="8313575" cy="1325563"/>
          </a:xfrm>
        </p:spPr>
        <p:txBody>
          <a:bodyPr>
            <a:normAutofit/>
          </a:bodyPr>
          <a:lstStyle/>
          <a:p>
            <a:pPr algn="ctr"/>
            <a:r>
              <a:rPr lang="en-US" altLang="ru-RU" sz="4000" b="1" dirty="0" smtClean="0">
                <a:solidFill>
                  <a:srgbClr val="648E2D"/>
                </a:solidFill>
                <a:latin typeface="Georgia" panose="02040502050405020303" pitchFamily="18" charset="0"/>
              </a:rPr>
              <a:t>11. </a:t>
            </a:r>
            <a:r>
              <a:rPr lang="en-US" altLang="ru-RU" sz="4000" b="1" dirty="0">
                <a:solidFill>
                  <a:srgbClr val="648E2D"/>
                </a:solidFill>
                <a:latin typeface="Georgia" panose="02040502050405020303" pitchFamily="18" charset="0"/>
              </a:rPr>
              <a:t>St. Patrick was born in </a:t>
            </a:r>
            <a:r>
              <a:rPr lang="en-US" altLang="ru-RU" sz="4000" b="1" dirty="0" smtClean="0">
                <a:solidFill>
                  <a:srgbClr val="648E2D"/>
                </a:solidFill>
                <a:latin typeface="Georgia" panose="02040502050405020303" pitchFamily="18" charset="0"/>
              </a:rPr>
              <a:t>…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0919"/>
          <a:stretch/>
        </p:blipFill>
        <p:spPr>
          <a:xfrm>
            <a:off x="3652253" y="5103039"/>
            <a:ext cx="5089984" cy="1460149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674" b="34935"/>
          <a:stretch/>
        </p:blipFill>
        <p:spPr>
          <a:xfrm>
            <a:off x="3565382" y="3384280"/>
            <a:ext cx="5176855" cy="1399564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7804"/>
          <a:stretch/>
        </p:blipFill>
        <p:spPr>
          <a:xfrm>
            <a:off x="3565383" y="1485306"/>
            <a:ext cx="5176854" cy="1587676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5166655" y="2257312"/>
            <a:ext cx="151355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2200" b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a) Wales 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5166655" y="3891733"/>
            <a:ext cx="1720343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2200" b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b) Ireland 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5211751" y="5734627"/>
            <a:ext cx="1806905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2200" b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c) Scotland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1706" y="3269368"/>
            <a:ext cx="1298575" cy="1486918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348" b="11739"/>
          <a:stretch/>
        </p:blipFill>
        <p:spPr>
          <a:xfrm>
            <a:off x="341475" y="4243659"/>
            <a:ext cx="2260600" cy="230505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270" t="151" r="52363" b="79555"/>
          <a:stretch/>
        </p:blipFill>
        <p:spPr>
          <a:xfrm>
            <a:off x="1239887" y="-438150"/>
            <a:ext cx="438150" cy="438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6844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"/>
                            </p:stCondLst>
                            <p:childTnLst>
                              <p:par>
                                <p:cTn id="11" presetID="2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750"/>
                            </p:stCondLst>
                            <p:childTnLst>
                              <p:par>
                                <p:cTn id="1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250"/>
                            </p:stCondLst>
                            <p:childTnLst>
                              <p:par>
                                <p:cTn id="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5833E-6 4.44444E-6 L 0.00156 0.68703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8" y="34352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69" grpId="0"/>
      <p:bldP spid="10" grpId="0"/>
      <p:bldP spid="10" grpId="1"/>
      <p:bldP spid="11" grpId="0"/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1884" y="4293752"/>
            <a:ext cx="1480409" cy="2204864"/>
          </a:xfrm>
          <a:prstGeom prst="rect">
            <a:avLst/>
          </a:prstGeom>
        </p:spPr>
      </p:pic>
      <p:sp>
        <p:nvSpPr>
          <p:cNvPr id="32769" name="Заголовок 1"/>
          <p:cNvSpPr>
            <a:spLocks noGrp="1"/>
          </p:cNvSpPr>
          <p:nvPr>
            <p:ph type="title"/>
          </p:nvPr>
        </p:nvSpPr>
        <p:spPr>
          <a:xfrm>
            <a:off x="3000637" y="332432"/>
            <a:ext cx="7128792" cy="1325563"/>
          </a:xfrm>
        </p:spPr>
        <p:txBody>
          <a:bodyPr>
            <a:normAutofit/>
          </a:bodyPr>
          <a:lstStyle/>
          <a:p>
            <a:pPr algn="ctr"/>
            <a:r>
              <a:rPr lang="en-US" altLang="ru-RU" sz="4000" b="1" dirty="0" smtClean="0">
                <a:solidFill>
                  <a:srgbClr val="648E2D"/>
                </a:solidFill>
                <a:latin typeface="Georgia" panose="02040502050405020303" pitchFamily="18" charset="0"/>
              </a:rPr>
              <a:t>12. </a:t>
            </a:r>
            <a:r>
              <a:rPr lang="en-US" altLang="ru-RU" sz="4000" b="1" dirty="0">
                <a:solidFill>
                  <a:srgbClr val="648E2D"/>
                </a:solidFill>
                <a:latin typeface="Georgia" panose="02040502050405020303" pitchFamily="18" charset="0"/>
              </a:rPr>
              <a:t>The official colour of St. Patrick’s Day is …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0919"/>
          <a:stretch/>
        </p:blipFill>
        <p:spPr>
          <a:xfrm>
            <a:off x="3652253" y="5103039"/>
            <a:ext cx="5089984" cy="1460149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674" b="34935"/>
          <a:stretch/>
        </p:blipFill>
        <p:spPr>
          <a:xfrm>
            <a:off x="3565382" y="3384280"/>
            <a:ext cx="5176855" cy="1399564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7804"/>
          <a:stretch/>
        </p:blipFill>
        <p:spPr>
          <a:xfrm>
            <a:off x="3565383" y="1485306"/>
            <a:ext cx="5176854" cy="1587676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5572614" y="5693869"/>
            <a:ext cx="1547218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2200" b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c) orange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5502884" y="3862865"/>
            <a:ext cx="146546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2200" b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b) green 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5502884" y="2214925"/>
            <a:ext cx="1257075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2200" b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a) blue 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1706" y="3269368"/>
            <a:ext cx="1298575" cy="1486918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348" b="11739"/>
          <a:stretch/>
        </p:blipFill>
        <p:spPr>
          <a:xfrm>
            <a:off x="341475" y="4243659"/>
            <a:ext cx="2260600" cy="230505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270" t="151" r="52363" b="79555"/>
          <a:stretch/>
        </p:blipFill>
        <p:spPr>
          <a:xfrm>
            <a:off x="1239887" y="-438150"/>
            <a:ext cx="438150" cy="438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3835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"/>
                            </p:stCondLst>
                            <p:childTnLst>
                              <p:par>
                                <p:cTn id="1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750"/>
                            </p:stCondLst>
                            <p:childTnLst>
                              <p:par>
                                <p:cTn id="1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250"/>
                            </p:stCondLst>
                            <p:childTnLst>
                              <p:par>
                                <p:cTn id="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5833E-6 4.44444E-6 L 0.00156 0.68703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8" y="34352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69" grpId="0"/>
      <p:bldP spid="10" grpId="0"/>
      <p:bldP spid="11" grpId="0"/>
      <p:bldP spid="11" grpId="1"/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1884" y="4293752"/>
            <a:ext cx="1480409" cy="2204864"/>
          </a:xfrm>
          <a:prstGeom prst="rect">
            <a:avLst/>
          </a:prstGeom>
        </p:spPr>
      </p:pic>
      <p:sp>
        <p:nvSpPr>
          <p:cNvPr id="32769" name="Заголовок 1"/>
          <p:cNvSpPr>
            <a:spLocks noGrp="1"/>
          </p:cNvSpPr>
          <p:nvPr>
            <p:ph type="title"/>
          </p:nvPr>
        </p:nvSpPr>
        <p:spPr>
          <a:xfrm>
            <a:off x="2057400" y="310333"/>
            <a:ext cx="92202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ru-RU" sz="4000" b="1" dirty="0">
                <a:solidFill>
                  <a:srgbClr val="648E2D"/>
                </a:solidFill>
                <a:latin typeface="Georgia" panose="02040502050405020303" pitchFamily="18" charset="0"/>
              </a:rPr>
              <a:t>13. According to the legend St. Patrick used a shamrock to explain …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0919"/>
          <a:stretch/>
        </p:blipFill>
        <p:spPr>
          <a:xfrm>
            <a:off x="3652253" y="5103039"/>
            <a:ext cx="5089984" cy="1460149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674" b="34935"/>
          <a:stretch/>
        </p:blipFill>
        <p:spPr>
          <a:xfrm>
            <a:off x="3565382" y="3384280"/>
            <a:ext cx="5176855" cy="1399564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7804"/>
          <a:stretch/>
        </p:blipFill>
        <p:spPr>
          <a:xfrm>
            <a:off x="3565383" y="1485306"/>
            <a:ext cx="5176854" cy="1587676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5166655" y="2257312"/>
            <a:ext cx="2932213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2200" b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a) the Holy Trinity 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5211751" y="3704570"/>
            <a:ext cx="258275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2200" b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b) the rebirth of </a:t>
            </a:r>
          </a:p>
          <a:p>
            <a:r>
              <a:rPr lang="en-US" altLang="ru-RU" sz="2200" b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a spring 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5211751" y="5734627"/>
            <a:ext cx="1838965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2200" b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c) the cross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1706" y="3269368"/>
            <a:ext cx="1298575" cy="1486918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348" b="11739"/>
          <a:stretch/>
        </p:blipFill>
        <p:spPr>
          <a:xfrm>
            <a:off x="341475" y="4243659"/>
            <a:ext cx="2260600" cy="230505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270" t="151" r="52363" b="79555"/>
          <a:stretch/>
        </p:blipFill>
        <p:spPr>
          <a:xfrm>
            <a:off x="1239887" y="-438150"/>
            <a:ext cx="438150" cy="438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6568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"/>
                            </p:stCondLst>
                            <p:childTnLst>
                              <p:par>
                                <p:cTn id="11" presetID="2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750"/>
                            </p:stCondLst>
                            <p:childTnLst>
                              <p:par>
                                <p:cTn id="1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250"/>
                            </p:stCondLst>
                            <p:childTnLst>
                              <p:par>
                                <p:cTn id="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5833E-6 4.44444E-6 L 0.00156 0.68703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8" y="34352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69" grpId="0"/>
      <p:bldP spid="10" grpId="0"/>
      <p:bldP spid="10" grpId="1"/>
      <p:bldP spid="11" grpId="0"/>
      <p:bldP spid="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1884" y="4293752"/>
            <a:ext cx="1480409" cy="2204864"/>
          </a:xfrm>
          <a:prstGeom prst="rect">
            <a:avLst/>
          </a:prstGeom>
        </p:spPr>
      </p:pic>
      <p:sp>
        <p:nvSpPr>
          <p:cNvPr id="32769" name="Заголовок 1"/>
          <p:cNvSpPr>
            <a:spLocks noGrp="1"/>
          </p:cNvSpPr>
          <p:nvPr>
            <p:ph type="title"/>
          </p:nvPr>
        </p:nvSpPr>
        <p:spPr>
          <a:xfrm>
            <a:off x="2133600" y="235668"/>
            <a:ext cx="9029699" cy="1325563"/>
          </a:xfrm>
        </p:spPr>
        <p:txBody>
          <a:bodyPr>
            <a:normAutofit/>
          </a:bodyPr>
          <a:lstStyle/>
          <a:p>
            <a:pPr algn="ctr"/>
            <a:r>
              <a:rPr lang="en-US" altLang="ru-RU" sz="4000" b="1" dirty="0" smtClean="0">
                <a:solidFill>
                  <a:srgbClr val="648E2D"/>
                </a:solidFill>
                <a:latin typeface="Georgia" panose="02040502050405020303" pitchFamily="18" charset="0"/>
              </a:rPr>
              <a:t>14</a:t>
            </a:r>
            <a:r>
              <a:rPr lang="en-US" altLang="ru-RU" sz="4000" b="1" dirty="0">
                <a:solidFill>
                  <a:srgbClr val="648E2D"/>
                </a:solidFill>
                <a:latin typeface="Georgia" panose="02040502050405020303" pitchFamily="18" charset="0"/>
              </a:rPr>
              <a:t>. Irish jig is notable for its …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0919"/>
          <a:stretch/>
        </p:blipFill>
        <p:spPr>
          <a:xfrm>
            <a:off x="3652253" y="5103039"/>
            <a:ext cx="5089984" cy="1460149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674" b="34935"/>
          <a:stretch/>
        </p:blipFill>
        <p:spPr>
          <a:xfrm>
            <a:off x="3565382" y="3384280"/>
            <a:ext cx="5176855" cy="1399564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7804"/>
          <a:stretch/>
        </p:blipFill>
        <p:spPr>
          <a:xfrm>
            <a:off x="3565383" y="1485306"/>
            <a:ext cx="5176854" cy="1587676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5162105" y="2088035"/>
            <a:ext cx="244971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AutoNum type="alphaLcParenR"/>
            </a:pPr>
            <a:r>
              <a:rPr lang="en-US" altLang="ru-RU" sz="2200" b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rapid hand </a:t>
            </a:r>
          </a:p>
          <a:p>
            <a:r>
              <a:rPr lang="en-US" altLang="ru-RU" sz="2200" b="1" dirty="0">
                <a:solidFill>
                  <a:srgbClr val="FFFFFF"/>
                </a:solidFill>
                <a:latin typeface="Georgia" panose="02040502050405020303" pitchFamily="18" charset="0"/>
              </a:rPr>
              <a:t> </a:t>
            </a:r>
            <a:r>
              <a:rPr lang="en-US" altLang="ru-RU" sz="2200" b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      movements 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5212599" y="3699341"/>
            <a:ext cx="230543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2200" b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b) rapid head </a:t>
            </a:r>
          </a:p>
          <a:p>
            <a:r>
              <a:rPr lang="en-US" altLang="ru-RU" sz="2200" b="1" dirty="0">
                <a:solidFill>
                  <a:srgbClr val="FFFFFF"/>
                </a:solidFill>
                <a:latin typeface="Georgia" panose="02040502050405020303" pitchFamily="18" charset="0"/>
              </a:rPr>
              <a:t> </a:t>
            </a:r>
            <a:r>
              <a:rPr lang="en-US" altLang="ru-RU" sz="2200" b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    movements 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5212599" y="5448392"/>
            <a:ext cx="223330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2200" b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c) rapid leg </a:t>
            </a:r>
          </a:p>
          <a:p>
            <a:r>
              <a:rPr lang="en-US" altLang="ru-RU" sz="2200" b="1" dirty="0">
                <a:solidFill>
                  <a:srgbClr val="FFFFFF"/>
                </a:solidFill>
                <a:latin typeface="Georgia" panose="02040502050405020303" pitchFamily="18" charset="0"/>
              </a:rPr>
              <a:t> </a:t>
            </a:r>
            <a:r>
              <a:rPr lang="en-US" altLang="ru-RU" sz="2200" b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    movements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1706" y="3269368"/>
            <a:ext cx="1298575" cy="1486918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348" b="11739"/>
          <a:stretch/>
        </p:blipFill>
        <p:spPr>
          <a:xfrm>
            <a:off x="341475" y="4243659"/>
            <a:ext cx="2260600" cy="230505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270" t="151" r="52363" b="79555"/>
          <a:stretch/>
        </p:blipFill>
        <p:spPr>
          <a:xfrm>
            <a:off x="1239887" y="-438150"/>
            <a:ext cx="438150" cy="438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7838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"/>
                            </p:stCondLst>
                            <p:childTnLst>
                              <p:par>
                                <p:cTn id="11" presetID="2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750"/>
                            </p:stCondLst>
                            <p:childTnLst>
                              <p:par>
                                <p:cTn id="1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250"/>
                            </p:stCondLst>
                            <p:childTnLst>
                              <p:par>
                                <p:cTn id="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5833E-6 4.44444E-6 L 0.00156 0.68703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8" y="34352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69" grpId="0"/>
      <p:bldP spid="10" grpId="1"/>
      <p:bldP spid="11" grpId="0"/>
      <p:bldP spid="12" grpId="0"/>
      <p:bldP spid="12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1884" y="4293752"/>
            <a:ext cx="1480409" cy="2204864"/>
          </a:xfrm>
          <a:prstGeom prst="rect">
            <a:avLst/>
          </a:prstGeom>
        </p:spPr>
      </p:pic>
      <p:sp>
        <p:nvSpPr>
          <p:cNvPr id="32769" name="Заголовок 1"/>
          <p:cNvSpPr>
            <a:spLocks noGrp="1"/>
          </p:cNvSpPr>
          <p:nvPr>
            <p:ph type="title"/>
          </p:nvPr>
        </p:nvSpPr>
        <p:spPr>
          <a:xfrm>
            <a:off x="2057400" y="310333"/>
            <a:ext cx="9220200" cy="1325563"/>
          </a:xfrm>
        </p:spPr>
        <p:txBody>
          <a:bodyPr>
            <a:normAutofit/>
          </a:bodyPr>
          <a:lstStyle/>
          <a:p>
            <a:pPr algn="ctr"/>
            <a:r>
              <a:rPr lang="en-US" altLang="ru-RU" sz="4000" b="1" dirty="0" smtClean="0">
                <a:solidFill>
                  <a:srgbClr val="648E2D"/>
                </a:solidFill>
                <a:latin typeface="Georgia" panose="02040502050405020303" pitchFamily="18" charset="0"/>
              </a:rPr>
              <a:t>15</a:t>
            </a:r>
            <a:r>
              <a:rPr lang="en-US" altLang="ru-RU" sz="4000" b="1" dirty="0">
                <a:solidFill>
                  <a:srgbClr val="648E2D"/>
                </a:solidFill>
                <a:latin typeface="Georgia" panose="02040502050405020303" pitchFamily="18" charset="0"/>
              </a:rPr>
              <a:t>. Irish jig was popularized by the world-famous “…” show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0919"/>
          <a:stretch/>
        </p:blipFill>
        <p:spPr>
          <a:xfrm>
            <a:off x="3652253" y="5103039"/>
            <a:ext cx="5089984" cy="1460149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674" b="34935"/>
          <a:stretch/>
        </p:blipFill>
        <p:spPr>
          <a:xfrm>
            <a:off x="3565382" y="3384280"/>
            <a:ext cx="5176855" cy="1399564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7804"/>
          <a:stretch/>
        </p:blipFill>
        <p:spPr>
          <a:xfrm>
            <a:off x="3565383" y="1485306"/>
            <a:ext cx="5176854" cy="1587676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5166655" y="2257312"/>
            <a:ext cx="227979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2200" b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a) </a:t>
            </a:r>
            <a:r>
              <a:rPr lang="en-US" altLang="ru-RU" sz="2200" b="1" dirty="0" err="1" smtClean="0">
                <a:solidFill>
                  <a:srgbClr val="FFFFFF"/>
                </a:solidFill>
                <a:latin typeface="Georgia" panose="02040502050405020303" pitchFamily="18" charset="0"/>
              </a:rPr>
              <a:t>Riverdance</a:t>
            </a:r>
            <a:r>
              <a:rPr lang="en-US" altLang="ru-RU" sz="2200" b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 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5211751" y="3862865"/>
            <a:ext cx="2481770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2200" b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b) </a:t>
            </a:r>
            <a:r>
              <a:rPr lang="en-US" altLang="ru-RU" sz="2200" b="1" dirty="0" err="1" smtClean="0">
                <a:solidFill>
                  <a:srgbClr val="FFFFFF"/>
                </a:solidFill>
                <a:latin typeface="Georgia" panose="02040502050405020303" pitchFamily="18" charset="0"/>
              </a:rPr>
              <a:t>Patrickdance</a:t>
            </a:r>
            <a:endParaRPr lang="en-US" altLang="ru-RU" sz="2200" b="1" dirty="0" smtClean="0">
              <a:solidFill>
                <a:srgbClr val="FFFFFF"/>
              </a:solidFill>
              <a:latin typeface="Georgia" panose="02040502050405020303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211751" y="5734627"/>
            <a:ext cx="2882520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2200" b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c) </a:t>
            </a:r>
            <a:r>
              <a:rPr lang="en-US" altLang="ru-RU" sz="2200" b="1" dirty="0" err="1" smtClean="0">
                <a:solidFill>
                  <a:srgbClr val="FFFFFF"/>
                </a:solidFill>
                <a:latin typeface="Georgia" panose="02040502050405020303" pitchFamily="18" charset="0"/>
              </a:rPr>
              <a:t>Shamrockdance</a:t>
            </a:r>
            <a:endParaRPr lang="en-US" altLang="ru-RU" sz="2200" b="1" dirty="0" smtClean="0">
              <a:solidFill>
                <a:srgbClr val="FFFFFF"/>
              </a:solidFill>
              <a:latin typeface="Georgia" panose="02040502050405020303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1706" y="3269368"/>
            <a:ext cx="1298575" cy="1486918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348" b="11739"/>
          <a:stretch/>
        </p:blipFill>
        <p:spPr>
          <a:xfrm>
            <a:off x="341475" y="4243659"/>
            <a:ext cx="2260600" cy="230505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270" t="151" r="52363" b="79555"/>
          <a:stretch/>
        </p:blipFill>
        <p:spPr>
          <a:xfrm>
            <a:off x="1239887" y="-438150"/>
            <a:ext cx="438150" cy="438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465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"/>
                            </p:stCondLst>
                            <p:childTnLst>
                              <p:par>
                                <p:cTn id="11" presetID="2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750"/>
                            </p:stCondLst>
                            <p:childTnLst>
                              <p:par>
                                <p:cTn id="1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250"/>
                            </p:stCondLst>
                            <p:childTnLst>
                              <p:par>
                                <p:cTn id="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5833E-6 4.44444E-6 L 0.00156 0.68703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8" y="34352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69" grpId="0"/>
      <p:bldP spid="10" grpId="0"/>
      <p:bldP spid="10" grpId="1"/>
      <p:bldP spid="11" grpId="0"/>
      <p:bldP spid="1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1884" y="4293752"/>
            <a:ext cx="1480409" cy="2204864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7804"/>
          <a:stretch/>
        </p:blipFill>
        <p:spPr>
          <a:xfrm>
            <a:off x="3565383" y="1485306"/>
            <a:ext cx="5176854" cy="1587676"/>
          </a:xfrm>
          <a:prstGeom prst="rect">
            <a:avLst/>
          </a:prstGeom>
        </p:spPr>
      </p:pic>
      <p:sp>
        <p:nvSpPr>
          <p:cNvPr id="32769" name="Заголовок 1"/>
          <p:cNvSpPr>
            <a:spLocks noGrp="1"/>
          </p:cNvSpPr>
          <p:nvPr>
            <p:ph type="title"/>
          </p:nvPr>
        </p:nvSpPr>
        <p:spPr>
          <a:xfrm>
            <a:off x="1638224" y="264194"/>
            <a:ext cx="9872278" cy="1512299"/>
          </a:xfrm>
        </p:spPr>
        <p:txBody>
          <a:bodyPr>
            <a:normAutofit/>
          </a:bodyPr>
          <a:lstStyle/>
          <a:p>
            <a:pPr algn="ctr"/>
            <a:r>
              <a:rPr lang="en-US" altLang="ru-RU" sz="4000" b="1" dirty="0" smtClean="0">
                <a:solidFill>
                  <a:srgbClr val="648E2D"/>
                </a:solidFill>
                <a:latin typeface="Georgia" panose="02040502050405020303" pitchFamily="18" charset="0"/>
              </a:rPr>
              <a:t>16. </a:t>
            </a:r>
            <a:r>
              <a:rPr lang="en-US" altLang="ru-RU" sz="4000" b="1" dirty="0">
                <a:solidFill>
                  <a:srgbClr val="648E2D"/>
                </a:solidFill>
                <a:latin typeface="Georgia" panose="02040502050405020303" pitchFamily="18" charset="0"/>
              </a:rPr>
              <a:t>What magic creatures are the symbols of St. Patrick’s Day?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0919"/>
          <a:stretch/>
        </p:blipFill>
        <p:spPr>
          <a:xfrm>
            <a:off x="3652253" y="5103039"/>
            <a:ext cx="5089984" cy="1460149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674" b="34935"/>
          <a:stretch/>
        </p:blipFill>
        <p:spPr>
          <a:xfrm>
            <a:off x="3565382" y="3384280"/>
            <a:ext cx="5176855" cy="1399564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5572614" y="5693869"/>
            <a:ext cx="2329484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2200" b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c) leprechauns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5502884" y="3862865"/>
            <a:ext cx="1569660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2200" b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b) fairies 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5502884" y="2214925"/>
            <a:ext cx="1350050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2200" b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a) elves 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1706" y="3269368"/>
            <a:ext cx="1298575" cy="1486918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348" b="11739"/>
          <a:stretch/>
        </p:blipFill>
        <p:spPr>
          <a:xfrm>
            <a:off x="341475" y="4243659"/>
            <a:ext cx="2260600" cy="230505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270" t="151" r="52363" b="79555"/>
          <a:stretch/>
        </p:blipFill>
        <p:spPr>
          <a:xfrm>
            <a:off x="1239887" y="-438150"/>
            <a:ext cx="438150" cy="438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133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"/>
                            </p:stCondLst>
                            <p:childTnLst>
                              <p:par>
                                <p:cTn id="1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750"/>
                            </p:stCondLst>
                            <p:childTnLst>
                              <p:par>
                                <p:cTn id="1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250"/>
                            </p:stCondLst>
                            <p:childTnLst>
                              <p:par>
                                <p:cTn id="19" presetID="2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5833E-6 4.44444E-6 L 0.00156 0.68703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8" y="34352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69" grpId="0"/>
      <p:bldP spid="10" grpId="0"/>
      <p:bldP spid="10" grpId="1"/>
      <p:bldP spid="11" grpId="0"/>
      <p:bldP spid="1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1884" y="4293752"/>
            <a:ext cx="1480409" cy="2204864"/>
          </a:xfrm>
          <a:prstGeom prst="rect">
            <a:avLst/>
          </a:prstGeom>
        </p:spPr>
      </p:pic>
      <p:sp>
        <p:nvSpPr>
          <p:cNvPr id="32769" name="Заголовок 1"/>
          <p:cNvSpPr>
            <a:spLocks noGrp="1"/>
          </p:cNvSpPr>
          <p:nvPr>
            <p:ph type="title"/>
          </p:nvPr>
        </p:nvSpPr>
        <p:spPr>
          <a:xfrm>
            <a:off x="2457450" y="310333"/>
            <a:ext cx="8336215" cy="1325563"/>
          </a:xfrm>
        </p:spPr>
        <p:txBody>
          <a:bodyPr>
            <a:normAutofit/>
          </a:bodyPr>
          <a:lstStyle/>
          <a:p>
            <a:pPr algn="ctr"/>
            <a:r>
              <a:rPr lang="en-US" altLang="ru-RU" sz="4000" b="1" dirty="0" smtClean="0">
                <a:solidFill>
                  <a:srgbClr val="648E2D"/>
                </a:solidFill>
                <a:latin typeface="Georgia" panose="02040502050405020303" pitchFamily="18" charset="0"/>
              </a:rPr>
              <a:t>17. </a:t>
            </a:r>
            <a:r>
              <a:rPr lang="en-US" altLang="ru-RU" sz="4000" b="1" dirty="0">
                <a:solidFill>
                  <a:srgbClr val="648E2D"/>
                </a:solidFill>
                <a:latin typeface="Georgia" panose="02040502050405020303" pitchFamily="18" charset="0"/>
              </a:rPr>
              <a:t>What does a leprechaun hide at the end of the rainbow?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0919"/>
          <a:stretch/>
        </p:blipFill>
        <p:spPr>
          <a:xfrm>
            <a:off x="3652253" y="5103039"/>
            <a:ext cx="5089984" cy="1460149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674" b="34935"/>
          <a:stretch/>
        </p:blipFill>
        <p:spPr>
          <a:xfrm>
            <a:off x="3565382" y="3384280"/>
            <a:ext cx="5176855" cy="1399564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7804"/>
          <a:stretch/>
        </p:blipFill>
        <p:spPr>
          <a:xfrm>
            <a:off x="3565383" y="1485306"/>
            <a:ext cx="5176854" cy="1587676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5502884" y="5693869"/>
            <a:ext cx="2497800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2200" b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c) a pot of silver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5502884" y="3862865"/>
            <a:ext cx="2417650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2200" b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b) a pot of gold 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5502884" y="2214925"/>
            <a:ext cx="2744662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2200" b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a) a pot of sweets 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1706" y="3269368"/>
            <a:ext cx="1298575" cy="1486918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348" b="11739"/>
          <a:stretch/>
        </p:blipFill>
        <p:spPr>
          <a:xfrm>
            <a:off x="341475" y="4243659"/>
            <a:ext cx="2260600" cy="230505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270" t="151" r="52363" b="79555"/>
          <a:stretch/>
        </p:blipFill>
        <p:spPr>
          <a:xfrm>
            <a:off x="1239887" y="-438150"/>
            <a:ext cx="438150" cy="438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7862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"/>
                            </p:stCondLst>
                            <p:childTnLst>
                              <p:par>
                                <p:cTn id="1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750"/>
                            </p:stCondLst>
                            <p:childTnLst>
                              <p:par>
                                <p:cTn id="1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250"/>
                            </p:stCondLst>
                            <p:childTnLst>
                              <p:par>
                                <p:cTn id="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5833E-6 4.44444E-6 L 0.00156 0.68703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8" y="34352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69" grpId="0"/>
      <p:bldP spid="10" grpId="0"/>
      <p:bldP spid="11" grpId="0"/>
      <p:bldP spid="11" grpId="1"/>
      <p:bldP spid="1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625643" y="2509084"/>
            <a:ext cx="1082842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ru-RU" sz="8000" b="1" dirty="0" smtClean="0">
                <a:solidFill>
                  <a:srgbClr val="648E2D"/>
                </a:solidFill>
                <a:latin typeface="Georgia" panose="02040502050405020303" pitchFamily="18" charset="0"/>
              </a:rPr>
              <a:t>WELL DONE!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6103" y="4251325"/>
            <a:ext cx="6667500" cy="2114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8213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1884" y="4293752"/>
            <a:ext cx="1480409" cy="2204864"/>
          </a:xfrm>
          <a:prstGeom prst="rect">
            <a:avLst/>
          </a:prstGeom>
        </p:spPr>
      </p:pic>
      <p:sp>
        <p:nvSpPr>
          <p:cNvPr id="32769" name="Заголовок 1"/>
          <p:cNvSpPr>
            <a:spLocks noGrp="1"/>
          </p:cNvSpPr>
          <p:nvPr>
            <p:ph type="title"/>
          </p:nvPr>
        </p:nvSpPr>
        <p:spPr>
          <a:xfrm>
            <a:off x="3033312" y="235668"/>
            <a:ext cx="7128792" cy="1325563"/>
          </a:xfrm>
        </p:spPr>
        <p:txBody>
          <a:bodyPr>
            <a:normAutofit/>
          </a:bodyPr>
          <a:lstStyle/>
          <a:p>
            <a:pPr algn="ctr"/>
            <a:r>
              <a:rPr lang="en-US" altLang="ru-RU" sz="4000" b="1" dirty="0" smtClean="0">
                <a:solidFill>
                  <a:srgbClr val="648E2D"/>
                </a:solidFill>
                <a:latin typeface="Georgia" panose="02040502050405020303" pitchFamily="18" charset="0"/>
              </a:rPr>
              <a:t>1</a:t>
            </a:r>
            <a:r>
              <a:rPr lang="en-US" altLang="ru-RU" sz="4000" dirty="0" smtClean="0">
                <a:solidFill>
                  <a:srgbClr val="648E2D"/>
                </a:solidFill>
                <a:latin typeface="Georgia" panose="02040502050405020303" pitchFamily="18" charset="0"/>
              </a:rPr>
              <a:t>. </a:t>
            </a:r>
            <a:r>
              <a:rPr lang="en-US" altLang="ru-RU" sz="4000" b="1" dirty="0" smtClean="0">
                <a:solidFill>
                  <a:srgbClr val="648E2D"/>
                </a:solidFill>
                <a:latin typeface="Georgia" panose="02040502050405020303" pitchFamily="18" charset="0"/>
              </a:rPr>
              <a:t>What Ireland is a part of the United Kingdom?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0919"/>
          <a:stretch/>
        </p:blipFill>
        <p:spPr>
          <a:xfrm>
            <a:off x="3652253" y="5103039"/>
            <a:ext cx="5089984" cy="1460149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674" b="34935"/>
          <a:stretch/>
        </p:blipFill>
        <p:spPr>
          <a:xfrm>
            <a:off x="3565382" y="3384280"/>
            <a:ext cx="5176855" cy="1399564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7804"/>
          <a:stretch/>
        </p:blipFill>
        <p:spPr>
          <a:xfrm>
            <a:off x="3565383" y="1485306"/>
            <a:ext cx="5176854" cy="1587676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5166655" y="2257312"/>
            <a:ext cx="315022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2200" b="1" dirty="0">
                <a:solidFill>
                  <a:srgbClr val="FFFFFF"/>
                </a:solidFill>
                <a:latin typeface="Georgia" panose="02040502050405020303" pitchFamily="18" charset="0"/>
              </a:rPr>
              <a:t>a) Northern Ireland 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5166655" y="3891733"/>
            <a:ext cx="3153427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2200" b="1" dirty="0">
                <a:solidFill>
                  <a:srgbClr val="FFFFFF"/>
                </a:solidFill>
                <a:latin typeface="Georgia" panose="02040502050405020303" pitchFamily="18" charset="0"/>
              </a:rPr>
              <a:t>b) Southern Ireland 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5211751" y="5734627"/>
            <a:ext cx="2771913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2200" b="1" dirty="0">
                <a:solidFill>
                  <a:srgbClr val="FFFFFF"/>
                </a:solidFill>
                <a:latin typeface="Georgia" panose="02040502050405020303" pitchFamily="18" charset="0"/>
              </a:rPr>
              <a:t>c) Central Ireland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1706" y="3269368"/>
            <a:ext cx="1298575" cy="1486918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348" b="11739"/>
          <a:stretch/>
        </p:blipFill>
        <p:spPr>
          <a:xfrm>
            <a:off x="341475" y="4243659"/>
            <a:ext cx="2260600" cy="230505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270" t="151" r="52363" b="79555"/>
          <a:stretch/>
        </p:blipFill>
        <p:spPr>
          <a:xfrm>
            <a:off x="1239887" y="-438150"/>
            <a:ext cx="438150" cy="438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4778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"/>
                            </p:stCondLst>
                            <p:childTnLst>
                              <p:par>
                                <p:cTn id="11" presetID="2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750"/>
                            </p:stCondLst>
                            <p:childTnLst>
                              <p:par>
                                <p:cTn id="1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250"/>
                            </p:stCondLst>
                            <p:childTnLst>
                              <p:par>
                                <p:cTn id="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5833E-6 4.44444E-6 L 0.00156 0.68703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8" y="34352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69" grpId="0"/>
      <p:bldP spid="10" grpId="0"/>
      <p:bldP spid="10" grpId="1"/>
      <p:bldP spid="11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1884" y="4293752"/>
            <a:ext cx="1480409" cy="2204864"/>
          </a:xfrm>
          <a:prstGeom prst="rect">
            <a:avLst/>
          </a:prstGeom>
        </p:spPr>
      </p:pic>
      <p:sp>
        <p:nvSpPr>
          <p:cNvPr id="32769" name="Заголовок 1"/>
          <p:cNvSpPr>
            <a:spLocks noGrp="1"/>
          </p:cNvSpPr>
          <p:nvPr>
            <p:ph type="title"/>
          </p:nvPr>
        </p:nvSpPr>
        <p:spPr>
          <a:xfrm>
            <a:off x="3000637" y="332432"/>
            <a:ext cx="7128792" cy="1325563"/>
          </a:xfrm>
        </p:spPr>
        <p:txBody>
          <a:bodyPr>
            <a:normAutofit/>
          </a:bodyPr>
          <a:lstStyle/>
          <a:p>
            <a:pPr algn="ctr"/>
            <a:r>
              <a:rPr lang="en-US" altLang="ru-RU" sz="4000" b="1" dirty="0">
                <a:solidFill>
                  <a:srgbClr val="648E2D"/>
                </a:solidFill>
                <a:latin typeface="Georgia" panose="02040502050405020303" pitchFamily="18" charset="0"/>
              </a:rPr>
              <a:t>2. Who is a patron saint of Ireland?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0919"/>
          <a:stretch/>
        </p:blipFill>
        <p:spPr>
          <a:xfrm>
            <a:off x="3652253" y="5103039"/>
            <a:ext cx="5089984" cy="1460149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674" b="34935"/>
          <a:stretch/>
        </p:blipFill>
        <p:spPr>
          <a:xfrm>
            <a:off x="3565382" y="3384280"/>
            <a:ext cx="5176855" cy="1399564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7804"/>
          <a:stretch/>
        </p:blipFill>
        <p:spPr>
          <a:xfrm>
            <a:off x="3565383" y="1485306"/>
            <a:ext cx="5176854" cy="1587676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5572614" y="5693869"/>
            <a:ext cx="2106667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2200" b="1" dirty="0">
                <a:solidFill>
                  <a:srgbClr val="FFFFFF"/>
                </a:solidFill>
                <a:latin typeface="Georgia" panose="02040502050405020303" pitchFamily="18" charset="0"/>
              </a:rPr>
              <a:t>c</a:t>
            </a:r>
            <a:r>
              <a:rPr lang="en-US" altLang="ru-RU" sz="2200" b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) St. Patrick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5502884" y="3862865"/>
            <a:ext cx="2246128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2200" b="1" dirty="0">
                <a:solidFill>
                  <a:srgbClr val="FFFFFF"/>
                </a:solidFill>
                <a:latin typeface="Georgia" panose="02040502050405020303" pitchFamily="18" charset="0"/>
              </a:rPr>
              <a:t>b) </a:t>
            </a:r>
            <a:r>
              <a:rPr lang="en-US" altLang="ru-RU" sz="2200" b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St. Andrew </a:t>
            </a:r>
            <a:endParaRPr lang="en-US" altLang="ru-RU" sz="2200" b="1" dirty="0">
              <a:solidFill>
                <a:srgbClr val="FFFFFF"/>
              </a:solidFill>
              <a:latin typeface="Georgia" panose="02040502050405020303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502884" y="2214925"/>
            <a:ext cx="2124299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2200" b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a) St. George </a:t>
            </a:r>
            <a:endParaRPr lang="en-US" altLang="ru-RU" sz="2200" b="1" dirty="0">
              <a:solidFill>
                <a:srgbClr val="FFFFFF"/>
              </a:solidFill>
              <a:latin typeface="Georgia" panose="02040502050405020303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1706" y="3269368"/>
            <a:ext cx="1298575" cy="1486918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348" b="11739"/>
          <a:stretch/>
        </p:blipFill>
        <p:spPr>
          <a:xfrm>
            <a:off x="341475" y="4243659"/>
            <a:ext cx="2260600" cy="230505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270" t="151" r="52363" b="79555"/>
          <a:stretch/>
        </p:blipFill>
        <p:spPr>
          <a:xfrm>
            <a:off x="1239887" y="-438150"/>
            <a:ext cx="438150" cy="438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6538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"/>
                            </p:stCondLst>
                            <p:childTnLst>
                              <p:par>
                                <p:cTn id="1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750"/>
                            </p:stCondLst>
                            <p:childTnLst>
                              <p:par>
                                <p:cTn id="1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250"/>
                            </p:stCondLst>
                            <p:childTnLst>
                              <p:par>
                                <p:cTn id="19" presetID="2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5833E-6 4.44444E-6 L 0.00156 0.68703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8" y="34352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69" grpId="0"/>
      <p:bldP spid="10" grpId="0"/>
      <p:bldP spid="10" grpId="1"/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1884" y="4293752"/>
            <a:ext cx="1480409" cy="2204864"/>
          </a:xfrm>
          <a:prstGeom prst="rect">
            <a:avLst/>
          </a:prstGeom>
        </p:spPr>
      </p:pic>
      <p:sp>
        <p:nvSpPr>
          <p:cNvPr id="32769" name="Заголовок 1"/>
          <p:cNvSpPr>
            <a:spLocks noGrp="1"/>
          </p:cNvSpPr>
          <p:nvPr>
            <p:ph type="title"/>
          </p:nvPr>
        </p:nvSpPr>
        <p:spPr>
          <a:xfrm>
            <a:off x="3000637" y="332432"/>
            <a:ext cx="7128792" cy="1325563"/>
          </a:xfrm>
        </p:spPr>
        <p:txBody>
          <a:bodyPr>
            <a:normAutofit/>
          </a:bodyPr>
          <a:lstStyle/>
          <a:p>
            <a:pPr algn="ctr"/>
            <a:r>
              <a:rPr lang="en-US" altLang="ru-RU" sz="4000" b="1" dirty="0">
                <a:solidFill>
                  <a:srgbClr val="648E2D"/>
                </a:solidFill>
                <a:latin typeface="Georgia" panose="02040502050405020303" pitchFamily="18" charset="0"/>
              </a:rPr>
              <a:t>4. </a:t>
            </a:r>
            <a:r>
              <a:rPr lang="en-US" altLang="ru-RU" sz="4000" b="1" dirty="0" smtClean="0">
                <a:solidFill>
                  <a:srgbClr val="648E2D"/>
                </a:solidFill>
                <a:latin typeface="Georgia" panose="02040502050405020303" pitchFamily="18" charset="0"/>
              </a:rPr>
              <a:t>What </a:t>
            </a:r>
            <a:r>
              <a:rPr lang="en-US" altLang="ru-RU" sz="4000" b="1" dirty="0">
                <a:solidFill>
                  <a:srgbClr val="648E2D"/>
                </a:solidFill>
                <a:latin typeface="Georgia" panose="02040502050405020303" pitchFamily="18" charset="0"/>
              </a:rPr>
              <a:t>is the capital of Northern Ireland?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0919"/>
          <a:stretch/>
        </p:blipFill>
        <p:spPr>
          <a:xfrm>
            <a:off x="3652253" y="5103039"/>
            <a:ext cx="5089984" cy="1460149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674" b="34935"/>
          <a:stretch/>
        </p:blipFill>
        <p:spPr>
          <a:xfrm>
            <a:off x="3565382" y="3384280"/>
            <a:ext cx="5176855" cy="1399564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7804"/>
          <a:stretch/>
        </p:blipFill>
        <p:spPr>
          <a:xfrm>
            <a:off x="3565383" y="1485306"/>
            <a:ext cx="5176854" cy="1587676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5572614" y="5693869"/>
            <a:ext cx="2093843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2200" b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c) Edinburgh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5502884" y="3862865"/>
            <a:ext cx="1638590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2200" b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b) Dublin 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5502884" y="2214925"/>
            <a:ext cx="1632178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2200" b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a) Belfast 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1706" y="3269368"/>
            <a:ext cx="1298575" cy="1486918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348" b="11739"/>
          <a:stretch/>
        </p:blipFill>
        <p:spPr>
          <a:xfrm>
            <a:off x="341475" y="4243659"/>
            <a:ext cx="2260600" cy="230505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270" t="151" r="52363" b="79555"/>
          <a:stretch/>
        </p:blipFill>
        <p:spPr>
          <a:xfrm>
            <a:off x="1239887" y="-438150"/>
            <a:ext cx="438150" cy="438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4581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"/>
                            </p:stCondLst>
                            <p:childTnLst>
                              <p:par>
                                <p:cTn id="1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750"/>
                            </p:stCondLst>
                            <p:childTnLst>
                              <p:par>
                                <p:cTn id="1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250"/>
                            </p:stCondLst>
                            <p:childTnLst>
                              <p:par>
                                <p:cTn id="19" presetID="2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5833E-6 4.44444E-6 L 0.00156 0.68703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8" y="34352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69" grpId="0"/>
      <p:bldP spid="10" grpId="1"/>
      <p:bldP spid="11" grpId="0"/>
      <p:bldP spid="11" grpId="1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1884" y="4293752"/>
            <a:ext cx="1480409" cy="2204864"/>
          </a:xfrm>
          <a:prstGeom prst="rect">
            <a:avLst/>
          </a:prstGeom>
        </p:spPr>
      </p:pic>
      <p:sp>
        <p:nvSpPr>
          <p:cNvPr id="32769" name="Заголовок 1"/>
          <p:cNvSpPr>
            <a:spLocks noGrp="1"/>
          </p:cNvSpPr>
          <p:nvPr>
            <p:ph type="title"/>
          </p:nvPr>
        </p:nvSpPr>
        <p:spPr>
          <a:xfrm>
            <a:off x="2053947" y="212534"/>
            <a:ext cx="91440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ru-RU" b="1" dirty="0">
                <a:solidFill>
                  <a:srgbClr val="648E2D"/>
                </a:solidFill>
                <a:latin typeface="Georgia" panose="02040502050405020303" pitchFamily="18" charset="0"/>
              </a:rPr>
              <a:t>5. The Irish flag has the following colours: green, white and …?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0919"/>
          <a:stretch/>
        </p:blipFill>
        <p:spPr>
          <a:xfrm>
            <a:off x="3652253" y="5103039"/>
            <a:ext cx="5089984" cy="1460149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674" b="34935"/>
          <a:stretch/>
        </p:blipFill>
        <p:spPr>
          <a:xfrm>
            <a:off x="3565382" y="3384280"/>
            <a:ext cx="5176855" cy="1399564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7804"/>
          <a:stretch/>
        </p:blipFill>
        <p:spPr>
          <a:xfrm>
            <a:off x="3565383" y="1485306"/>
            <a:ext cx="5176854" cy="1587676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5572614" y="5693869"/>
            <a:ext cx="1547218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2200" b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c) orange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5502884" y="3862865"/>
            <a:ext cx="1271502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2200" b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b) blue 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5502884" y="2214925"/>
            <a:ext cx="1120820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2200" b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a) red 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1706" y="3269368"/>
            <a:ext cx="1298575" cy="1486918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348" b="11739"/>
          <a:stretch/>
        </p:blipFill>
        <p:spPr>
          <a:xfrm>
            <a:off x="341475" y="4243659"/>
            <a:ext cx="2260600" cy="230505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270" t="151" r="52363" b="79555"/>
          <a:stretch/>
        </p:blipFill>
        <p:spPr>
          <a:xfrm>
            <a:off x="1239887" y="-438150"/>
            <a:ext cx="438150" cy="438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0597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"/>
                            </p:stCondLst>
                            <p:childTnLst>
                              <p:par>
                                <p:cTn id="1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750"/>
                            </p:stCondLst>
                            <p:childTnLst>
                              <p:par>
                                <p:cTn id="1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250"/>
                            </p:stCondLst>
                            <p:childTnLst>
                              <p:par>
                                <p:cTn id="19" presetID="2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5833E-6 4.44444E-6 L 0.00156 0.68703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8" y="34352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69" grpId="0"/>
      <p:bldP spid="10" grpId="0"/>
      <p:bldP spid="10" grpId="1"/>
      <p:bldP spid="11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1884" y="4293752"/>
            <a:ext cx="1480409" cy="2204864"/>
          </a:xfrm>
          <a:prstGeom prst="rect">
            <a:avLst/>
          </a:prstGeom>
        </p:spPr>
      </p:pic>
      <p:sp>
        <p:nvSpPr>
          <p:cNvPr id="32769" name="Заголовок 1"/>
          <p:cNvSpPr>
            <a:spLocks noGrp="1"/>
          </p:cNvSpPr>
          <p:nvPr>
            <p:ph type="title"/>
          </p:nvPr>
        </p:nvSpPr>
        <p:spPr>
          <a:xfrm>
            <a:off x="3033312" y="235668"/>
            <a:ext cx="7128792" cy="1325563"/>
          </a:xfrm>
        </p:spPr>
        <p:txBody>
          <a:bodyPr>
            <a:normAutofit/>
          </a:bodyPr>
          <a:lstStyle/>
          <a:p>
            <a:pPr algn="ctr"/>
            <a:r>
              <a:rPr lang="en-US" altLang="ru-RU" sz="4000" b="1" dirty="0">
                <a:solidFill>
                  <a:srgbClr val="648E2D"/>
                </a:solidFill>
                <a:latin typeface="Georgia" panose="02040502050405020303" pitchFamily="18" charset="0"/>
              </a:rPr>
              <a:t>6. </a:t>
            </a:r>
            <a:r>
              <a:rPr lang="en-US" altLang="ru-RU" sz="4000" b="1" dirty="0" smtClean="0">
                <a:solidFill>
                  <a:srgbClr val="648E2D"/>
                </a:solidFill>
                <a:latin typeface="Georgia" panose="02040502050405020303" pitchFamily="18" charset="0"/>
              </a:rPr>
              <a:t>What </a:t>
            </a:r>
            <a:r>
              <a:rPr lang="en-US" altLang="ru-RU" sz="4000" b="1" dirty="0">
                <a:solidFill>
                  <a:srgbClr val="648E2D"/>
                </a:solidFill>
                <a:latin typeface="Georgia" panose="02040502050405020303" pitchFamily="18" charset="0"/>
              </a:rPr>
              <a:t>is a poetic name of Ireland? </a:t>
            </a:r>
            <a:endParaRPr lang="en-US" altLang="ru-RU" sz="4000" b="1" dirty="0" smtClean="0">
              <a:solidFill>
                <a:srgbClr val="648E2D"/>
              </a:solidFill>
              <a:latin typeface="Georgia" panose="02040502050405020303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0919"/>
          <a:stretch/>
        </p:blipFill>
        <p:spPr>
          <a:xfrm>
            <a:off x="3652253" y="5103039"/>
            <a:ext cx="5089984" cy="1460149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674" b="34935"/>
          <a:stretch/>
        </p:blipFill>
        <p:spPr>
          <a:xfrm>
            <a:off x="3565382" y="3384280"/>
            <a:ext cx="5176855" cy="1399564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7804"/>
          <a:stretch/>
        </p:blipFill>
        <p:spPr>
          <a:xfrm>
            <a:off x="3565383" y="1485306"/>
            <a:ext cx="5176854" cy="1587676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5166655" y="2257312"/>
            <a:ext cx="2478564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2200" b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a) Emerald Isle 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5166655" y="3891733"/>
            <a:ext cx="2707793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2200" b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b) Emerald Land 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5211751" y="5734627"/>
            <a:ext cx="2028119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2200" b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c) Green Isle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1706" y="3269368"/>
            <a:ext cx="1298575" cy="1486918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348" b="11739"/>
          <a:stretch/>
        </p:blipFill>
        <p:spPr>
          <a:xfrm>
            <a:off x="341475" y="4243659"/>
            <a:ext cx="2260600" cy="230505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270" t="151" r="52363" b="79555"/>
          <a:stretch/>
        </p:blipFill>
        <p:spPr>
          <a:xfrm>
            <a:off x="1239887" y="-438150"/>
            <a:ext cx="438150" cy="438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1286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"/>
                            </p:stCondLst>
                            <p:childTnLst>
                              <p:par>
                                <p:cTn id="11" presetID="2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750"/>
                            </p:stCondLst>
                            <p:childTnLst>
                              <p:par>
                                <p:cTn id="1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250"/>
                            </p:stCondLst>
                            <p:childTnLst>
                              <p:par>
                                <p:cTn id="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5833E-6 4.44444E-6 L 0.00156 0.68703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8" y="34352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69" grpId="0"/>
      <p:bldP spid="10" grpId="0"/>
      <p:bldP spid="10" grpId="1"/>
      <p:bldP spid="11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1884" y="4293752"/>
            <a:ext cx="1480409" cy="2204864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7804"/>
          <a:stretch/>
        </p:blipFill>
        <p:spPr>
          <a:xfrm>
            <a:off x="3565383" y="1485306"/>
            <a:ext cx="5176854" cy="1587676"/>
          </a:xfrm>
          <a:prstGeom prst="rect">
            <a:avLst/>
          </a:prstGeom>
        </p:spPr>
      </p:pic>
      <p:sp>
        <p:nvSpPr>
          <p:cNvPr id="32769" name="Заголовок 1"/>
          <p:cNvSpPr>
            <a:spLocks noGrp="1"/>
          </p:cNvSpPr>
          <p:nvPr>
            <p:ph type="title"/>
          </p:nvPr>
        </p:nvSpPr>
        <p:spPr>
          <a:xfrm>
            <a:off x="1678037" y="280543"/>
            <a:ext cx="9872278" cy="1512299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ru-RU" b="1" dirty="0">
                <a:solidFill>
                  <a:srgbClr val="648E2D"/>
                </a:solidFill>
                <a:latin typeface="Georgia" panose="02040502050405020303" pitchFamily="18" charset="0"/>
              </a:rPr>
              <a:t>7. </a:t>
            </a:r>
            <a:r>
              <a:rPr lang="en-US" altLang="ru-RU" b="1" dirty="0" smtClean="0">
                <a:solidFill>
                  <a:srgbClr val="648E2D"/>
                </a:solidFill>
                <a:latin typeface="Georgia" panose="02040502050405020303" pitchFamily="18" charset="0"/>
              </a:rPr>
              <a:t>What </a:t>
            </a:r>
            <a:r>
              <a:rPr lang="en-US" altLang="ru-RU" b="1" dirty="0">
                <a:solidFill>
                  <a:srgbClr val="648E2D"/>
                </a:solidFill>
                <a:latin typeface="Georgia" panose="02040502050405020303" pitchFamily="18" charset="0"/>
              </a:rPr>
              <a:t>creatures (according to the legend) has St. Patrick driven out of Ireland? 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0919"/>
          <a:stretch/>
        </p:blipFill>
        <p:spPr>
          <a:xfrm>
            <a:off x="3652253" y="5103039"/>
            <a:ext cx="5089984" cy="1460149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674" b="34935"/>
          <a:stretch/>
        </p:blipFill>
        <p:spPr>
          <a:xfrm>
            <a:off x="3565382" y="3384280"/>
            <a:ext cx="5176855" cy="1399564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5572614" y="5693869"/>
            <a:ext cx="1547218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2200" b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c) snakes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5502884" y="3862865"/>
            <a:ext cx="1569660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2200" b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b) fairies 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5502884" y="2214925"/>
            <a:ext cx="2419252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2200" b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a) leprechauns 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1706" y="3269368"/>
            <a:ext cx="1298575" cy="1486918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348" b="11739"/>
          <a:stretch/>
        </p:blipFill>
        <p:spPr>
          <a:xfrm>
            <a:off x="341475" y="4243659"/>
            <a:ext cx="2260600" cy="230505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270" t="151" r="52363" b="79555"/>
          <a:stretch/>
        </p:blipFill>
        <p:spPr>
          <a:xfrm>
            <a:off x="1239887" y="-438150"/>
            <a:ext cx="438150" cy="438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8293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"/>
                            </p:stCondLst>
                            <p:childTnLst>
                              <p:par>
                                <p:cTn id="1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750"/>
                            </p:stCondLst>
                            <p:childTnLst>
                              <p:par>
                                <p:cTn id="1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250"/>
                            </p:stCondLst>
                            <p:childTnLst>
                              <p:par>
                                <p:cTn id="19" presetID="2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5833E-6 4.44444E-6 L 0.00156 0.68703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8" y="34352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69" grpId="0"/>
      <p:bldP spid="10" grpId="0"/>
      <p:bldP spid="10" grpId="1"/>
      <p:bldP spid="11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1884" y="4293752"/>
            <a:ext cx="1480409" cy="2204864"/>
          </a:xfrm>
          <a:prstGeom prst="rect">
            <a:avLst/>
          </a:prstGeom>
        </p:spPr>
      </p:pic>
      <p:sp>
        <p:nvSpPr>
          <p:cNvPr id="32769" name="Заголовок 1"/>
          <p:cNvSpPr>
            <a:spLocks noGrp="1"/>
          </p:cNvSpPr>
          <p:nvPr>
            <p:ph type="title"/>
          </p:nvPr>
        </p:nvSpPr>
        <p:spPr>
          <a:xfrm>
            <a:off x="3033311" y="235668"/>
            <a:ext cx="7843235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ru-RU" b="1" dirty="0" smtClean="0">
                <a:solidFill>
                  <a:srgbClr val="648E2D"/>
                </a:solidFill>
                <a:latin typeface="Georgia" panose="02040502050405020303" pitchFamily="18" charset="0"/>
              </a:rPr>
              <a:t>8. What was happened to St. Patrick when he was 16?</a:t>
            </a:r>
            <a:endParaRPr lang="en-US" altLang="ru-RU" b="1" dirty="0">
              <a:solidFill>
                <a:srgbClr val="648E2D"/>
              </a:solidFill>
              <a:latin typeface="Georgia" panose="02040502050405020303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0919"/>
          <a:stretch/>
        </p:blipFill>
        <p:spPr>
          <a:xfrm>
            <a:off x="3652253" y="5103039"/>
            <a:ext cx="5089984" cy="1460149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674" b="34935"/>
          <a:stretch/>
        </p:blipFill>
        <p:spPr>
          <a:xfrm>
            <a:off x="3565382" y="3384280"/>
            <a:ext cx="5176855" cy="1399564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7804"/>
          <a:stretch/>
        </p:blipFill>
        <p:spPr>
          <a:xfrm>
            <a:off x="3565383" y="1485306"/>
            <a:ext cx="5176854" cy="1587676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5232674" y="2090127"/>
            <a:ext cx="245772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AutoNum type="alphaLcParenR"/>
            </a:pPr>
            <a:r>
              <a:rPr lang="en-US" altLang="ru-RU" sz="2200" b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he was sold </a:t>
            </a:r>
          </a:p>
          <a:p>
            <a:r>
              <a:rPr lang="en-US" altLang="ru-RU" sz="2200" b="1" dirty="0">
                <a:solidFill>
                  <a:srgbClr val="FFFFFF"/>
                </a:solidFill>
                <a:latin typeface="Georgia" panose="02040502050405020303" pitchFamily="18" charset="0"/>
              </a:rPr>
              <a:t> </a:t>
            </a:r>
            <a:r>
              <a:rPr lang="en-US" altLang="ru-RU" sz="2200" b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     into slavery 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5203820" y="3854117"/>
            <a:ext cx="2515432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2200" b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b) he was killed 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5232674" y="5396184"/>
            <a:ext cx="2571538" cy="10618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2100" b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c) he became the </a:t>
            </a:r>
          </a:p>
          <a:p>
            <a:r>
              <a:rPr lang="en-US" altLang="ru-RU" sz="2100" b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     patron saint of</a:t>
            </a:r>
          </a:p>
          <a:p>
            <a:r>
              <a:rPr lang="en-US" altLang="ru-RU" sz="2100" b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     Ireland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1706" y="3269368"/>
            <a:ext cx="1298575" cy="1486918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348" b="11739"/>
          <a:stretch/>
        </p:blipFill>
        <p:spPr>
          <a:xfrm>
            <a:off x="341475" y="4243659"/>
            <a:ext cx="2260600" cy="230505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270" t="151" r="52363" b="79555"/>
          <a:stretch/>
        </p:blipFill>
        <p:spPr>
          <a:xfrm>
            <a:off x="1239887" y="-438150"/>
            <a:ext cx="438150" cy="438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9323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"/>
                            </p:stCondLst>
                            <p:childTnLst>
                              <p:par>
                                <p:cTn id="11" presetID="2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750"/>
                            </p:stCondLst>
                            <p:childTnLst>
                              <p:par>
                                <p:cTn id="1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250"/>
                            </p:stCondLst>
                            <p:childTnLst>
                              <p:par>
                                <p:cTn id="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5833E-6 4.44444E-6 L 0.00156 0.68703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8" y="34352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69" grpId="0"/>
      <p:bldP spid="10" grpId="0"/>
      <p:bldP spid="10" grpId="1"/>
      <p:bldP spid="11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1884" y="4293752"/>
            <a:ext cx="1480409" cy="2204864"/>
          </a:xfrm>
          <a:prstGeom prst="rect">
            <a:avLst/>
          </a:prstGeom>
        </p:spPr>
      </p:pic>
      <p:sp>
        <p:nvSpPr>
          <p:cNvPr id="32769" name="Заголовок 1"/>
          <p:cNvSpPr>
            <a:spLocks noGrp="1"/>
          </p:cNvSpPr>
          <p:nvPr>
            <p:ph type="title"/>
          </p:nvPr>
        </p:nvSpPr>
        <p:spPr>
          <a:xfrm>
            <a:off x="1678038" y="332432"/>
            <a:ext cx="9992594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ru-RU" b="1" dirty="0">
                <a:solidFill>
                  <a:srgbClr val="648E2D"/>
                </a:solidFill>
                <a:latin typeface="Georgia" panose="02040502050405020303" pitchFamily="18" charset="0"/>
              </a:rPr>
              <a:t>9. Why is St. Patrick’s day celebrated on March 17? On that day … 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0919"/>
          <a:stretch/>
        </p:blipFill>
        <p:spPr>
          <a:xfrm>
            <a:off x="3652253" y="5103039"/>
            <a:ext cx="5089984" cy="1460149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674" b="34935"/>
          <a:stretch/>
        </p:blipFill>
        <p:spPr>
          <a:xfrm>
            <a:off x="3565382" y="3384280"/>
            <a:ext cx="5176855" cy="1399564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7804"/>
          <a:stretch/>
        </p:blipFill>
        <p:spPr>
          <a:xfrm>
            <a:off x="3565383" y="1485306"/>
            <a:ext cx="5176854" cy="1587676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5351697" y="5360245"/>
            <a:ext cx="2645276" cy="10618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2100" b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c) he drove all the</a:t>
            </a:r>
          </a:p>
          <a:p>
            <a:r>
              <a:rPr lang="en-US" altLang="ru-RU" sz="2100" b="1" dirty="0">
                <a:solidFill>
                  <a:srgbClr val="FFFFFF"/>
                </a:solidFill>
                <a:latin typeface="Georgia" panose="02040502050405020303" pitchFamily="18" charset="0"/>
              </a:rPr>
              <a:t> </a:t>
            </a:r>
            <a:r>
              <a:rPr lang="en-US" altLang="ru-RU" sz="2100" b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    snakes away </a:t>
            </a:r>
          </a:p>
          <a:p>
            <a:r>
              <a:rPr lang="en-US" altLang="ru-RU" sz="2100" b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     from Ireland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5408664" y="3862865"/>
            <a:ext cx="1701107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2200" b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b) he died 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5155833" y="2112648"/>
            <a:ext cx="251062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AutoNum type="alphaLcParenR"/>
            </a:pPr>
            <a:r>
              <a:rPr lang="en-US" altLang="ru-RU" sz="2200" b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he arrived in</a:t>
            </a:r>
          </a:p>
          <a:p>
            <a:r>
              <a:rPr lang="en-US" altLang="ru-RU" sz="2200" b="1" dirty="0">
                <a:solidFill>
                  <a:srgbClr val="FFFFFF"/>
                </a:solidFill>
                <a:latin typeface="Georgia" panose="02040502050405020303" pitchFamily="18" charset="0"/>
              </a:rPr>
              <a:t> </a:t>
            </a:r>
            <a:r>
              <a:rPr lang="en-US" altLang="ru-RU" sz="2200" b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     Ireland 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1706" y="3269368"/>
            <a:ext cx="1298575" cy="1486918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348" b="11739"/>
          <a:stretch/>
        </p:blipFill>
        <p:spPr>
          <a:xfrm>
            <a:off x="341475" y="4243659"/>
            <a:ext cx="2260600" cy="230505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270" t="151" r="52363" b="79555"/>
          <a:stretch/>
        </p:blipFill>
        <p:spPr>
          <a:xfrm>
            <a:off x="1239887" y="-438150"/>
            <a:ext cx="438150" cy="438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5958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"/>
                            </p:stCondLst>
                            <p:childTnLst>
                              <p:par>
                                <p:cTn id="1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750"/>
                            </p:stCondLst>
                            <p:childTnLst>
                              <p:par>
                                <p:cTn id="1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250"/>
                            </p:stCondLst>
                            <p:childTnLst>
                              <p:par>
                                <p:cTn id="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5833E-6 4.44444E-6 L 0.00156 0.68703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8" y="34352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69" grpId="0"/>
      <p:bldP spid="10" grpId="0"/>
      <p:bldP spid="11" grpId="0"/>
      <p:bldP spid="11" grpId="1"/>
      <p:bldP spid="12" grpId="0"/>
    </p:bldLst>
  </p:timing>
</p:sld>
</file>

<file path=ppt/theme/theme1.xml><?xml version="1.0" encoding="utf-8"?>
<a:theme xmlns:a="http://schemas.openxmlformats.org/drawingml/2006/main" name="Базис">
  <a:themeElements>
    <a:clrScheme name="Базис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Базис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Базис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TM03457444[[fn=Основа]]</Template>
  <TotalTime>117</TotalTime>
  <Words>423</Words>
  <Application>Microsoft Office PowerPoint</Application>
  <PresentationFormat>Широкоэкранный</PresentationFormat>
  <Paragraphs>78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1" baseType="lpstr">
      <vt:lpstr>Corbel</vt:lpstr>
      <vt:lpstr>Georgia</vt:lpstr>
      <vt:lpstr>Базис</vt:lpstr>
      <vt:lpstr>Презентация PowerPoint</vt:lpstr>
      <vt:lpstr>1. What Ireland is a part of the United Kingdom?</vt:lpstr>
      <vt:lpstr>2. Who is a patron saint of Ireland?</vt:lpstr>
      <vt:lpstr>4. What is the capital of Northern Ireland?</vt:lpstr>
      <vt:lpstr>5. The Irish flag has the following colours: green, white and …?</vt:lpstr>
      <vt:lpstr>6. What is a poetic name of Ireland? </vt:lpstr>
      <vt:lpstr>7. What creatures (according to the legend) has St. Patrick driven out of Ireland? </vt:lpstr>
      <vt:lpstr>8. What was happened to St. Patrick when he was 16?</vt:lpstr>
      <vt:lpstr>9. Why is St. Patrick’s day celebrated on March 17? On that day … </vt:lpstr>
      <vt:lpstr>10. Nowadays St. Patrick’s Day is celebrated …</vt:lpstr>
      <vt:lpstr>11. St. Patrick was born in …</vt:lpstr>
      <vt:lpstr>12. The official colour of St. Patrick’s Day is …</vt:lpstr>
      <vt:lpstr>13. According to the legend St. Patrick used a shamrock to explain …</vt:lpstr>
      <vt:lpstr>14. Irish jig is notable for its …</vt:lpstr>
      <vt:lpstr>15. Irish jig was popularized by the world-famous “…” show</vt:lpstr>
      <vt:lpstr>16. What magic creatures are the symbols of St. Patrick’s Day?</vt:lpstr>
      <vt:lpstr>17. What does a leprechaun hide at the end of the rainbow?</vt:lpstr>
      <vt:lpstr>Презентация PowerPoint</vt:lpstr>
    </vt:vector>
  </TitlesOfParts>
  <Company>StartSoft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Вера</dc:creator>
  <cp:lastModifiedBy>Вера</cp:lastModifiedBy>
  <cp:revision>19</cp:revision>
  <dcterms:created xsi:type="dcterms:W3CDTF">2017-02-11T15:17:31Z</dcterms:created>
  <dcterms:modified xsi:type="dcterms:W3CDTF">2017-02-11T18:44:37Z</dcterms:modified>
</cp:coreProperties>
</file>