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7"/>
  </p:notesMasterIdLst>
  <p:sldIdLst>
    <p:sldId id="257" r:id="rId2"/>
    <p:sldId id="304" r:id="rId3"/>
    <p:sldId id="312" r:id="rId4"/>
    <p:sldId id="313" r:id="rId5"/>
    <p:sldId id="261" r:id="rId6"/>
    <p:sldId id="273" r:id="rId7"/>
    <p:sldId id="260" r:id="rId8"/>
    <p:sldId id="266" r:id="rId9"/>
    <p:sldId id="309" r:id="rId10"/>
    <p:sldId id="310" r:id="rId11"/>
    <p:sldId id="314" r:id="rId12"/>
    <p:sldId id="301" r:id="rId13"/>
    <p:sldId id="299" r:id="rId14"/>
    <p:sldId id="303" r:id="rId15"/>
    <p:sldId id="308" r:id="rId16"/>
    <p:sldId id="277" r:id="rId17"/>
    <p:sldId id="278" r:id="rId18"/>
    <p:sldId id="315" r:id="rId19"/>
    <p:sldId id="316" r:id="rId20"/>
    <p:sldId id="267" r:id="rId21"/>
    <p:sldId id="290" r:id="rId22"/>
    <p:sldId id="289" r:id="rId23"/>
    <p:sldId id="264" r:id="rId24"/>
    <p:sldId id="268" r:id="rId25"/>
    <p:sldId id="26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65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8F8557-6482-49E4-8859-D64E0F759B32}" type="datetimeFigureOut">
              <a:rPr lang="ru-RU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EBFEC3-C27A-415A-A66D-CCF396CD8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9475"/>
            <a:ext cx="4219575" cy="31638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noFill/>
        </p:spPr>
        <p:txBody>
          <a:bodyPr wrap="none" lIns="83951" tIns="41976" rIns="83951" bIns="41976" numCol="1" anchor="ctr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ABC404-73BE-4AB6-9B7A-A7DB23259B2C}" type="datetimeFigureOut">
              <a:rPr lang="ru-RU" smtClean="0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F8B39B-F402-4182-AA5B-E75FB6E35D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BA2C758-BC28-4053-AD40-F0C8F3F2E666}" type="datetimeFigureOut">
              <a:rPr lang="ru-RU" smtClean="0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A328D8E-9269-48D2-96E8-66CFA347D5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E72FEC1-7B62-4A50-BD5C-B985800BC5F7}" type="datetimeFigureOut">
              <a:rPr lang="ru-RU" smtClean="0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6EEC0E-AC8D-4EE5-BB92-496E4C8E95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63DB43E-4774-4026-82FF-03E790DAAA49}" type="datetimeFigureOut">
              <a:rPr lang="ru-RU" smtClean="0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3A9D8FF-7497-49E0-8A0A-58BEB00321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792FAC-176C-4AD9-8AE1-3E6EAC122D64}" type="datetimeFigureOut">
              <a:rPr lang="ru-RU" smtClean="0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DBFCCF-6BC4-44DD-B886-757C7D7327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27B082E-7220-4D20-B6A3-30DCC21EFCDE}" type="datetimeFigureOut">
              <a:rPr lang="ru-RU" smtClean="0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714EE8-63F4-4D4E-8BF6-3E9850D994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2D62D7-39F2-4A3C-8316-09BD1865500E}" type="datetimeFigureOut">
              <a:rPr lang="ru-RU" smtClean="0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E898EE6-C75D-4172-90CD-82282A488B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ADFCB26-07D7-4291-96AC-C92DFCF9D796}" type="datetimeFigureOut">
              <a:rPr lang="ru-RU" smtClean="0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D90F882-5C1B-4259-A3E8-8A64E93E8F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C86F9E-573A-43A5-804D-D9D5D3C99591}" type="datetimeFigureOut">
              <a:rPr lang="ru-RU" smtClean="0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449612F-C6FB-4AC8-B0C9-CF3770EA42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88E8862-733C-41C3-8788-0310EBA34153}" type="datetimeFigureOut">
              <a:rPr lang="ru-RU" smtClean="0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1DA65B-7749-4593-8AFD-04BDA33767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6E17A0D-2670-4E02-80EE-B7C5FE55DB71}" type="datetimeFigureOut">
              <a:rPr lang="ru-RU" smtClean="0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F408405-804A-4BF8-99E3-D5F7D93D0F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B7903AA7-B6B0-490F-83D3-CA03512CD532}" type="datetimeFigureOut">
              <a:rPr lang="ru-RU" smtClean="0"/>
              <a:pPr>
                <a:defRPr/>
              </a:pPr>
              <a:t>10.02.2017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496CFD4F-B863-4DFD-9712-9364C88877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tatyana-chulan.ucoz.ru/news/2" TargetMode="External"/><Relationship Id="rId3" Type="http://schemas.openxmlformats.org/officeDocument/2006/relationships/hyperlink" Target="http://900igr.net/kartinki/meditsina/Zabolevanija-organov/Zabolevanija-organov.html" TargetMode="External"/><Relationship Id="rId7" Type="http://schemas.openxmlformats.org/officeDocument/2006/relationships/hyperlink" Target="http://900igr.net/kartinki/biologija/Urok-Griby/002-Tema-uroka.html" TargetMode="External"/><Relationship Id="rId2" Type="http://schemas.openxmlformats.org/officeDocument/2006/relationships/hyperlink" Target="http://allforchildren.ru/pictures/sun2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ullbiology.ucoz.ru/index/botanika_griby/0-291" TargetMode="External"/><Relationship Id="rId5" Type="http://schemas.openxmlformats.org/officeDocument/2006/relationships/hyperlink" Target="http://biolicey2vrn.ucoz.ru/index/plesnevye_griby_i_drozhzhi/0-22" TargetMode="External"/><Relationship Id="rId4" Type="http://schemas.openxmlformats.org/officeDocument/2006/relationships/hyperlink" Target="http://dic.academic.ru/dic.nsf/enc_medicine/934/Penicillium" TargetMode="External"/><Relationship Id="rId9" Type="http://schemas.openxmlformats.org/officeDocument/2006/relationships/hyperlink" Target="http://planetadetstva.net/pedagogam/gotovimsya-k-shkole/pervyj-raz-v-pervyj-klass-itogovoe-zanyatie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zminutka_tantsuem.ppt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K:\ФГОС курсы 06.03.2013\урок\imgpreview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8825" y="0"/>
            <a:ext cx="777398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Line 2"/>
          <p:cNvSpPr>
            <a:spLocks noChangeShapeType="1"/>
          </p:cNvSpPr>
          <p:nvPr/>
        </p:nvSpPr>
        <p:spPr bwMode="auto">
          <a:xfrm flipH="1">
            <a:off x="2455863" y="1109663"/>
            <a:ext cx="714375" cy="963612"/>
          </a:xfrm>
          <a:prstGeom prst="line">
            <a:avLst/>
          </a:prstGeom>
          <a:noFill/>
          <a:ln w="36000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2467" name="Line 3"/>
          <p:cNvSpPr>
            <a:spLocks noChangeShapeType="1"/>
          </p:cNvSpPr>
          <p:nvPr/>
        </p:nvSpPr>
        <p:spPr bwMode="auto">
          <a:xfrm>
            <a:off x="5456238" y="1036638"/>
            <a:ext cx="790575" cy="1012825"/>
          </a:xfrm>
          <a:prstGeom prst="line">
            <a:avLst/>
          </a:prstGeom>
          <a:noFill/>
          <a:ln w="36000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6138" y="3654425"/>
            <a:ext cx="1520825" cy="2289175"/>
          </a:xfrm>
          <a:prstGeom prst="rect">
            <a:avLst/>
          </a:prstGeom>
          <a:noFill/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857760"/>
            <a:ext cx="1336675" cy="1633537"/>
          </a:xfrm>
          <a:prstGeom prst="rect">
            <a:avLst/>
          </a:prstGeom>
          <a:noFill/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3124200"/>
            <a:ext cx="1943100" cy="1471613"/>
          </a:xfrm>
          <a:prstGeom prst="rect">
            <a:avLst/>
          </a:prstGeom>
          <a:noFill/>
        </p:spPr>
      </p:pic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21575" y="3086100"/>
            <a:ext cx="1366838" cy="1638300"/>
          </a:xfrm>
          <a:prstGeom prst="rect">
            <a:avLst/>
          </a:prstGeom>
          <a:noFill/>
        </p:spPr>
      </p:pic>
      <p:sp>
        <p:nvSpPr>
          <p:cNvPr id="62472" name="Line 8"/>
          <p:cNvSpPr>
            <a:spLocks noChangeShapeType="1"/>
          </p:cNvSpPr>
          <p:nvPr/>
        </p:nvSpPr>
        <p:spPr bwMode="auto">
          <a:xfrm flipH="1">
            <a:off x="1154113" y="2395538"/>
            <a:ext cx="334962" cy="258762"/>
          </a:xfrm>
          <a:prstGeom prst="line">
            <a:avLst/>
          </a:prstGeom>
          <a:noFill/>
          <a:ln w="36000">
            <a:solidFill>
              <a:srgbClr val="CC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2473" name="Line 9"/>
          <p:cNvSpPr>
            <a:spLocks noChangeShapeType="1"/>
          </p:cNvSpPr>
          <p:nvPr/>
        </p:nvSpPr>
        <p:spPr bwMode="auto">
          <a:xfrm>
            <a:off x="2727325" y="2457450"/>
            <a:ext cx="1588" cy="752475"/>
          </a:xfrm>
          <a:prstGeom prst="line">
            <a:avLst/>
          </a:prstGeom>
          <a:noFill/>
          <a:ln w="36000">
            <a:solidFill>
              <a:srgbClr val="CC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2474" name="Line 10"/>
          <p:cNvSpPr>
            <a:spLocks noChangeShapeType="1"/>
          </p:cNvSpPr>
          <p:nvPr/>
        </p:nvSpPr>
        <p:spPr bwMode="auto">
          <a:xfrm flipH="1">
            <a:off x="4843463" y="2408238"/>
            <a:ext cx="396875" cy="246062"/>
          </a:xfrm>
          <a:prstGeom prst="line">
            <a:avLst/>
          </a:prstGeom>
          <a:noFill/>
          <a:ln w="36000">
            <a:solidFill>
              <a:srgbClr val="FF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2475" name="Line 11"/>
          <p:cNvSpPr>
            <a:spLocks noChangeShapeType="1"/>
          </p:cNvSpPr>
          <p:nvPr/>
        </p:nvSpPr>
        <p:spPr bwMode="auto">
          <a:xfrm>
            <a:off x="6748462" y="2457451"/>
            <a:ext cx="45719" cy="1757368"/>
          </a:xfrm>
          <a:prstGeom prst="line">
            <a:avLst/>
          </a:prstGeom>
          <a:noFill/>
          <a:ln w="36000">
            <a:solidFill>
              <a:srgbClr val="FF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2476" name="Line 12"/>
          <p:cNvSpPr>
            <a:spLocks noChangeShapeType="1"/>
          </p:cNvSpPr>
          <p:nvPr/>
        </p:nvSpPr>
        <p:spPr bwMode="auto">
          <a:xfrm>
            <a:off x="7813675" y="2408238"/>
            <a:ext cx="222250" cy="222250"/>
          </a:xfrm>
          <a:prstGeom prst="line">
            <a:avLst/>
          </a:prstGeom>
          <a:noFill/>
          <a:ln w="36000">
            <a:solidFill>
              <a:srgbClr val="FF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581025" y="2727325"/>
            <a:ext cx="12477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55588" lvl="1" indent="-255588" defTabSz="828675" hangingPunct="0">
              <a:lnSpc>
                <a:spcPct val="95000"/>
              </a:lnSpc>
              <a:spcAft>
                <a:spcPts val="1288"/>
              </a:spcAft>
              <a:buClr>
                <a:srgbClr val="000000"/>
              </a:buClr>
              <a:buSzPct val="75000"/>
              <a:buFont typeface="StarSymbol" charset="0"/>
              <a:buNone/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</a:pPr>
            <a:r>
              <a:rPr lang="en-GB" sz="2500" b="1" dirty="0" err="1">
                <a:solidFill>
                  <a:schemeClr val="accent2">
                    <a:lumMod val="75000"/>
                  </a:schemeClr>
                </a:solidFill>
                <a:cs typeface="Tahoma" pitchFamily="34" charset="0"/>
              </a:rPr>
              <a:t>мукор</a:t>
            </a:r>
            <a:endParaRPr lang="en-GB" sz="2500" b="1" dirty="0">
              <a:solidFill>
                <a:schemeClr val="accent2">
                  <a:lumMod val="75000"/>
                </a:schemeClr>
              </a:solidFill>
              <a:cs typeface="Tahoma" pitchFamily="34" charset="0"/>
            </a:endParaRP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1981200" y="3200400"/>
            <a:ext cx="139541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55588" lvl="1" indent="-255588" defTabSz="828675" hangingPunct="0">
              <a:lnSpc>
                <a:spcPct val="95000"/>
              </a:lnSpc>
              <a:spcAft>
                <a:spcPts val="1288"/>
              </a:spcAft>
              <a:buClr>
                <a:srgbClr val="000000"/>
              </a:buClr>
              <a:buSzPct val="75000"/>
              <a:buFont typeface="StarSymbol" charset="0"/>
              <a:buNone/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</a:pPr>
            <a:r>
              <a:rPr lang="en-GB" sz="2500" b="1" dirty="0" err="1">
                <a:solidFill>
                  <a:schemeClr val="accent2">
                    <a:lumMod val="75000"/>
                  </a:schemeClr>
                </a:solidFill>
                <a:cs typeface="Tahoma" pitchFamily="34" charset="0"/>
              </a:rPr>
              <a:t>дрожжи</a:t>
            </a:r>
            <a:endParaRPr lang="en-GB" sz="2500" b="1" dirty="0">
              <a:solidFill>
                <a:schemeClr val="accent2">
                  <a:lumMod val="75000"/>
                </a:schemeClr>
              </a:solidFill>
              <a:cs typeface="Tahoma" pitchFamily="34" charset="0"/>
            </a:endParaRP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838200" y="2057400"/>
            <a:ext cx="273526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55588" lvl="1" indent="-255588" algn="ctr" defTabSz="828675" hangingPunct="0">
              <a:lnSpc>
                <a:spcPct val="95000"/>
              </a:lnSpc>
              <a:spcAft>
                <a:spcPts val="1288"/>
              </a:spcAft>
              <a:buClr>
                <a:srgbClr val="000000"/>
              </a:buClr>
              <a:buSzPct val="75000"/>
              <a:buFont typeface="StarSymbol" charset="0"/>
              <a:buNone/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</a:pPr>
            <a:r>
              <a:rPr lang="en-GB" sz="2500" b="1" dirty="0" err="1">
                <a:solidFill>
                  <a:schemeClr val="accent2">
                    <a:lumMod val="75000"/>
                  </a:schemeClr>
                </a:solidFill>
                <a:cs typeface="Tahoma" pitchFamily="34" charset="0"/>
              </a:rPr>
              <a:t>Одноклеточные</a:t>
            </a:r>
            <a:endParaRPr lang="en-GB" sz="2500" b="1" dirty="0">
              <a:solidFill>
                <a:schemeClr val="accent2">
                  <a:lumMod val="75000"/>
                </a:schemeClr>
              </a:solidFill>
              <a:cs typeface="Tahoma" pitchFamily="34" charset="0"/>
            </a:endParaRPr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5105400" y="2098675"/>
            <a:ext cx="28956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55588" lvl="1" indent="-255588" algn="ctr" defTabSz="828675" hangingPunct="0">
              <a:lnSpc>
                <a:spcPct val="95000"/>
              </a:lnSpc>
              <a:spcAft>
                <a:spcPts val="1288"/>
              </a:spcAft>
              <a:buClr>
                <a:srgbClr val="000000"/>
              </a:buClr>
              <a:buSzPct val="75000"/>
              <a:buFont typeface="StarSymbol" charset="0"/>
              <a:buNone/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</a:pPr>
            <a:r>
              <a:rPr lang="en-GB" sz="2500" b="1" dirty="0" err="1">
                <a:solidFill>
                  <a:schemeClr val="accent2">
                    <a:lumMod val="75000"/>
                  </a:schemeClr>
                </a:solidFill>
                <a:cs typeface="Tahoma" pitchFamily="34" charset="0"/>
              </a:rPr>
              <a:t>Многоклеточные</a:t>
            </a:r>
            <a:endParaRPr lang="en-GB" sz="2500" b="1" dirty="0">
              <a:solidFill>
                <a:schemeClr val="accent2">
                  <a:lumMod val="75000"/>
                </a:schemeClr>
              </a:solidFill>
              <a:cs typeface="Tahoma" pitchFamily="34" charset="0"/>
            </a:endParaRPr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3962400" y="2590800"/>
            <a:ext cx="261778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55588" lvl="1" indent="-255588" defTabSz="828675" hangingPunct="0">
              <a:lnSpc>
                <a:spcPct val="95000"/>
              </a:lnSpc>
              <a:spcAft>
                <a:spcPts val="1288"/>
              </a:spcAft>
              <a:buClr>
                <a:srgbClr val="000000"/>
              </a:buClr>
              <a:buSzPct val="75000"/>
              <a:buFont typeface="StarSymbol" charset="0"/>
              <a:buNone/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</a:pPr>
            <a:r>
              <a:rPr lang="en-GB" sz="2500" b="1" dirty="0" err="1">
                <a:solidFill>
                  <a:schemeClr val="accent2">
                    <a:lumMod val="75000"/>
                  </a:schemeClr>
                </a:solidFill>
                <a:cs typeface="Tahoma" pitchFamily="34" charset="0"/>
              </a:rPr>
              <a:t>шляпочные</a:t>
            </a:r>
            <a:endParaRPr lang="en-GB" sz="2500" b="1" dirty="0">
              <a:solidFill>
                <a:schemeClr val="accent2">
                  <a:lumMod val="75000"/>
                </a:schemeClr>
              </a:solidFill>
              <a:cs typeface="Tahoma" pitchFamily="34" charset="0"/>
            </a:endParaRPr>
          </a:p>
        </p:txBody>
      </p:sp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7239000" y="2667000"/>
            <a:ext cx="17843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55588" lvl="1" indent="-255588" defTabSz="828675" hangingPunct="0">
              <a:lnSpc>
                <a:spcPct val="95000"/>
              </a:lnSpc>
              <a:spcAft>
                <a:spcPts val="1288"/>
              </a:spcAft>
              <a:buClr>
                <a:srgbClr val="000000"/>
              </a:buClr>
              <a:buSzPct val="75000"/>
              <a:buFont typeface="StarSymbol" charset="0"/>
              <a:buNone/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</a:pPr>
            <a:r>
              <a:rPr lang="en-GB" sz="2500" b="1" dirty="0" err="1">
                <a:solidFill>
                  <a:schemeClr val="accent2">
                    <a:lumMod val="75000"/>
                  </a:schemeClr>
                </a:solidFill>
                <a:cs typeface="Tahoma" pitchFamily="34" charset="0"/>
              </a:rPr>
              <a:t>пеницилл</a:t>
            </a:r>
            <a:endParaRPr lang="en-GB" sz="2500" b="1" dirty="0">
              <a:solidFill>
                <a:schemeClr val="accent2">
                  <a:lumMod val="75000"/>
                </a:schemeClr>
              </a:solidFill>
              <a:cs typeface="Tahoma" pitchFamily="34" charset="0"/>
            </a:endParaRPr>
          </a:p>
        </p:txBody>
      </p:sp>
      <p:sp>
        <p:nvSpPr>
          <p:cNvPr id="62483" name="Text Box 19"/>
          <p:cNvSpPr txBox="1">
            <a:spLocks noChangeArrowheads="1"/>
          </p:cNvSpPr>
          <p:nvPr/>
        </p:nvSpPr>
        <p:spPr bwMode="auto">
          <a:xfrm>
            <a:off x="5929322" y="4357694"/>
            <a:ext cx="17526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55588" lvl="1" indent="-255588" defTabSz="828675" hangingPunct="0">
              <a:lnSpc>
                <a:spcPct val="95000"/>
              </a:lnSpc>
              <a:spcAft>
                <a:spcPts val="1288"/>
              </a:spcAft>
              <a:buClr>
                <a:srgbClr val="000000"/>
              </a:buClr>
              <a:buSzPct val="75000"/>
              <a:buFont typeface="StarSymbol" charset="0"/>
              <a:buNone/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</a:pPr>
            <a:r>
              <a:rPr lang="en-GB" sz="2500" b="1" dirty="0" err="1">
                <a:solidFill>
                  <a:schemeClr val="accent2">
                    <a:lumMod val="75000"/>
                  </a:schemeClr>
                </a:solidFill>
                <a:cs typeface="Tahoma" pitchFamily="34" charset="0"/>
              </a:rPr>
              <a:t>трутовики</a:t>
            </a:r>
            <a:endParaRPr lang="en-GB" sz="2500" b="1" dirty="0">
              <a:solidFill>
                <a:schemeClr val="accent2">
                  <a:lumMod val="75000"/>
                </a:schemeClr>
              </a:solidFill>
              <a:cs typeface="Tahoma" pitchFamily="34" charset="0"/>
            </a:endParaRPr>
          </a:p>
        </p:txBody>
      </p:sp>
      <p:pic>
        <p:nvPicPr>
          <p:cNvPr id="62484" name="Picture 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5100" y="3173413"/>
            <a:ext cx="1666875" cy="2084387"/>
          </a:xfrm>
          <a:prstGeom prst="rect">
            <a:avLst/>
          </a:prstGeom>
          <a:noFill/>
        </p:spPr>
      </p:pic>
      <p:sp>
        <p:nvSpPr>
          <p:cNvPr id="62485" name="Text Box 21"/>
          <p:cNvSpPr txBox="1">
            <a:spLocks noChangeArrowheads="1"/>
          </p:cNvSpPr>
          <p:nvPr/>
        </p:nvSpPr>
        <p:spPr bwMode="auto">
          <a:xfrm>
            <a:off x="1714480" y="214290"/>
            <a:ext cx="6096000" cy="8286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82945" tIns="41473" rIns="82945" bIns="41473">
            <a:spAutoFit/>
          </a:bodyPr>
          <a:lstStyle/>
          <a:p>
            <a:pPr defTabSz="828675" eaLnBrk="0" hangingPunct="0">
              <a:spcBef>
                <a:spcPct val="50000"/>
              </a:spcBef>
            </a:pPr>
            <a:r>
              <a:rPr lang="ru-RU" sz="4900" b="1" i="1" dirty="0">
                <a:solidFill>
                  <a:srgbClr val="FFFF99"/>
                </a:solidFill>
                <a:latin typeface="Arial" charset="0"/>
              </a:rPr>
              <a:t>Строение грибов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7" grpId="0"/>
      <p:bldP spid="62478" grpId="0"/>
      <p:bldP spid="62479" grpId="0"/>
      <p:bldP spid="62480" grpId="0"/>
      <p:bldP spid="62481" grpId="0"/>
      <p:bldP spid="62482" grpId="0"/>
      <p:bldP spid="624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Хитин </a:t>
            </a:r>
            <a:r>
              <a:rPr lang="ru-RU" dirty="0" smtClean="0"/>
              <a:t>– органическое вещество,           характерное для животных.</a:t>
            </a:r>
          </a:p>
          <a:p>
            <a:pPr>
              <a:buNone/>
            </a:pPr>
            <a:r>
              <a:rPr lang="ru-RU" b="1" dirty="0" smtClean="0"/>
              <a:t>Грибница (мицелий)</a:t>
            </a:r>
            <a:r>
              <a:rPr lang="ru-RU" dirty="0" smtClean="0"/>
              <a:t> – тело гриба, состоящее из тонких белых нитей (гифов).</a:t>
            </a: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472" y="609600"/>
            <a:ext cx="8215370" cy="1143000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Размножение грибов</a:t>
            </a:r>
          </a:p>
        </p:txBody>
      </p:sp>
      <p:sp>
        <p:nvSpPr>
          <p:cNvPr id="7987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357290" y="2428868"/>
            <a:ext cx="1601788" cy="412750"/>
          </a:xfrm>
        </p:spPr>
        <p:txBody>
          <a:bodyPr lIns="0" tIns="0" rIns="0" bIns="0">
            <a:normAutofit lnSpcReduction="10000"/>
          </a:bodyPr>
          <a:lstStyle/>
          <a:p>
            <a:pPr marL="6350" indent="-6350" algn="ctr" defTabSz="449263">
              <a:buFontTx/>
              <a:buNone/>
              <a:tabLst>
                <a:tab pos="36513" algn="l"/>
                <a:tab pos="485775" algn="l"/>
                <a:tab pos="935038" algn="l"/>
                <a:tab pos="1384300" algn="l"/>
                <a:tab pos="1835150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</a:tabLst>
            </a:pPr>
            <a:r>
              <a:rPr lang="en-GB" dirty="0" err="1" smtClean="0"/>
              <a:t>Половое</a:t>
            </a:r>
            <a:endParaRPr lang="en-GB" dirty="0" smtClean="0"/>
          </a:p>
        </p:txBody>
      </p:sp>
      <p:sp>
        <p:nvSpPr>
          <p:cNvPr id="79876" name="Line 4"/>
          <p:cNvSpPr>
            <a:spLocks noChangeShapeType="1"/>
          </p:cNvSpPr>
          <p:nvPr/>
        </p:nvSpPr>
        <p:spPr bwMode="auto">
          <a:xfrm flipH="1">
            <a:off x="2714612" y="1785926"/>
            <a:ext cx="1357322" cy="500066"/>
          </a:xfrm>
          <a:prstGeom prst="line">
            <a:avLst/>
          </a:prstGeom>
          <a:noFill/>
          <a:ln w="36000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>
              <a:solidFill>
                <a:srgbClr val="FF66FF"/>
              </a:solidFill>
            </a:endParaRPr>
          </a:p>
        </p:txBody>
      </p:sp>
      <p:sp>
        <p:nvSpPr>
          <p:cNvPr id="79877" name="Line 5"/>
          <p:cNvSpPr>
            <a:spLocks noChangeShapeType="1"/>
          </p:cNvSpPr>
          <p:nvPr/>
        </p:nvSpPr>
        <p:spPr bwMode="auto">
          <a:xfrm>
            <a:off x="4929190" y="1785927"/>
            <a:ext cx="1428760" cy="428628"/>
          </a:xfrm>
          <a:prstGeom prst="line">
            <a:avLst/>
          </a:prstGeom>
          <a:noFill/>
          <a:ln w="36000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>
            <a:off x="2033588" y="2828925"/>
            <a:ext cx="12700" cy="642938"/>
          </a:xfrm>
          <a:prstGeom prst="line">
            <a:avLst/>
          </a:prstGeom>
          <a:noFill/>
          <a:ln w="45593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 flipH="1">
            <a:off x="4778375" y="2717800"/>
            <a:ext cx="969963" cy="557213"/>
          </a:xfrm>
          <a:prstGeom prst="line">
            <a:avLst/>
          </a:prstGeom>
          <a:noFill/>
          <a:ln w="45593">
            <a:solidFill>
              <a:srgbClr val="FF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7589838" y="2755900"/>
            <a:ext cx="358775" cy="493713"/>
          </a:xfrm>
          <a:prstGeom prst="line">
            <a:avLst/>
          </a:prstGeom>
          <a:noFill/>
          <a:ln w="45593">
            <a:solidFill>
              <a:srgbClr val="FF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0" y="3429000"/>
            <a:ext cx="37385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algn="ctr" defTabSz="828675" hangingPunct="0">
              <a:lnSpc>
                <a:spcPct val="95000"/>
              </a:lnSpc>
              <a:buClr>
                <a:srgbClr val="000000"/>
              </a:buClr>
              <a:buSzPct val="75000"/>
              <a:buFont typeface="StarSymbol" charset="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2500" dirty="0" err="1">
                <a:cs typeface="Tahoma" pitchFamily="34" charset="0"/>
              </a:rPr>
              <a:t>слияние</a:t>
            </a:r>
            <a:endParaRPr lang="en-GB" sz="2500" dirty="0">
              <a:cs typeface="Tahoma" pitchFamily="34" charset="0"/>
            </a:endParaRPr>
          </a:p>
          <a:p>
            <a:pPr marL="0" lvl="1" algn="ctr" defTabSz="828675" hangingPunct="0">
              <a:lnSpc>
                <a:spcPct val="95000"/>
              </a:lnSpc>
              <a:buClr>
                <a:srgbClr val="000000"/>
              </a:buClr>
              <a:buSzPct val="75000"/>
              <a:buFont typeface="StarSymbol" charset="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2500" dirty="0" err="1">
                <a:cs typeface="Tahoma" pitchFamily="34" charset="0"/>
              </a:rPr>
              <a:t>специализированных</a:t>
            </a:r>
            <a:endParaRPr lang="en-GB" sz="2500" dirty="0">
              <a:cs typeface="Tahoma" pitchFamily="34" charset="0"/>
            </a:endParaRPr>
          </a:p>
          <a:p>
            <a:pPr marL="0" lvl="1" algn="ctr" defTabSz="828675" hangingPunct="0">
              <a:lnSpc>
                <a:spcPct val="95000"/>
              </a:lnSpc>
              <a:buClr>
                <a:srgbClr val="000000"/>
              </a:buClr>
              <a:buSzPct val="75000"/>
              <a:buFont typeface="StarSymbol" charset="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2500" dirty="0" err="1">
                <a:cs typeface="Tahoma" pitchFamily="34" charset="0"/>
              </a:rPr>
              <a:t>клеток</a:t>
            </a:r>
            <a:endParaRPr lang="en-GB" sz="2500" dirty="0">
              <a:cs typeface="Tahoma" pitchFamily="34" charset="0"/>
            </a:endParaRP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3886200" y="3249613"/>
            <a:ext cx="14446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6350" lvl="1" indent="-6350" defTabSz="828675" hangingPunct="0">
              <a:lnSpc>
                <a:spcPct val="95000"/>
              </a:lnSpc>
              <a:buClr>
                <a:srgbClr val="000000"/>
              </a:buClr>
              <a:buSzPct val="75000"/>
              <a:buFont typeface="StarSymbol" charset="0"/>
              <a:buNone/>
              <a:tabLst>
                <a:tab pos="6350" algn="l"/>
                <a:tab pos="411163" algn="l"/>
                <a:tab pos="819150" algn="l"/>
                <a:tab pos="1227138" algn="l"/>
                <a:tab pos="1635125" algn="l"/>
                <a:tab pos="2041525" algn="l"/>
                <a:tab pos="2449513" algn="l"/>
                <a:tab pos="2857500" algn="l"/>
                <a:tab pos="3263900" algn="l"/>
                <a:tab pos="3671888" algn="l"/>
                <a:tab pos="4079875" algn="l"/>
                <a:tab pos="4487863" algn="l"/>
                <a:tab pos="4894263" algn="l"/>
                <a:tab pos="5302250" algn="l"/>
                <a:tab pos="5710238" algn="l"/>
                <a:tab pos="6116638" algn="l"/>
                <a:tab pos="6524625" algn="l"/>
                <a:tab pos="6932613" algn="l"/>
                <a:tab pos="7339013" algn="l"/>
                <a:tab pos="7747000" algn="l"/>
                <a:tab pos="8154988" algn="l"/>
              </a:tabLst>
            </a:pPr>
            <a:r>
              <a:rPr lang="en-GB" sz="2500" dirty="0" err="1">
                <a:cs typeface="Tahoma" pitchFamily="34" charset="0"/>
              </a:rPr>
              <a:t>спорами</a:t>
            </a:r>
            <a:endParaRPr lang="en-GB" sz="2500" dirty="0">
              <a:cs typeface="Tahoma" pitchFamily="34" charset="0"/>
            </a:endParaRP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6781800" y="3187700"/>
            <a:ext cx="232568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6350" lvl="1" indent="-6350" defTabSz="828675" hangingPunct="0">
              <a:lnSpc>
                <a:spcPct val="95000"/>
              </a:lnSpc>
              <a:buClr>
                <a:srgbClr val="000000"/>
              </a:buClr>
              <a:buSzPct val="75000"/>
              <a:buFont typeface="StarSymbol" charset="0"/>
              <a:buNone/>
              <a:tabLst>
                <a:tab pos="6350" algn="l"/>
                <a:tab pos="411163" algn="l"/>
                <a:tab pos="819150" algn="l"/>
                <a:tab pos="1227138" algn="l"/>
                <a:tab pos="1635125" algn="l"/>
                <a:tab pos="2041525" algn="l"/>
                <a:tab pos="2449513" algn="l"/>
                <a:tab pos="2857500" algn="l"/>
                <a:tab pos="3263900" algn="l"/>
                <a:tab pos="3671888" algn="l"/>
                <a:tab pos="4079875" algn="l"/>
                <a:tab pos="4487863" algn="l"/>
                <a:tab pos="4894263" algn="l"/>
                <a:tab pos="5302250" algn="l"/>
                <a:tab pos="5710238" algn="l"/>
                <a:tab pos="6116638" algn="l"/>
                <a:tab pos="6524625" algn="l"/>
                <a:tab pos="6932613" algn="l"/>
                <a:tab pos="7339013" algn="l"/>
                <a:tab pos="7747000" algn="l"/>
                <a:tab pos="8154988" algn="l"/>
              </a:tabLst>
            </a:pPr>
            <a:r>
              <a:rPr lang="en-GB" sz="2500" dirty="0" err="1" smtClean="0">
                <a:cs typeface="Tahoma" pitchFamily="34" charset="0"/>
              </a:rPr>
              <a:t>вегетативно</a:t>
            </a:r>
            <a:endParaRPr lang="en-GB" sz="2500" dirty="0">
              <a:cs typeface="Tahoma" pitchFamily="34" charset="0"/>
            </a:endParaRP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5257800" y="4114800"/>
            <a:ext cx="18002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28675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2500" dirty="0" err="1">
                <a:latin typeface="Tahoma" pitchFamily="34" charset="0"/>
              </a:rPr>
              <a:t>частями</a:t>
            </a:r>
            <a:endParaRPr lang="en-GB" sz="2500" dirty="0">
              <a:latin typeface="Tahoma" pitchFamily="34" charset="0"/>
            </a:endParaRPr>
          </a:p>
          <a:p>
            <a:pPr algn="ctr" defTabSz="828675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ru-RU" sz="2500" dirty="0" smtClean="0">
                <a:latin typeface="Tahoma" pitchFamily="34" charset="0"/>
              </a:rPr>
              <a:t>грибницы</a:t>
            </a:r>
            <a:endParaRPr lang="en-GB" sz="2500" dirty="0">
              <a:latin typeface="Tahoma" pitchFamily="34" charset="0"/>
            </a:endParaRP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7162800" y="4027488"/>
            <a:ext cx="19812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28675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</a:pPr>
            <a:r>
              <a:rPr lang="en-GB" sz="2500" dirty="0" err="1">
                <a:latin typeface="Tahoma" pitchFamily="34" charset="0"/>
              </a:rPr>
              <a:t>почкование</a:t>
            </a:r>
            <a:endParaRPr lang="en-GB" sz="2500" dirty="0">
              <a:latin typeface="Tahoma" pitchFamily="34" charset="0"/>
            </a:endParaRPr>
          </a:p>
        </p:txBody>
      </p:sp>
      <p:pic>
        <p:nvPicPr>
          <p:cNvPr id="79886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3733800"/>
            <a:ext cx="1498600" cy="1828800"/>
          </a:xfrm>
          <a:prstGeom prst="rect">
            <a:avLst/>
          </a:prstGeom>
          <a:noFill/>
        </p:spPr>
      </p:pic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5626100" y="2373313"/>
            <a:ext cx="207486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6350" lvl="1" indent="-6350" algn="ctr" defTabSz="828675" hangingPunct="0">
              <a:lnSpc>
                <a:spcPct val="95000"/>
              </a:lnSpc>
              <a:spcAft>
                <a:spcPts val="1288"/>
              </a:spcAft>
              <a:buClr>
                <a:srgbClr val="000000"/>
              </a:buClr>
              <a:buSzPct val="75000"/>
              <a:buFont typeface="StarSymbol" charset="0"/>
              <a:buNone/>
              <a:tabLst>
                <a:tab pos="6350" algn="l"/>
                <a:tab pos="411163" algn="l"/>
                <a:tab pos="819150" algn="l"/>
                <a:tab pos="1227138" algn="l"/>
                <a:tab pos="1635125" algn="l"/>
                <a:tab pos="2041525" algn="l"/>
                <a:tab pos="2449513" algn="l"/>
                <a:tab pos="2857500" algn="l"/>
                <a:tab pos="3263900" algn="l"/>
                <a:tab pos="3671888" algn="l"/>
                <a:tab pos="4079875" algn="l"/>
                <a:tab pos="4487863" algn="l"/>
                <a:tab pos="4894263" algn="l"/>
                <a:tab pos="5302250" algn="l"/>
                <a:tab pos="5710238" algn="l"/>
                <a:tab pos="6116638" algn="l"/>
                <a:tab pos="6524625" algn="l"/>
                <a:tab pos="6932613" algn="l"/>
                <a:tab pos="7339013" algn="l"/>
                <a:tab pos="7747000" algn="l"/>
                <a:tab pos="8154988" algn="l"/>
              </a:tabLst>
            </a:pPr>
            <a:r>
              <a:rPr lang="en-GB" sz="290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Бесполое</a:t>
            </a:r>
          </a:p>
        </p:txBody>
      </p:sp>
      <p:pic>
        <p:nvPicPr>
          <p:cNvPr id="79888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6475" y="4500563"/>
            <a:ext cx="1649413" cy="2116137"/>
          </a:xfrm>
          <a:prstGeom prst="rect">
            <a:avLst/>
          </a:prstGeom>
          <a:noFill/>
        </p:spPr>
      </p:pic>
      <p:pic>
        <p:nvPicPr>
          <p:cNvPr id="79889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6388" y="4999038"/>
            <a:ext cx="1814512" cy="1858962"/>
          </a:xfrm>
          <a:prstGeom prst="rect">
            <a:avLst/>
          </a:prstGeom>
          <a:noFill/>
        </p:spPr>
      </p:pic>
      <p:sp>
        <p:nvSpPr>
          <p:cNvPr id="79890" name="Line 18"/>
          <p:cNvSpPr>
            <a:spLocks noChangeShapeType="1"/>
          </p:cNvSpPr>
          <p:nvPr/>
        </p:nvSpPr>
        <p:spPr bwMode="auto">
          <a:xfrm flipH="1">
            <a:off x="6223000" y="3509963"/>
            <a:ext cx="733425" cy="579437"/>
          </a:xfrm>
          <a:prstGeom prst="line">
            <a:avLst/>
          </a:prstGeom>
          <a:noFill/>
          <a:ln w="45593">
            <a:solidFill>
              <a:srgbClr val="FF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9891" name="Line 19"/>
          <p:cNvSpPr>
            <a:spLocks noChangeShapeType="1"/>
          </p:cNvSpPr>
          <p:nvPr/>
        </p:nvSpPr>
        <p:spPr bwMode="auto">
          <a:xfrm>
            <a:off x="8181975" y="3557588"/>
            <a:ext cx="0" cy="506412"/>
          </a:xfrm>
          <a:prstGeom prst="line">
            <a:avLst/>
          </a:prstGeom>
          <a:noFill/>
          <a:ln w="45593">
            <a:solidFill>
              <a:srgbClr val="FF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  <p:bldP spid="79881" grpId="0"/>
      <p:bldP spid="79882" grpId="0"/>
      <p:bldP spid="79883" grpId="0"/>
      <p:bldP spid="79884" grpId="0"/>
      <p:bldP spid="79885" grpId="0"/>
      <p:bldP spid="798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8825" y="-304800"/>
            <a:ext cx="8385175" cy="1431925"/>
          </a:xfrm>
        </p:spPr>
        <p:txBody>
          <a:bodyPr/>
          <a:lstStyle/>
          <a:p>
            <a:pPr algn="ctr"/>
            <a:r>
              <a:rPr lang="ru-RU" dirty="0" smtClean="0"/>
              <a:t>Царство Грибы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85786" y="1571612"/>
            <a:ext cx="8007350" cy="3929090"/>
          </a:xfrm>
        </p:spPr>
        <p:txBody>
          <a:bodyPr>
            <a:normAutofit/>
          </a:bodyPr>
          <a:lstStyle/>
          <a:p>
            <a:r>
              <a:rPr lang="ru-RU" dirty="0" smtClean="0"/>
              <a:t>Насчитывает 100 000 видов.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Обитают повсеместно.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Микология – наука о грибах.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5786" y="428604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Роль грибов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000100" y="1714488"/>
          <a:ext cx="7429552" cy="4043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995"/>
                <a:gridCol w="1708265"/>
                <a:gridCol w="1748903"/>
                <a:gridCol w="1857389"/>
              </a:tblGrid>
              <a:tr h="509887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природе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В жизни человека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696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97728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Симбиоз с деревьями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Вызывают болезни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Получение</a:t>
                      </a:r>
                      <a:r>
                        <a:rPr lang="ru-RU" b="1" baseline="0" dirty="0" smtClean="0"/>
                        <a:t> лекарств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Вызывают болезни</a:t>
                      </a:r>
                      <a:endParaRPr lang="ru-RU" b="1" dirty="0"/>
                    </a:p>
                  </a:txBody>
                  <a:tcPr/>
                </a:tc>
              </a:tr>
              <a:tr h="203954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Участвуют в круговороте веществ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пища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Портят продукты питания, жилые постройки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Новые термины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4000" b="1" dirty="0" smtClean="0"/>
              <a:t>Хитин</a:t>
            </a:r>
          </a:p>
          <a:p>
            <a:pPr algn="just"/>
            <a:r>
              <a:rPr lang="ru-RU" sz="4000" b="1" dirty="0" smtClean="0"/>
              <a:t>Грибница или мицелий</a:t>
            </a:r>
          </a:p>
          <a:p>
            <a:pPr algn="just"/>
            <a:r>
              <a:rPr lang="ru-RU" sz="4000" b="1" dirty="0" smtClean="0"/>
              <a:t>Гифы</a:t>
            </a:r>
          </a:p>
          <a:p>
            <a:pPr algn="just"/>
            <a:r>
              <a:rPr lang="ru-RU" sz="4000" b="1" dirty="0" smtClean="0"/>
              <a:t>Микология</a:t>
            </a:r>
          </a:p>
          <a:p>
            <a:pPr algn="just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K:\биология уроки\6 класс\грибы\рыжик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4432" y="0"/>
            <a:ext cx="9119567" cy="6877622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23813" y="115888"/>
            <a:ext cx="9012237" cy="5873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Определите правильность  суждений</a:t>
            </a:r>
          </a:p>
        </p:txBody>
      </p:sp>
      <p:sp>
        <p:nvSpPr>
          <p:cNvPr id="20484" name="Объект 2"/>
          <p:cNvSpPr>
            <a:spLocks noGrp="1"/>
          </p:cNvSpPr>
          <p:nvPr>
            <p:ph idx="1"/>
          </p:nvPr>
        </p:nvSpPr>
        <p:spPr>
          <a:xfrm>
            <a:off x="300039" y="1052513"/>
            <a:ext cx="8558242" cy="5805487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b="1" dirty="0" smtClean="0"/>
              <a:t>1.Грибы не имеют хлоропластов и других пластид.</a:t>
            </a:r>
          </a:p>
          <a:p>
            <a:pPr>
              <a:defRPr/>
            </a:pPr>
            <a:r>
              <a:rPr lang="ru-RU" b="1" dirty="0" smtClean="0"/>
              <a:t>2.Гифы - это корни.</a:t>
            </a:r>
          </a:p>
          <a:p>
            <a:pPr>
              <a:defRPr/>
            </a:pPr>
            <a:r>
              <a:rPr lang="ru-RU" b="1" dirty="0" smtClean="0"/>
              <a:t>3.Все грибы растут в лесах.</a:t>
            </a:r>
          </a:p>
          <a:p>
            <a:pPr>
              <a:defRPr/>
            </a:pPr>
            <a:r>
              <a:rPr lang="ru-RU" b="1" dirty="0" smtClean="0"/>
              <a:t>4.Грибы имеют грибницу, состоящую из нитей гифов.</a:t>
            </a:r>
          </a:p>
          <a:p>
            <a:pPr>
              <a:defRPr/>
            </a:pPr>
            <a:r>
              <a:rPr lang="ru-RU" b="1" dirty="0" smtClean="0"/>
              <a:t>5.Все грибы - это многоклеточные организмы.</a:t>
            </a:r>
          </a:p>
          <a:p>
            <a:pPr>
              <a:defRPr/>
            </a:pPr>
            <a:r>
              <a:rPr lang="ru-RU" b="1" dirty="0" smtClean="0"/>
              <a:t>6.Тело шляпочного гриба состоит из белых тонких нитей.</a:t>
            </a:r>
          </a:p>
          <a:p>
            <a:pPr>
              <a:defRPr/>
            </a:pPr>
            <a:r>
              <a:rPr lang="ru-RU" b="1" dirty="0" smtClean="0"/>
              <a:t>7. Все грибы – паразиты.</a:t>
            </a:r>
          </a:p>
          <a:p>
            <a:pPr>
              <a:defRPr/>
            </a:pPr>
            <a:r>
              <a:rPr lang="ru-RU" b="1" dirty="0" smtClean="0"/>
              <a:t>8.В клеточных стенках грибов, как в покровах тела раков, насекомых, имеется органическое вещество- хитин</a:t>
            </a:r>
          </a:p>
          <a:p>
            <a:pPr>
              <a:defRPr/>
            </a:pPr>
            <a:r>
              <a:rPr lang="ru-RU" b="1" dirty="0" smtClean="0"/>
              <a:t>9. Грибы питаются готовыми органическими веществами.</a:t>
            </a:r>
          </a:p>
          <a:p>
            <a:pPr>
              <a:defRPr/>
            </a:pPr>
            <a:r>
              <a:rPr lang="ru-RU" b="1" dirty="0" smtClean="0"/>
              <a:t>10. Среди грибов встречаются как одноклеточные, так и многоклеточные.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30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Проверь себя</a:t>
            </a:r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 smtClean="0"/>
              <a:t>Да-1,4,6,8,9,10 </a:t>
            </a:r>
          </a:p>
          <a:p>
            <a:r>
              <a:rPr lang="ru-RU" sz="4800" dirty="0" smtClean="0"/>
              <a:t>Нет-2,3,5,7</a:t>
            </a:r>
          </a:p>
          <a:p>
            <a:pPr algn="ctr">
              <a:buFontTx/>
              <a:buNone/>
            </a:pPr>
            <a:r>
              <a:rPr lang="ru-RU" dirty="0" smtClean="0"/>
              <a:t>Все верно или одна ошибка - 5</a:t>
            </a:r>
          </a:p>
          <a:p>
            <a:pPr algn="ctr">
              <a:buFontTx/>
              <a:buNone/>
            </a:pPr>
            <a:r>
              <a:rPr lang="ru-RU" dirty="0" smtClean="0"/>
              <a:t>Две-три ошибки - 4</a:t>
            </a:r>
          </a:p>
          <a:p>
            <a:pPr algn="ctr">
              <a:buFontTx/>
              <a:buNone/>
            </a:pPr>
            <a:r>
              <a:rPr lang="ru-RU" dirty="0" smtClean="0"/>
              <a:t>Четыре-пять ошибок -3</a:t>
            </a:r>
          </a:p>
          <a:p>
            <a:pPr algn="ctr">
              <a:buFontTx/>
              <a:buNone/>
            </a:pPr>
            <a:r>
              <a:rPr lang="ru-RU" dirty="0" smtClean="0"/>
              <a:t>Больше пяти – 2</a:t>
            </a:r>
          </a:p>
          <a:p>
            <a:endParaRPr lang="ru-RU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Правила сбора грибов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Собирать только известные грибы;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Нельзя брать поврежденные и старые грибы;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Нельзя собирать грибы вдоль дорог.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Первая помощь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Нужно вызвать врача;</a:t>
            </a:r>
          </a:p>
          <a:p>
            <a:r>
              <a:rPr lang="ru-RU" dirty="0" smtClean="0"/>
              <a:t>До прихода врача больному проводят промывание желудка;</a:t>
            </a:r>
          </a:p>
          <a:p>
            <a:r>
              <a:rPr lang="ru-RU" dirty="0" smtClean="0"/>
              <a:t>Пострадавшему нужно дать активированный уголь;</a:t>
            </a:r>
          </a:p>
          <a:p>
            <a:r>
              <a:rPr lang="ru-RU" dirty="0" smtClean="0"/>
              <a:t>Уложить в постель и поить водой или крепким чаем;</a:t>
            </a:r>
          </a:p>
          <a:p>
            <a:r>
              <a:rPr lang="ru-RU" dirty="0" smtClean="0"/>
              <a:t>Для уточнения диагноза необходимо сохранить все не съеденные грибы.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бактерии</a:t>
            </a:r>
            <a:endParaRPr lang="ru-RU" dirty="0"/>
          </a:p>
        </p:txBody>
      </p:sp>
      <p:pic>
        <p:nvPicPr>
          <p:cNvPr id="7" name="Содержимое 6" descr="C:\Users\123\Downloads\hello_html_m6e2b08ba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28662" y="428604"/>
            <a:ext cx="7500990" cy="4572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7" descr="D:\работа\фоны для презентаций\картинки для презентаций\для презентаций\produc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" y="471488"/>
            <a:ext cx="4319588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635896" y="838489"/>
            <a:ext cx="4613379" cy="923330"/>
          </a:xfrm>
          <a:prstGeom prst="rect">
            <a:avLst/>
          </a:prstGeom>
          <a:noFill/>
        </p:spPr>
        <p:txBody>
          <a:bodyPr wrap="none">
            <a:prstTxWarp prst="textCurv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РЕФЛЕКСИЯ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60788" y="1096963"/>
            <a:ext cx="5383212" cy="6302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i="1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Подведём итоги!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81050" y="3500438"/>
            <a:ext cx="8362950" cy="2881312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Мы узнали на уроке…</a:t>
            </a:r>
          </a:p>
          <a:p>
            <a:pPr eaLnBrk="1" hangingPunct="1">
              <a:defRPr/>
            </a:pPr>
            <a:r>
              <a:rPr lang="ru-RU" sz="4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Мы научились на уроке…</a:t>
            </a:r>
          </a:p>
          <a:p>
            <a:pPr eaLnBrk="1" hangingPunct="1">
              <a:defRPr/>
            </a:pPr>
            <a:r>
              <a:rPr lang="ru-RU" sz="4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Мы можем…</a:t>
            </a:r>
          </a:p>
        </p:txBody>
      </p:sp>
      <p:pic>
        <p:nvPicPr>
          <p:cNvPr id="41987" name="Picture 7" descr="65267270_1287000346_1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60350"/>
            <a:ext cx="2178050" cy="273685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 descr="Гно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5400" b="1" i="1" smtClean="0">
                <a:solidFill>
                  <a:srgbClr val="C00000"/>
                </a:solidFill>
              </a:rPr>
              <a:t>Домашнее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1125538"/>
            <a:ext cx="8135937" cy="48958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ru-RU" sz="2800" b="1" i="1" dirty="0" smtClean="0"/>
              <a:t>Всем:</a:t>
            </a:r>
          </a:p>
          <a:p>
            <a:pPr eaLnBrk="1" hangingPunct="1">
              <a:buNone/>
              <a:defRPr/>
            </a:pPr>
            <a:r>
              <a:rPr lang="ru-RU" sz="2800" dirty="0" smtClean="0"/>
              <a:t>  Параграф 13 вопросы 1 – 4  </a:t>
            </a:r>
            <a:r>
              <a:rPr lang="ru-RU" sz="2800" dirty="0" err="1" smtClean="0"/>
              <a:t>стр</a:t>
            </a:r>
            <a:r>
              <a:rPr lang="ru-RU" sz="2800" dirty="0" smtClean="0"/>
              <a:t> 69 </a:t>
            </a:r>
          </a:p>
          <a:p>
            <a:pPr eaLnBrk="1" hangingPunct="1">
              <a:buNone/>
              <a:defRPr/>
            </a:pPr>
            <a:endParaRPr lang="ru-RU" dirty="0" smtClean="0"/>
          </a:p>
          <a:p>
            <a:pPr eaLnBrk="1" hangingPunct="1">
              <a:buNone/>
              <a:defRPr/>
            </a:pPr>
            <a:r>
              <a:rPr lang="ru-RU" sz="2800" dirty="0" smtClean="0"/>
              <a:t>Дополнительно: составить кроссворд (не менее 10 понятий)</a:t>
            </a:r>
          </a:p>
          <a:p>
            <a:pPr eaLnBrk="1" hangingPunct="1">
              <a:defRPr/>
            </a:pPr>
            <a:endParaRPr lang="ru-RU" sz="2800" dirty="0" smtClean="0"/>
          </a:p>
          <a:p>
            <a:pPr eaLnBrk="1" hangingPunct="1">
              <a:defRPr/>
            </a:pPr>
            <a:endParaRPr lang="ru-RU" sz="2800" dirty="0"/>
          </a:p>
        </p:txBody>
      </p:sp>
      <p:pic>
        <p:nvPicPr>
          <p:cNvPr id="39939" name="Picture 2" descr="D:\работа\фоны для презентаций\картинки для презентаций\gbook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5949950"/>
            <a:ext cx="22320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214422"/>
            <a:ext cx="8286808" cy="464347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Спасибо за урок!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6082" name="Picture 2" descr="D:\работа\фоны для презентаций\картинки для презентаций\картинки на школьныю тему\Рисунок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75" y="1412875"/>
            <a:ext cx="515302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514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smtClean="0"/>
              <a:t>Используемые ресурсы: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981075"/>
            <a:ext cx="8569325" cy="5114925"/>
          </a:xfrm>
        </p:spPr>
        <p:txBody>
          <a:bodyPr/>
          <a:lstStyle/>
          <a:p>
            <a:pPr eaLnBrk="1" hangingPunct="1"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Учебник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–Биология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Бактерии, грибы, растения: Учебник для учащихся 5 класса обще-образовательных учреждений /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ред. проф. Пасечника В.В.. –М.: Дрофа, 2012 – 144 с.: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ил.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Иллюстрации:</a:t>
            </a:r>
          </a:p>
          <a:p>
            <a:pPr eaLnBrk="1" hangingPunct="1">
              <a:defRPr/>
            </a:pP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://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allforchildren.ru/pictures/sun2.php</a:t>
            </a: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http://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900igr.net/kartinki/meditsina/Zabolevanija-organov/Zabolevanija-organov.html</a:t>
            </a: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dic.academic.ru/dic.nsf/enc_medicine/934/Penicillium</a:t>
            </a:r>
            <a:endParaRPr lang="ru-RU" sz="1400" dirty="0" smtClean="0"/>
          </a:p>
          <a:p>
            <a:pPr eaLnBrk="1" hangingPunct="1">
              <a:defRPr/>
            </a:pPr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biolicey2vrn.ucoz.ru/index/plesnevye_griby_i_drozhzhi/0-22</a:t>
            </a:r>
            <a:endParaRPr lang="ru-RU" sz="1400" dirty="0" smtClean="0"/>
          </a:p>
          <a:p>
            <a:pPr eaLnBrk="1" hangingPunct="1">
              <a:defRPr/>
            </a:pPr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fullbiology.ucoz.ru/index/botanika_griby/0-291</a:t>
            </a:r>
            <a:endParaRPr lang="ru-RU" sz="1400" dirty="0" smtClean="0"/>
          </a:p>
          <a:p>
            <a:pPr eaLnBrk="1" hangingPunct="1">
              <a:defRPr/>
            </a:pPr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900igr.net/kartinki/biologija/Urok-Griby/002-Tema-uroka.html</a:t>
            </a:r>
            <a:endParaRPr lang="ru-RU" sz="1400" dirty="0" smtClean="0"/>
          </a:p>
          <a:p>
            <a:pPr eaLnBrk="1" hangingPunct="1">
              <a:defRPr/>
            </a:pPr>
            <a:r>
              <a:rPr lang="en-US" sz="1400" dirty="0">
                <a:hlinkClick r:id="rId8"/>
              </a:rPr>
              <a:t>http://</a:t>
            </a:r>
            <a:r>
              <a:rPr lang="en-US" sz="1400" dirty="0" smtClean="0">
                <a:hlinkClick r:id="rId8"/>
              </a:rPr>
              <a:t>tatyana-chulan.ucoz.ru/news/2</a:t>
            </a:r>
            <a:endParaRPr lang="ru-RU" sz="1400" dirty="0" smtClean="0"/>
          </a:p>
          <a:p>
            <a:pPr eaLnBrk="1" hangingPunct="1">
              <a:defRPr/>
            </a:pPr>
            <a:r>
              <a:rPr lang="en-US" sz="1400" dirty="0">
                <a:hlinkClick r:id="rId9"/>
              </a:rPr>
              <a:t>http://</a:t>
            </a:r>
            <a:r>
              <a:rPr lang="en-US" sz="1400" dirty="0" smtClean="0">
                <a:hlinkClick r:id="rId9"/>
              </a:rPr>
              <a:t>planetadetstva.net/pedagogam/gotovimsya-k-shkole/pervyj-raz-v-pervyj-klass-itogovoe-zanyatie.html</a:t>
            </a:r>
            <a:endParaRPr lang="ru-RU" sz="1400" smtClean="0"/>
          </a:p>
          <a:p>
            <a:pPr eaLnBrk="1" hangingPunct="1">
              <a:defRPr/>
            </a:pPr>
            <a:endParaRPr lang="ru-RU" sz="1400" dirty="0" smtClean="0"/>
          </a:p>
          <a:p>
            <a:pPr eaLnBrk="1" hangingPunct="1">
              <a:defRPr/>
            </a:pPr>
            <a:endParaRPr lang="ru-RU" sz="1400" dirty="0" smtClean="0"/>
          </a:p>
          <a:p>
            <a:pPr eaLnBrk="1" hangingPunct="1">
              <a:defRPr/>
            </a:pP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5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00296" y="3214686"/>
          <a:ext cx="4572035" cy="813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7"/>
                <a:gridCol w="914407"/>
                <a:gridCol w="914407"/>
                <a:gridCol w="914407"/>
                <a:gridCol w="914407"/>
              </a:tblGrid>
              <a:tr h="4065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40655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65" y="1397000"/>
          <a:ext cx="6119834" cy="1389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262"/>
                <a:gridCol w="874262"/>
                <a:gridCol w="874262"/>
                <a:gridCol w="874262"/>
                <a:gridCol w="874262"/>
                <a:gridCol w="874262"/>
                <a:gridCol w="874262"/>
              </a:tblGrid>
              <a:tr h="6945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694529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/>
                        <a:t>ц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а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/>
                        <a:t>р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с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т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в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о</a:t>
                      </a:r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3106" y="3214686"/>
          <a:ext cx="4929225" cy="142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845"/>
                <a:gridCol w="985845"/>
                <a:gridCol w="985845"/>
                <a:gridCol w="985845"/>
                <a:gridCol w="985845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г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/>
                        <a:t>р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и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б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/>
                        <a:t>ы</a:t>
                      </a:r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xtLst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8800" b="1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Царство Грибы</a:t>
            </a:r>
            <a:endParaRPr lang="ru-RU" sz="8800" b="1" dirty="0">
              <a:ln w="24500" cmpd="dbl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9458" name="Picture 3" descr="K:\биология уроки\6 класс\грибы\Грибы лисичка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4168775"/>
            <a:ext cx="22225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K:\биология уроки\6 класс\грибы\Грибы пеницилл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875" y="188913"/>
            <a:ext cx="208756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K:\биология уроки\6 класс\грибы\Грибы мукор.jp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6400" y="231775"/>
            <a:ext cx="183197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K:\биология уроки\6 класс\грибы\Грибы дрожжи.jp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231775"/>
            <a:ext cx="3027362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K:\биология уроки\6 класс\грибы\Грибы сморчок.jpe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8663" y="3789363"/>
            <a:ext cx="1290637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9" descr="K:\биология уроки\6 класс\грибы\Грибы рыжик.jp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5463" y="4113213"/>
            <a:ext cx="2093912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0" descr="K:\биология уроки\6 класс\грибы\Несъедобные (ядовитые) виды грибов ложная лисичка.jp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4067175"/>
            <a:ext cx="17526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714375"/>
            <a:ext cx="7286625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/>
              <a:t>Задачи урока</a:t>
            </a:r>
            <a:endParaRPr lang="ru-RU" sz="3200" b="1" dirty="0"/>
          </a:p>
          <a:p>
            <a:pPr marL="514350" indent="-514350" algn="ctr">
              <a:buFontTx/>
              <a:buAutoNum type="arabicPeriod"/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Научиться характеризовать особенности строения и жизнедеятельности грибов;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 algn="ctr">
              <a:defRPr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знать роль грибов в природе и </a:t>
            </a:r>
          </a:p>
          <a:p>
            <a:pPr algn="ctr"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жизни человека;</a:t>
            </a:r>
          </a:p>
          <a:p>
            <a:pPr algn="ctr">
              <a:defRPr/>
            </a:pP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. Уметь оказывать первую доврачебную помощь при отравлении грибами.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5400" b="1" dirty="0" smtClean="0">
                <a:solidFill>
                  <a:srgbClr val="C00000"/>
                </a:solidFill>
              </a:rPr>
              <a:t>Проблема:???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Факт 1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786314" y="714356"/>
            <a:ext cx="4041775" cy="639762"/>
          </a:xfrm>
        </p:spPr>
        <p:txBody>
          <a:bodyPr/>
          <a:lstStyle/>
          <a:p>
            <a:pPr eaLnBrk="1" hangingPunct="1"/>
            <a:r>
              <a:rPr lang="ru-RU" altLang="ru-RU" sz="3200" dirty="0" smtClean="0"/>
              <a:t>Факт 2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2"/>
          </p:nvPr>
        </p:nvSpPr>
        <p:spPr>
          <a:xfrm>
            <a:off x="428596" y="1285860"/>
            <a:ext cx="4040187" cy="3951287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ru-RU" altLang="ru-RU" sz="3200" dirty="0" smtClean="0"/>
              <a:t>Грибы могут расти в отсутствие света, но не могут двигаться, как животные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714876" y="1285860"/>
            <a:ext cx="4041775" cy="3951287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Tx/>
              <a:buNone/>
            </a:pPr>
            <a:r>
              <a:rPr lang="ru-RU" altLang="ru-RU" sz="3200" dirty="0" smtClean="0"/>
              <a:t>Грибы растут в течение всей жизни, как растения, но питаются только готовыми органическими веществами</a:t>
            </a:r>
          </a:p>
        </p:txBody>
      </p:sp>
      <p:pic>
        <p:nvPicPr>
          <p:cNvPr id="21510" name="Picture 2" descr="K:\биология уроки\6 класс\грибы\Трутовик серно-жёлтый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929066"/>
            <a:ext cx="181133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3" descr="K:\биология уроки\6 класс\грибы\Строчок обыкновенный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857760"/>
            <a:ext cx="1892300" cy="127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8" grpId="0" build="p"/>
      <p:bldP spid="7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K:\биология уроки\6 класс\грибы\Белый гриб берёзовый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5-конечная звезда 3">
            <a:hlinkClick r:id="rId3" action="ppaction://hlinkpres?slideindex=1&amp;slidetitle="/>
          </p:cNvPr>
          <p:cNvSpPr/>
          <p:nvPr/>
        </p:nvSpPr>
        <p:spPr>
          <a:xfrm>
            <a:off x="8215338" y="285728"/>
            <a:ext cx="642942" cy="7858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5786" y="642918"/>
            <a:ext cx="7772400" cy="114300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Питание грибов</a:t>
            </a:r>
          </a:p>
        </p:txBody>
      </p:sp>
      <p:sp>
        <p:nvSpPr>
          <p:cNvPr id="80899" name="Line 3"/>
          <p:cNvSpPr>
            <a:spLocks noChangeShapeType="1"/>
          </p:cNvSpPr>
          <p:nvPr/>
        </p:nvSpPr>
        <p:spPr bwMode="auto">
          <a:xfrm flipH="1">
            <a:off x="2571736" y="1785926"/>
            <a:ext cx="1433514" cy="2857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857224" y="2071678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Сапротрофы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5500694" y="2285992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Паразиты</a:t>
            </a:r>
          </a:p>
        </p:txBody>
      </p:sp>
      <p:sp>
        <p:nvSpPr>
          <p:cNvPr id="80905" name="Line 9"/>
          <p:cNvSpPr>
            <a:spLocks noChangeShapeType="1"/>
          </p:cNvSpPr>
          <p:nvPr/>
        </p:nvSpPr>
        <p:spPr bwMode="auto">
          <a:xfrm>
            <a:off x="4429124" y="1785926"/>
            <a:ext cx="2214578" cy="4286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8090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5514" y="3000372"/>
            <a:ext cx="1753478" cy="2143140"/>
          </a:xfrm>
          <a:prstGeom prst="rect">
            <a:avLst/>
          </a:prstGeom>
          <a:noFill/>
        </p:spPr>
      </p:pic>
      <p:pic>
        <p:nvPicPr>
          <p:cNvPr id="8090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14620"/>
            <a:ext cx="1806115" cy="2259017"/>
          </a:xfrm>
          <a:prstGeom prst="rect">
            <a:avLst/>
          </a:prstGeom>
          <a:noFill/>
        </p:spPr>
      </p:pic>
      <p:pic>
        <p:nvPicPr>
          <p:cNvPr id="80909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500570"/>
            <a:ext cx="1785950" cy="2045737"/>
          </a:xfrm>
          <a:prstGeom prst="rect">
            <a:avLst/>
          </a:prstGeom>
          <a:noFill/>
        </p:spPr>
      </p:pic>
      <p:pic>
        <p:nvPicPr>
          <p:cNvPr id="80910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3000372"/>
            <a:ext cx="3037034" cy="2500330"/>
          </a:xfrm>
          <a:prstGeom prst="rect">
            <a:avLst/>
          </a:prstGeom>
          <a:noFill/>
        </p:spPr>
      </p:pic>
      <p:pic>
        <p:nvPicPr>
          <p:cNvPr id="80911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2928934"/>
            <a:ext cx="2213508" cy="27051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/>
      <p:bldP spid="8090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840</TotalTime>
  <Words>507</Words>
  <Application>Microsoft Office PowerPoint</Application>
  <PresentationFormat>Экран (4:3)</PresentationFormat>
  <Paragraphs>172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Аспект</vt:lpstr>
      <vt:lpstr>Слайд 1</vt:lpstr>
      <vt:lpstr>Строение бактерии</vt:lpstr>
      <vt:lpstr>Ключевые слова</vt:lpstr>
      <vt:lpstr>Ключевые слова</vt:lpstr>
      <vt:lpstr>Царство Грибы</vt:lpstr>
      <vt:lpstr>Слайд 6</vt:lpstr>
      <vt:lpstr>Проблема:???</vt:lpstr>
      <vt:lpstr>Слайд 8</vt:lpstr>
      <vt:lpstr>Питание грибов</vt:lpstr>
      <vt:lpstr>Слайд 10</vt:lpstr>
      <vt:lpstr>Слайд 11</vt:lpstr>
      <vt:lpstr>Размножение грибов</vt:lpstr>
      <vt:lpstr>Царство Грибы</vt:lpstr>
      <vt:lpstr>Роль грибов</vt:lpstr>
      <vt:lpstr>Новые термины</vt:lpstr>
      <vt:lpstr>Определите правильность  суждений</vt:lpstr>
      <vt:lpstr>Проверь себя</vt:lpstr>
      <vt:lpstr>Правила сбора грибов</vt:lpstr>
      <vt:lpstr>Первая помощь</vt:lpstr>
      <vt:lpstr>Слайд 20</vt:lpstr>
      <vt:lpstr>Подведём итоги!</vt:lpstr>
      <vt:lpstr>Слайд 22</vt:lpstr>
      <vt:lpstr>Домашнее задание</vt:lpstr>
      <vt:lpstr>Слайд 24</vt:lpstr>
      <vt:lpstr>Используемые 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93</cp:revision>
  <dcterms:created xsi:type="dcterms:W3CDTF">2013-03-04T01:37:26Z</dcterms:created>
  <dcterms:modified xsi:type="dcterms:W3CDTF">2017-02-10T04:18:33Z</dcterms:modified>
</cp:coreProperties>
</file>