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58" r:id="rId4"/>
    <p:sldId id="259" r:id="rId5"/>
    <p:sldId id="260" r:id="rId6"/>
    <p:sldId id="276"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ECFA66"/>
    <a:srgbClr val="CC00FF"/>
    <a:srgbClr val="621306"/>
    <a:srgbClr val="E02C0E"/>
    <a:srgbClr val="CC0099"/>
    <a:srgbClr val="FF3399"/>
    <a:srgbClr val="298D4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26" autoAdjust="0"/>
    <p:restoredTop sz="94624" autoAdjust="0"/>
  </p:normalViewPr>
  <p:slideViewPr>
    <p:cSldViewPr>
      <p:cViewPr varScale="1">
        <p:scale>
          <a:sx n="37" d="100"/>
          <a:sy n="37" d="100"/>
        </p:scale>
        <p:origin x="-13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7CD2-FE42-4822-8D61-352DA524AC98}" type="datetimeFigureOut">
              <a:rPr lang="ru-RU" smtClean="0"/>
              <a:pPr/>
              <a:t>09.01.2017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C6BD0B-EFBA-40DC-902E-1278A445A8BC}" type="slidenum">
              <a:rPr lang="ru-RU" smtClean="0"/>
              <a:pPr/>
              <a:t>‹#›</a:t>
            </a:fld>
            <a:endParaRPr lang="ru-RU"/>
          </a:p>
        </p:txBody>
      </p:sp>
    </p:spTree>
    <p:extLst>
      <p:ext uri="{BB962C8B-B14F-4D97-AF65-F5344CB8AC3E}">
        <p14:creationId xmlns="" xmlns:p14="http://schemas.microsoft.com/office/powerpoint/2010/main" val="514328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1C6BD0B-EFBA-40DC-902E-1278A445A8BC}" type="slidenum">
              <a:rPr lang="ru-RU" smtClean="0"/>
              <a:pPr/>
              <a:t>4</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1C6BD0B-EFBA-40DC-902E-1278A445A8BC}" type="slidenum">
              <a:rPr lang="ru-RU" smtClean="0"/>
              <a:pPr/>
              <a:t>20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E82B3B44-083E-471E-88C9-43282B952061}" type="datetimeFigureOut">
              <a:rPr lang="ru-RU" smtClean="0"/>
              <a:pPr/>
              <a:t>09.01.2017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B6B00FB9-3F52-4E24-9608-4B1D5937F9B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82B3B44-083E-471E-88C9-43282B952061}" type="datetimeFigureOut">
              <a:rPr lang="ru-RU" smtClean="0"/>
              <a:pPr/>
              <a:t>09.01.2017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6B00FB9-3F52-4E24-9608-4B1D5937F9B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82B3B44-083E-471E-88C9-43282B952061}" type="datetimeFigureOut">
              <a:rPr lang="ru-RU" smtClean="0"/>
              <a:pPr/>
              <a:t>09.01.2017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6B00FB9-3F52-4E24-9608-4B1D5937F9B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E82B3B44-083E-471E-88C9-43282B952061}" type="datetimeFigureOut">
              <a:rPr lang="ru-RU" smtClean="0"/>
              <a:pPr/>
              <a:t>09.01.2017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6B00FB9-3F52-4E24-9608-4B1D5937F9B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E82B3B44-083E-471E-88C9-43282B952061}" type="datetimeFigureOut">
              <a:rPr lang="ru-RU" smtClean="0"/>
              <a:pPr/>
              <a:t>09.01.2017</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6B00FB9-3F52-4E24-9608-4B1D5937F9B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82B3B44-083E-471E-88C9-43282B952061}" type="datetimeFigureOut">
              <a:rPr lang="ru-RU" smtClean="0"/>
              <a:pPr/>
              <a:t>09.01.2017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6B00FB9-3F52-4E24-9608-4B1D5937F9B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E82B3B44-083E-471E-88C9-43282B952061}" type="datetimeFigureOut">
              <a:rPr lang="ru-RU" smtClean="0"/>
              <a:pPr/>
              <a:t>09.01.2017</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6B00FB9-3F52-4E24-9608-4B1D5937F9B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E82B3B44-083E-471E-88C9-43282B952061}" type="datetimeFigureOut">
              <a:rPr lang="ru-RU" smtClean="0"/>
              <a:pPr/>
              <a:t>09.01.2017</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6B00FB9-3F52-4E24-9608-4B1D5937F9B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E82B3B44-083E-471E-88C9-43282B952061}" type="datetimeFigureOut">
              <a:rPr lang="ru-RU" smtClean="0"/>
              <a:pPr/>
              <a:t>09.01.2017</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6B00FB9-3F52-4E24-9608-4B1D5937F9B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82B3B44-083E-471E-88C9-43282B952061}" type="datetimeFigureOut">
              <a:rPr lang="ru-RU" smtClean="0"/>
              <a:pPr/>
              <a:t>09.01.2017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6B00FB9-3F52-4E24-9608-4B1D5937F9B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E82B3B44-083E-471E-88C9-43282B952061}" type="datetimeFigureOut">
              <a:rPr lang="ru-RU" smtClean="0"/>
              <a:pPr/>
              <a:t>09.01.2017</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6B00FB9-3F52-4E24-9608-4B1D5937F9BE}"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E82B3B44-083E-471E-88C9-43282B952061}" type="datetimeFigureOut">
              <a:rPr lang="ru-RU" smtClean="0"/>
              <a:pPr/>
              <a:t>09.01.2017</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B00FB9-3F52-4E24-9608-4B1D5937F9B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en.wikipedia.org/wiki/File:Bergholz.jp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dirty="0"/>
              <a:t/>
            </a:r>
            <a:br>
              <a:rPr lang="ru-RU" dirty="0"/>
            </a:br>
            <a:endParaRPr lang="ru-RU" dirty="0"/>
          </a:p>
        </p:txBody>
      </p:sp>
      <p:sp>
        <p:nvSpPr>
          <p:cNvPr id="3" name="Подзаголовок 2"/>
          <p:cNvSpPr>
            <a:spLocks noGrp="1"/>
          </p:cNvSpPr>
          <p:nvPr>
            <p:ph type="subTitle" idx="1"/>
          </p:nvPr>
        </p:nvSpPr>
        <p:spPr>
          <a:xfrm>
            <a:off x="642910" y="4857760"/>
            <a:ext cx="7772400" cy="914400"/>
          </a:xfrm>
        </p:spPr>
        <p:txBody>
          <a:bodyPr>
            <a:normAutofit lnSpcReduction="10000"/>
          </a:bodyPr>
          <a:lstStyle/>
          <a:p>
            <a:r>
              <a:rPr lang="ru-RU" sz="3000" b="1" i="1" dirty="0" smtClean="0">
                <a:solidFill>
                  <a:schemeClr val="tx1">
                    <a:lumMod val="95000"/>
                    <a:lumOff val="5000"/>
                  </a:schemeClr>
                </a:solidFill>
              </a:rPr>
              <a:t>(РЕПОРТАЖ </a:t>
            </a:r>
            <a:r>
              <a:rPr lang="ru-RU" sz="3000" b="1" i="1" dirty="0">
                <a:solidFill>
                  <a:schemeClr val="tx1">
                    <a:lumMod val="95000"/>
                    <a:lumOff val="5000"/>
                  </a:schemeClr>
                </a:solidFill>
              </a:rPr>
              <a:t>ИЗ БЛОКАДНОГО </a:t>
            </a:r>
            <a:endParaRPr lang="ru-RU" sz="3000" i="1" dirty="0">
              <a:solidFill>
                <a:schemeClr val="tx1">
                  <a:lumMod val="95000"/>
                  <a:lumOff val="5000"/>
                </a:schemeClr>
              </a:solidFill>
            </a:endParaRPr>
          </a:p>
          <a:p>
            <a:r>
              <a:rPr lang="ru-RU" sz="3000" b="1" i="1" dirty="0">
                <a:solidFill>
                  <a:schemeClr val="tx1">
                    <a:lumMod val="95000"/>
                    <a:lumOff val="5000"/>
                  </a:schemeClr>
                </a:solidFill>
              </a:rPr>
              <a:t>                             </a:t>
            </a:r>
            <a:r>
              <a:rPr lang="ru-RU" sz="3000" b="1" i="1" dirty="0" smtClean="0">
                <a:solidFill>
                  <a:schemeClr val="tx1">
                    <a:lumMod val="95000"/>
                    <a:lumOff val="5000"/>
                  </a:schemeClr>
                </a:solidFill>
              </a:rPr>
              <a:t>ЛЕНИНГРАДА)</a:t>
            </a:r>
            <a:endParaRPr lang="ru-RU" sz="3000" i="1" dirty="0">
              <a:solidFill>
                <a:schemeClr val="tx1">
                  <a:lumMod val="95000"/>
                  <a:lumOff val="5000"/>
                </a:schemeClr>
              </a:solidFill>
            </a:endParaRPr>
          </a:p>
          <a:p>
            <a:endParaRPr lang="ru-RU" dirty="0"/>
          </a:p>
        </p:txBody>
      </p:sp>
      <p:sp>
        <p:nvSpPr>
          <p:cNvPr id="4" name="Прямоугольник 3"/>
          <p:cNvSpPr/>
          <p:nvPr/>
        </p:nvSpPr>
        <p:spPr>
          <a:xfrm>
            <a:off x="1142976" y="1785926"/>
            <a:ext cx="7049746" cy="2308324"/>
          </a:xfrm>
          <a:prstGeom prst="rect">
            <a:avLst/>
          </a:prstGeom>
          <a:noFill/>
        </p:spPr>
        <p:txBody>
          <a:bodyPr wrap="square" lIns="91440" tIns="45720" rIns="91440" bIns="45720">
            <a:spAutoFit/>
          </a:bodyPr>
          <a:lstStyle/>
          <a:p>
            <a:pPr algn="ctr"/>
            <a:r>
              <a:rPr lang="en-US" sz="4800" b="1" cap="all" spc="0"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REPORT  FROM  </a:t>
            </a:r>
            <a:r>
              <a:rPr lang="en-US" sz="4800" b="1" cap="all" spc="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BLOCKADE  </a:t>
            </a:r>
            <a:r>
              <a:rPr lang="en-US" sz="4800" b="1" cap="all" spc="0" smtClean="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rPr>
              <a:t>LENINGRAD </a:t>
            </a:r>
            <a:endParaRPr lang="ru-RU" sz="4800" b="1" cap="all" spc="0" dirty="0">
              <a:ln w="9000" cmpd="sng">
                <a:solidFill>
                  <a:schemeClr val="accent4">
                    <a:shade val="50000"/>
                    <a:satMod val="120000"/>
                  </a:schemeClr>
                </a:solidFill>
                <a:prstDash val="solid"/>
              </a:ln>
              <a:solidFill>
                <a:srgbClr val="7030A0"/>
              </a:solidFill>
              <a:effectLst>
                <a:reflection blurRad="12700" stA="28000" endPos="45000" dist="1000" dir="5400000" sy="-100000" algn="bl" rotWithShape="0"/>
              </a:effectLst>
            </a:endParaRPr>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002.jpg"/>
          <p:cNvPicPr>
            <a:picLocks noGrp="1"/>
          </p:cNvPicPr>
          <p:nvPr>
            <p:ph idx="1"/>
          </p:nvPr>
        </p:nvPicPr>
        <p:blipFill>
          <a:blip r:embed="rId2" cstate="print"/>
          <a:stretch>
            <a:fillRect/>
          </a:stretch>
        </p:blipFill>
        <p:spPr>
          <a:xfrm>
            <a:off x="500034" y="500042"/>
            <a:ext cx="8143931" cy="5286412"/>
          </a:xfrm>
          <a:prstGeom prst="rect">
            <a:avLst/>
          </a:prstGeom>
        </p:spPr>
      </p:pic>
      <p:sp>
        <p:nvSpPr>
          <p:cNvPr id="5" name="Прямоугольник 4"/>
          <p:cNvSpPr/>
          <p:nvPr/>
        </p:nvSpPr>
        <p:spPr>
          <a:xfrm>
            <a:off x="1928794" y="6000768"/>
            <a:ext cx="7429520" cy="369332"/>
          </a:xfrm>
          <a:prstGeom prst="rect">
            <a:avLst/>
          </a:prstGeom>
        </p:spPr>
        <p:txBody>
          <a:bodyPr wrap="square">
            <a:spAutoFit/>
          </a:bodyPr>
          <a:lstStyle/>
          <a:p>
            <a:r>
              <a:rPr lang="en-US" b="1" i="1" dirty="0" err="1"/>
              <a:t>Defence</a:t>
            </a:r>
            <a:r>
              <a:rPr lang="en-US" b="1" i="1" dirty="0"/>
              <a:t> constructions on the outskirts</a:t>
            </a:r>
            <a:endParaRPr lang="ru-RU" dirty="0"/>
          </a:p>
        </p:txBody>
      </p:sp>
    </p:spTree>
  </p:cSld>
  <p:clrMapOvr>
    <a:masterClrMapping/>
  </p:clrMapOvr>
  <p:transition spd="med">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2f2e87408320.jpg"/>
          <p:cNvPicPr>
            <a:picLocks noGrp="1"/>
          </p:cNvPicPr>
          <p:nvPr>
            <p:ph idx="1"/>
          </p:nvPr>
        </p:nvPicPr>
        <p:blipFill>
          <a:blip r:embed="rId2" cstate="print"/>
          <a:stretch>
            <a:fillRect/>
          </a:stretch>
        </p:blipFill>
        <p:spPr>
          <a:xfrm>
            <a:off x="500034" y="500042"/>
            <a:ext cx="3714776" cy="5286412"/>
          </a:xfrm>
          <a:prstGeom prst="rect">
            <a:avLst/>
          </a:prstGeom>
        </p:spPr>
      </p:pic>
      <p:sp>
        <p:nvSpPr>
          <p:cNvPr id="7" name="Прямоугольник с двумя вырезанными противолежащими углами 6"/>
          <p:cNvSpPr/>
          <p:nvPr/>
        </p:nvSpPr>
        <p:spPr>
          <a:xfrm>
            <a:off x="4714876" y="2571744"/>
            <a:ext cx="3714776" cy="1857388"/>
          </a:xfrm>
          <a:prstGeom prst="snip2Diag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i="1" dirty="0" smtClean="0">
                <a:solidFill>
                  <a:schemeClr val="tx1"/>
                </a:solidFill>
                <a:latin typeface="Times New Roman" pitchFamily="18" charset="0"/>
                <a:cs typeface="Times New Roman" pitchFamily="18" charset="0"/>
              </a:rPr>
              <a:t>The </a:t>
            </a:r>
            <a:r>
              <a:rPr lang="en-US" sz="2000" i="1" dirty="0" err="1">
                <a:solidFill>
                  <a:schemeClr val="tx1"/>
                </a:solidFill>
                <a:latin typeface="Times New Roman" pitchFamily="18" charset="0"/>
                <a:cs typeface="Times New Roman" pitchFamily="18" charset="0"/>
              </a:rPr>
              <a:t>Vassily</a:t>
            </a:r>
            <a:r>
              <a:rPr lang="en-US" sz="2000" i="1" dirty="0">
                <a:solidFill>
                  <a:schemeClr val="tx1"/>
                </a:solidFill>
                <a:latin typeface="Times New Roman" pitchFamily="18" charset="0"/>
                <a:cs typeface="Times New Roman" pitchFamily="18" charset="0"/>
              </a:rPr>
              <a:t> Island Spit was bombed very often and in a most </a:t>
            </a:r>
            <a:r>
              <a:rPr lang="en-US" sz="2000" i="1" dirty="0" smtClean="0">
                <a:solidFill>
                  <a:schemeClr val="tx1"/>
                </a:solidFill>
                <a:latin typeface="Times New Roman" pitchFamily="18" charset="0"/>
                <a:cs typeface="Times New Roman" pitchFamily="18" charset="0"/>
              </a:rPr>
              <a:t> </a:t>
            </a:r>
            <a:r>
              <a:rPr lang="en-US" sz="2000" i="1" dirty="0">
                <a:solidFill>
                  <a:schemeClr val="tx1"/>
                </a:solidFill>
                <a:latin typeface="Times New Roman" pitchFamily="18" charset="0"/>
                <a:cs typeface="Times New Roman" pitchFamily="18" charset="0"/>
              </a:rPr>
              <a:t>fierce way</a:t>
            </a:r>
            <a:endParaRPr lang="ru-RU" sz="2000" dirty="0">
              <a:solidFill>
                <a:schemeClr val="tx1"/>
              </a:solidFill>
              <a:latin typeface="Times New Roman" pitchFamily="18" charset="0"/>
              <a:cs typeface="Times New Roman" pitchFamily="18" charset="0"/>
            </a:endParaRPr>
          </a:p>
          <a:p>
            <a:pPr algn="ctr"/>
            <a:endParaRPr lang="ru-RU" dirty="0"/>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184_1354643010_big.jpg"/>
          <p:cNvPicPr>
            <a:picLocks noGrp="1"/>
          </p:cNvPicPr>
          <p:nvPr>
            <p:ph idx="1"/>
          </p:nvPr>
        </p:nvPicPr>
        <p:blipFill>
          <a:blip r:embed="rId2" cstate="print"/>
          <a:stretch>
            <a:fillRect/>
          </a:stretch>
        </p:blipFill>
        <p:spPr>
          <a:xfrm>
            <a:off x="571472" y="530225"/>
            <a:ext cx="8001055" cy="4398973"/>
          </a:xfrm>
          <a:prstGeom prst="rect">
            <a:avLst/>
          </a:prstGeom>
        </p:spPr>
      </p:pic>
      <p:sp>
        <p:nvSpPr>
          <p:cNvPr id="25601" name="Rectangle 1"/>
          <p:cNvSpPr>
            <a:spLocks noChangeArrowheads="1"/>
          </p:cNvSpPr>
          <p:nvPr/>
        </p:nvSpPr>
        <p:spPr bwMode="auto">
          <a:xfrm>
            <a:off x="5357818" y="5072074"/>
            <a:ext cx="321471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School  № 52, </a:t>
            </a:r>
            <a:r>
              <a:rPr kumimoji="0" lang="en-US"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Kirovsky</a:t>
            </a:r>
            <a:r>
              <a:rPr kumimoji="0" lang="en-US"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District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Блок-схема: документ 6"/>
          <p:cNvSpPr/>
          <p:nvPr/>
        </p:nvSpPr>
        <p:spPr>
          <a:xfrm>
            <a:off x="428596" y="5143512"/>
            <a:ext cx="4786346" cy="1500198"/>
          </a:xfrm>
          <a:prstGeom prst="flowChartDocumen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2000" i="1" dirty="0" smtClean="0">
              <a:solidFill>
                <a:schemeClr val="tx1"/>
              </a:solidFill>
              <a:latin typeface="Times New Roman" pitchFamily="18" charset="0"/>
              <a:cs typeface="Times New Roman" pitchFamily="18" charset="0"/>
            </a:endParaRPr>
          </a:p>
          <a:p>
            <a:pPr algn="ctr"/>
            <a:r>
              <a:rPr lang="en-US" sz="2000" i="1" dirty="0" smtClean="0">
                <a:solidFill>
                  <a:schemeClr val="tx1"/>
                </a:solidFill>
                <a:latin typeface="Times New Roman" pitchFamily="18" charset="0"/>
                <a:cs typeface="Times New Roman" pitchFamily="18" charset="0"/>
              </a:rPr>
              <a:t>It </a:t>
            </a:r>
            <a:r>
              <a:rPr lang="en-US" sz="2000" i="1" dirty="0">
                <a:solidFill>
                  <a:schemeClr val="tx1"/>
                </a:solidFill>
                <a:latin typeface="Times New Roman" pitchFamily="18" charset="0"/>
                <a:cs typeface="Times New Roman" pitchFamily="18" charset="0"/>
              </a:rPr>
              <a:t>is one of the destroyed schools of the city. All in all 22 school buildings were demolished, 393 were seriously damaged.</a:t>
            </a:r>
            <a:endParaRPr lang="ru-RU" sz="2000" dirty="0">
              <a:solidFill>
                <a:schemeClr val="tx1"/>
              </a:solidFill>
              <a:latin typeface="Times New Roman" pitchFamily="18" charset="0"/>
              <a:cs typeface="Times New Roman" pitchFamily="18" charset="0"/>
            </a:endParaRPr>
          </a:p>
          <a:p>
            <a:pPr algn="ctr"/>
            <a:endParaRPr lang="ru-RU" dirty="0"/>
          </a:p>
        </p:txBody>
      </p:sp>
    </p:spTree>
  </p:cSld>
  <p:clrMapOvr>
    <a:masterClrMapping/>
  </p:clrMapOvr>
  <p:transition spd="slow">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857760"/>
            <a:ext cx="8183880" cy="1051560"/>
          </a:xfrm>
        </p:spPr>
        <p:txBody>
          <a:bodyPr>
            <a:normAutofit/>
          </a:bodyPr>
          <a:lstStyle/>
          <a:p>
            <a:r>
              <a:rPr lang="en-US" sz="2800" dirty="0" smtClean="0"/>
              <a:t>Lesson</a:t>
            </a:r>
            <a:endParaRPr lang="ru-RU" sz="2800" dirty="0"/>
          </a:p>
        </p:txBody>
      </p:sp>
      <p:pic>
        <p:nvPicPr>
          <p:cNvPr id="4" name="Содержимое 3" descr="1192_356564692_big.jpg"/>
          <p:cNvPicPr>
            <a:picLocks noGrp="1"/>
          </p:cNvPicPr>
          <p:nvPr>
            <p:ph idx="1"/>
          </p:nvPr>
        </p:nvPicPr>
        <p:blipFill>
          <a:blip r:embed="rId2" cstate="print"/>
          <a:stretch>
            <a:fillRect/>
          </a:stretch>
        </p:blipFill>
        <p:spPr>
          <a:xfrm>
            <a:off x="500034" y="500042"/>
            <a:ext cx="8143932" cy="4857785"/>
          </a:xfrm>
          <a:prstGeom prst="rect">
            <a:avLst/>
          </a:prstGeom>
        </p:spPr>
      </p:pic>
      <p:sp>
        <p:nvSpPr>
          <p:cNvPr id="5" name="Прямоугольник 4"/>
          <p:cNvSpPr/>
          <p:nvPr/>
        </p:nvSpPr>
        <p:spPr>
          <a:xfrm>
            <a:off x="4786314" y="5643578"/>
            <a:ext cx="4572000" cy="830997"/>
          </a:xfrm>
          <a:prstGeom prst="rect">
            <a:avLst/>
          </a:prstGeom>
        </p:spPr>
        <p:txBody>
          <a:bodyPr>
            <a:spAutoFit/>
          </a:bodyPr>
          <a:lstStyle/>
          <a:p>
            <a:r>
              <a:rPr lang="en-US" sz="2400" i="1" dirty="0">
                <a:latin typeface="Times New Roman" pitchFamily="18" charset="0"/>
                <a:cs typeface="Times New Roman" pitchFamily="18" charset="0"/>
              </a:rPr>
              <a:t>In 1942 children in Leningrad  studied in 124 schools</a:t>
            </a:r>
            <a:endParaRPr lang="ru-RU" sz="2400" dirty="0">
              <a:latin typeface="Times New Roman" pitchFamily="18" charset="0"/>
              <a:cs typeface="Times New Roman" pitchFamily="18" charset="0"/>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003.jpg"/>
          <p:cNvPicPr>
            <a:picLocks noGrp="1"/>
          </p:cNvPicPr>
          <p:nvPr>
            <p:ph idx="1"/>
          </p:nvPr>
        </p:nvPicPr>
        <p:blipFill>
          <a:blip r:embed="rId2" cstate="print"/>
          <a:stretch>
            <a:fillRect/>
          </a:stretch>
        </p:blipFill>
        <p:spPr>
          <a:xfrm>
            <a:off x="428596" y="500042"/>
            <a:ext cx="4071966" cy="5286412"/>
          </a:xfrm>
          <a:prstGeom prst="rect">
            <a:avLst/>
          </a:prstGeom>
        </p:spPr>
      </p:pic>
      <p:sp>
        <p:nvSpPr>
          <p:cNvPr id="5" name="Блок-схема: ссылка на другую страницу 4"/>
          <p:cNvSpPr/>
          <p:nvPr/>
        </p:nvSpPr>
        <p:spPr>
          <a:xfrm>
            <a:off x="5286380" y="2357430"/>
            <a:ext cx="2643206" cy="3143272"/>
          </a:xfrm>
          <a:prstGeom prst="flowChartOffpageConnec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i="1" dirty="0" smtClean="0">
                <a:solidFill>
                  <a:schemeClr val="tx1"/>
                </a:solidFill>
              </a:rPr>
              <a:t>In </a:t>
            </a:r>
            <a:r>
              <a:rPr lang="en-US" i="1" dirty="0">
                <a:solidFill>
                  <a:schemeClr val="tx1"/>
                </a:solidFill>
              </a:rPr>
              <a:t>1942 more than 2 thousand homeless babies </a:t>
            </a:r>
            <a:r>
              <a:rPr lang="en-US" dirty="0">
                <a:solidFill>
                  <a:schemeClr val="tx1"/>
                </a:solidFill>
              </a:rPr>
              <a:t>were delivered to infant’s homes and hospitals</a:t>
            </a:r>
            <a:endParaRPr lang="ru-RU" dirty="0">
              <a:solidFill>
                <a:schemeClr val="tx1"/>
              </a:solidFill>
            </a:endParaRPr>
          </a:p>
          <a:p>
            <a:pPr algn="ct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806440"/>
            <a:ext cx="8183880" cy="1051560"/>
          </a:xfrm>
        </p:spPr>
        <p:txBody>
          <a:bodyPr>
            <a:normAutofit fontScale="90000"/>
          </a:bodyPr>
          <a:lstStyle/>
          <a:p>
            <a:r>
              <a:rPr lang="en-US" sz="2000" i="1" dirty="0" smtClean="0">
                <a:solidFill>
                  <a:schemeClr val="tx1"/>
                </a:solidFill>
              </a:rPr>
              <a:t>Doctor </a:t>
            </a:r>
            <a:r>
              <a:rPr lang="en-US" sz="2000" i="1" dirty="0" err="1" smtClean="0">
                <a:solidFill>
                  <a:schemeClr val="tx1"/>
                </a:solidFill>
              </a:rPr>
              <a:t>Rauchfus</a:t>
            </a:r>
            <a:r>
              <a:rPr lang="en-US" sz="2000" i="1" dirty="0" smtClean="0">
                <a:solidFill>
                  <a:schemeClr val="tx1"/>
                </a:solidFill>
              </a:rPr>
              <a:t> Hospital could admit 400 children hit by bombing and therapeutic patients</a:t>
            </a:r>
            <a:r>
              <a:rPr lang="ru-RU" dirty="0" smtClean="0"/>
              <a:t/>
            </a:r>
            <a:br>
              <a:rPr lang="ru-RU" dirty="0" smtClean="0"/>
            </a:br>
            <a:endParaRPr lang="ru-RU" dirty="0"/>
          </a:p>
        </p:txBody>
      </p:sp>
      <p:pic>
        <p:nvPicPr>
          <p:cNvPr id="4" name="Содержимое 3" descr="48496408_0_389b_97fff7e3_XL.jpg"/>
          <p:cNvPicPr>
            <a:picLocks noGrp="1"/>
          </p:cNvPicPr>
          <p:nvPr>
            <p:ph idx="1"/>
          </p:nvPr>
        </p:nvPicPr>
        <p:blipFill>
          <a:blip r:embed="rId2" cstate="print"/>
          <a:stretch>
            <a:fillRect/>
          </a:stretch>
        </p:blipFill>
        <p:spPr>
          <a:xfrm>
            <a:off x="500034" y="500042"/>
            <a:ext cx="8181992" cy="4857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circl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4546" y="4929198"/>
            <a:ext cx="6426534" cy="1051560"/>
          </a:xfrm>
        </p:spPr>
        <p:txBody>
          <a:bodyPr>
            <a:normAutofit/>
          </a:bodyPr>
          <a:lstStyle/>
          <a:p>
            <a:r>
              <a:rPr lang="en-US" sz="2800" i="1" dirty="0" smtClean="0"/>
              <a:t>FUTURE GENERATION</a:t>
            </a:r>
            <a:endParaRPr lang="ru-RU" sz="2800" dirty="0"/>
          </a:p>
        </p:txBody>
      </p:sp>
      <p:pic>
        <p:nvPicPr>
          <p:cNvPr id="4" name="Содержимое 3" descr="52591677_1261147047_47.jpg"/>
          <p:cNvPicPr>
            <a:picLocks noGrp="1"/>
          </p:cNvPicPr>
          <p:nvPr>
            <p:ph idx="1"/>
          </p:nvPr>
        </p:nvPicPr>
        <p:blipFill>
          <a:blip r:embed="rId2" cstate="print"/>
          <a:stretch>
            <a:fillRect/>
          </a:stretch>
        </p:blipFill>
        <p:spPr>
          <a:xfrm>
            <a:off x="500034" y="530225"/>
            <a:ext cx="8143932" cy="4187825"/>
          </a:xfrm>
          <a:prstGeom prst="rect">
            <a:avLst/>
          </a:prstGeom>
        </p:spPr>
      </p:pic>
    </p:spTree>
  </p:cSld>
  <p:clrMapOvr>
    <a:masterClrMapping/>
  </p:clrMapOvr>
  <p:transition spd="slow">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img004.jpg"/>
          <p:cNvPicPr>
            <a:picLocks noGrp="1"/>
          </p:cNvPicPr>
          <p:nvPr>
            <p:ph idx="1"/>
          </p:nvPr>
        </p:nvPicPr>
        <p:blipFill>
          <a:blip r:embed="rId2" cstate="print"/>
          <a:stretch>
            <a:fillRect/>
          </a:stretch>
        </p:blipFill>
        <p:spPr>
          <a:xfrm>
            <a:off x="571472" y="857232"/>
            <a:ext cx="7786742" cy="4071966"/>
          </a:xfrm>
          <a:prstGeom prst="rect">
            <a:avLst/>
          </a:prstGeom>
        </p:spPr>
      </p:pic>
      <p:sp>
        <p:nvSpPr>
          <p:cNvPr id="26625" name="Rectangle 1"/>
          <p:cNvSpPr>
            <a:spLocks noChangeArrowheads="1"/>
          </p:cNvSpPr>
          <p:nvPr/>
        </p:nvSpPr>
        <p:spPr bwMode="auto">
          <a:xfrm>
            <a:off x="1214414" y="357166"/>
            <a:ext cx="466403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Together they are 30</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26626" name="Rectangle 2"/>
          <p:cNvSpPr>
            <a:spLocks noChangeArrowheads="1"/>
          </p:cNvSpPr>
          <p:nvPr/>
        </p:nvSpPr>
        <p:spPr bwMode="auto">
          <a:xfrm>
            <a:off x="1071538" y="5500702"/>
            <a:ext cx="7072361"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28600" algn="l"/>
              </a:tabLst>
            </a:pPr>
            <a:r>
              <a:rPr kumimoji="0" lang="ru-RU"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Девочки-подростки Нина Николаева и Валя Волкова выполняют работы по сборке автоматов ППД.</a:t>
            </a:r>
            <a:endParaRPr kumimoji="0" lang="ru-RU" sz="3200" b="0" i="1"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med">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218_1592689919_big.jpg"/>
          <p:cNvPicPr>
            <a:picLocks noGrp="1" noChangeAspect="1"/>
          </p:cNvPicPr>
          <p:nvPr>
            <p:ph idx="1"/>
          </p:nvPr>
        </p:nvPicPr>
        <p:blipFill>
          <a:blip r:embed="rId2" cstate="print"/>
          <a:stretch>
            <a:fillRect/>
          </a:stretch>
        </p:blipFill>
        <p:spPr>
          <a:xfrm>
            <a:off x="5429256" y="428604"/>
            <a:ext cx="3290516" cy="4429156"/>
          </a:xfrm>
        </p:spPr>
      </p:pic>
      <p:sp>
        <p:nvSpPr>
          <p:cNvPr id="31745" name="Rectangle 1"/>
          <p:cNvSpPr>
            <a:spLocks noChangeArrowheads="1"/>
          </p:cNvSpPr>
          <p:nvPr/>
        </p:nvSpPr>
        <p:spPr bwMode="auto">
          <a:xfrm>
            <a:off x="5214942" y="5000636"/>
            <a:ext cx="371480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Worker of  </a:t>
            </a:r>
            <a:r>
              <a:rPr kumimoji="0" lang="en-US" sz="16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Badaev</a:t>
            </a:r>
            <a:r>
              <a:rPr kumimoji="0" lang="en-US" sz="1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Bakery  №61 is packing bread in boxes to forward them to shops.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6" name="Rectangle 2"/>
          <p:cNvSpPr>
            <a:spLocks noChangeArrowheads="1"/>
          </p:cNvSpPr>
          <p:nvPr/>
        </p:nvSpPr>
        <p:spPr bwMode="auto">
          <a:xfrm>
            <a:off x="785786" y="2000240"/>
            <a:ext cx="421484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28600"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декабре 1942 в Ленинграде действовали следующие дневные нормы выдачи хлеба населению в граммах:</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22860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рабочие горячих цехов – 700;</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22860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рабочие и инженерно-технические </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работники – 500;</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22860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иждивенцы</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- 300;</a:t>
            </a:r>
            <a:endParaRPr kumimoji="0" lang="ru-RU" sz="105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tab pos="228600" algn="l"/>
              </a:tabLst>
            </a:pP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дети</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12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лет</a:t>
            </a:r>
            <a:r>
              <a:rPr kumimoji="0" lang="en-US"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- 300.</a:t>
            </a:r>
            <a:endParaRPr kumimoji="0" lang="en-US"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7" name="Скругленный прямоугольник 6"/>
          <p:cNvSpPr/>
          <p:nvPr/>
        </p:nvSpPr>
        <p:spPr>
          <a:xfrm>
            <a:off x="428596" y="6000768"/>
            <a:ext cx="8286808" cy="57150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i="1" dirty="0" smtClean="0">
              <a:solidFill>
                <a:schemeClr val="tx1"/>
              </a:solidFill>
              <a:latin typeface="Times New Roman" pitchFamily="18" charset="0"/>
              <a:cs typeface="Times New Roman" pitchFamily="18" charset="0"/>
            </a:endParaRPr>
          </a:p>
          <a:p>
            <a:pPr algn="ctr"/>
            <a:r>
              <a:rPr lang="en-US" sz="2000" i="1" dirty="0" smtClean="0">
                <a:solidFill>
                  <a:srgbClr val="FFFF00"/>
                </a:solidFill>
                <a:latin typeface="Times New Roman" pitchFamily="18" charset="0"/>
                <a:cs typeface="Times New Roman" pitchFamily="18" charset="0"/>
              </a:rPr>
              <a:t>Bread </a:t>
            </a:r>
            <a:r>
              <a:rPr lang="en-US" sz="2000" i="1" dirty="0">
                <a:solidFill>
                  <a:srgbClr val="FFFF00"/>
                </a:solidFill>
                <a:latin typeface="Times New Roman" pitchFamily="18" charset="0"/>
                <a:cs typeface="Times New Roman" pitchFamily="18" charset="0"/>
              </a:rPr>
              <a:t>is a central image in «A Leningrad Poem» by Olga </a:t>
            </a:r>
            <a:r>
              <a:rPr lang="en-US" sz="2000" i="1" dirty="0" err="1">
                <a:solidFill>
                  <a:srgbClr val="FFFF00"/>
                </a:solidFill>
                <a:latin typeface="Times New Roman" pitchFamily="18" charset="0"/>
                <a:cs typeface="Times New Roman" pitchFamily="18" charset="0"/>
              </a:rPr>
              <a:t>Bergholz</a:t>
            </a:r>
            <a:endParaRPr lang="ru-RU" sz="2000" dirty="0">
              <a:solidFill>
                <a:srgbClr val="FFFF00"/>
              </a:solidFill>
              <a:latin typeface="Times New Roman" pitchFamily="18" charset="0"/>
              <a:cs typeface="Times New Roman" pitchFamily="18" charset="0"/>
            </a:endParaRPr>
          </a:p>
          <a:p>
            <a:pPr algn="ctr"/>
            <a:endParaRPr lang="ru-RU"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http://upload.wikimedia.org/wikipedia/commons/thumb/2/20/Bergholz.jpg/220px-Bergholz.jpg">
            <a:hlinkClick r:id="rId2"/>
          </p:cNvPr>
          <p:cNvPicPr/>
          <p:nvPr/>
        </p:nvPicPr>
        <p:blipFill>
          <a:blip r:embed="rId3" cstate="print"/>
          <a:srcRect/>
          <a:stretch>
            <a:fillRect/>
          </a:stretch>
        </p:blipFill>
        <p:spPr bwMode="auto">
          <a:xfrm>
            <a:off x="2571736" y="500042"/>
            <a:ext cx="4143404" cy="5429288"/>
          </a:xfrm>
          <a:prstGeom prst="rect">
            <a:avLst/>
          </a:prstGeom>
          <a:noFill/>
          <a:ln w="9525">
            <a:noFill/>
            <a:miter lim="800000"/>
            <a:headEnd/>
            <a:tailEnd/>
          </a:ln>
        </p:spPr>
      </p:pic>
      <p:sp>
        <p:nvSpPr>
          <p:cNvPr id="5" name="Прямоугольник 4"/>
          <p:cNvSpPr/>
          <p:nvPr/>
        </p:nvSpPr>
        <p:spPr>
          <a:xfrm>
            <a:off x="3500430" y="6072206"/>
            <a:ext cx="2000869" cy="369332"/>
          </a:xfrm>
          <a:prstGeom prst="rect">
            <a:avLst/>
          </a:prstGeom>
        </p:spPr>
        <p:txBody>
          <a:bodyPr wrap="none">
            <a:spAutoFit/>
          </a:bodyPr>
          <a:lstStyle/>
          <a:p>
            <a:r>
              <a:rPr lang="en-US" b="1" i="1" dirty="0"/>
              <a:t>Olga </a:t>
            </a:r>
            <a:r>
              <a:rPr lang="en-US" b="1" i="1" dirty="0" err="1"/>
              <a:t>Bergholz</a:t>
            </a:r>
            <a:endParaRPr lang="ru-RU" dirty="0"/>
          </a:p>
        </p:txBody>
      </p:sp>
    </p:spTree>
  </p:cSld>
  <p:clrMapOvr>
    <a:masterClrMapping/>
  </p:clrMapOvr>
  <p:transition spd="slow">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76" y="4983480"/>
            <a:ext cx="3971924" cy="1051560"/>
          </a:xfrm>
        </p:spPr>
        <p:txBody>
          <a:bodyPr>
            <a:noAutofit/>
          </a:bodyPr>
          <a:lstStyle/>
          <a:p>
            <a:r>
              <a:rPr lang="en-US" sz="2800" dirty="0" smtClean="0">
                <a:solidFill>
                  <a:schemeClr val="accent1">
                    <a:lumMod val="75000"/>
                  </a:schemeClr>
                </a:solidFill>
              </a:rPr>
              <a:t>War Correspondent SERGEY  STRUNNIKOV</a:t>
            </a:r>
            <a:endParaRPr lang="ru-RU" sz="2800" dirty="0">
              <a:solidFill>
                <a:schemeClr val="accent1">
                  <a:lumMod val="75000"/>
                </a:schemeClr>
              </a:solidFill>
            </a:endParaRPr>
          </a:p>
        </p:txBody>
      </p:sp>
      <p:pic>
        <p:nvPicPr>
          <p:cNvPr id="4" name="Содержимое 3" descr="128.jpg"/>
          <p:cNvPicPr>
            <a:picLocks noGrp="1" noChangeAspect="1"/>
          </p:cNvPicPr>
          <p:nvPr>
            <p:ph idx="1"/>
          </p:nvPr>
        </p:nvPicPr>
        <p:blipFill>
          <a:blip r:embed="rId2" cstate="print"/>
          <a:stretch>
            <a:fillRect/>
          </a:stretch>
        </p:blipFill>
        <p:spPr>
          <a:xfrm>
            <a:off x="571472" y="642918"/>
            <a:ext cx="3875901" cy="5214974"/>
          </a:xfrm>
        </p:spPr>
      </p:pic>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6" name="Рисунок 5" descr="Piskarevskoye_Memorial_Cemetery_Monument_03.jpg"/>
          <p:cNvPicPr>
            <a:picLocks noChangeAspect="1"/>
          </p:cNvPicPr>
          <p:nvPr/>
        </p:nvPicPr>
        <p:blipFill>
          <a:blip r:embed="rId3" cstate="print"/>
          <a:srcRect/>
          <a:stretch>
            <a:fillRect/>
          </a:stretch>
        </p:blipFill>
        <p:spPr>
          <a:xfrm>
            <a:off x="0" y="3357562"/>
            <a:ext cx="4460186" cy="3500438"/>
          </a:xfrm>
          <a:prstGeom prst="rect">
            <a:avLst/>
          </a:prstGeom>
          <a:ln>
            <a:noFill/>
          </a:ln>
          <a:effectLst>
            <a:outerShdw blurRad="292100" dist="139700" dir="2700000" algn="tl" rotWithShape="0">
              <a:srgbClr val="333333">
                <a:alpha val="65000"/>
              </a:srgbClr>
            </a:outerShdw>
          </a:effectLst>
        </p:spPr>
      </p:pic>
      <p:pic>
        <p:nvPicPr>
          <p:cNvPr id="7" name="Рисунок 6" descr="Piskarevskoye_Memorial_Cemetery_Monument_06.jpg"/>
          <p:cNvPicPr>
            <a:picLocks noChangeAspect="1"/>
          </p:cNvPicPr>
          <p:nvPr/>
        </p:nvPicPr>
        <p:blipFill>
          <a:blip r:embed="rId4" cstate="print"/>
          <a:srcRect t="9259"/>
          <a:stretch>
            <a:fillRect/>
          </a:stretch>
        </p:blipFill>
        <p:spPr>
          <a:xfrm>
            <a:off x="4429124" y="3357562"/>
            <a:ext cx="4714876" cy="3500438"/>
          </a:xfrm>
          <a:prstGeom prst="rect">
            <a:avLst/>
          </a:prstGeom>
        </p:spPr>
      </p:pic>
      <p:pic>
        <p:nvPicPr>
          <p:cNvPr id="5" name="Содержимое 4" descr="79-8-3.jpg"/>
          <p:cNvPicPr>
            <a:picLocks noGrp="1" noChangeAspect="1"/>
          </p:cNvPicPr>
          <p:nvPr>
            <p:ph idx="1"/>
          </p:nvPr>
        </p:nvPicPr>
        <p:blipFill>
          <a:blip r:embed="rId5" cstate="print"/>
          <a:stretch>
            <a:fillRect/>
          </a:stretch>
        </p:blipFill>
        <p:spPr>
          <a:xfrm>
            <a:off x="1928794" y="0"/>
            <a:ext cx="5857916" cy="4329735"/>
          </a:xfrm>
          <a:prstGeom prst="ellipse">
            <a:avLst/>
          </a:prstGeom>
          <a:ln>
            <a:noFill/>
          </a:ln>
          <a:effectLst>
            <a:softEdge rad="112500"/>
          </a:effectLst>
        </p:spPr>
      </p:pic>
      <p:sp>
        <p:nvSpPr>
          <p:cNvPr id="33793" name="Rectangle 1"/>
          <p:cNvSpPr>
            <a:spLocks noChangeArrowheads="1"/>
          </p:cNvSpPr>
          <p:nvPr/>
        </p:nvSpPr>
        <p:spPr bwMode="auto">
          <a:xfrm>
            <a:off x="1214414" y="5643578"/>
            <a:ext cx="6574236" cy="73866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The </a:t>
            </a:r>
            <a:r>
              <a:rPr kumimoji="0" lang="en-US" sz="24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Piskarev</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Memorial </a:t>
            </a:r>
            <a:r>
              <a:rPr kumimoji="0" lang="en-US" sz="2400" b="1"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Cemeteryin</a:t>
            </a:r>
            <a:r>
              <a:rPr kumimoji="0" lang="en-US"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St. Petersburg</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1538" y="5572140"/>
            <a:ext cx="7540938" cy="1051560"/>
          </a:xfrm>
        </p:spPr>
        <p:txBody>
          <a:bodyPr>
            <a:normAutofit fontScale="90000"/>
          </a:bodyPr>
          <a:lstStyle/>
          <a:p>
            <a:r>
              <a:rPr lang="en-US" dirty="0" smtClean="0">
                <a:solidFill>
                  <a:schemeClr val="accent1">
                    <a:lumMod val="75000"/>
                  </a:schemeClr>
                </a:solidFill>
              </a:rPr>
              <a:t>Diorama</a:t>
            </a:r>
            <a:r>
              <a:rPr lang="ru-RU" dirty="0" smtClean="0">
                <a:solidFill>
                  <a:schemeClr val="accent1">
                    <a:lumMod val="75000"/>
                  </a:schemeClr>
                </a:solidFill>
              </a:rPr>
              <a:t> </a:t>
            </a:r>
            <a:r>
              <a:rPr lang="en-US" dirty="0" smtClean="0">
                <a:solidFill>
                  <a:schemeClr val="accent1">
                    <a:lumMod val="75000"/>
                  </a:schemeClr>
                </a:solidFill>
              </a:rPr>
              <a:t>“Leningrad Blockade”</a:t>
            </a:r>
            <a:endParaRPr lang="ru-RU" dirty="0">
              <a:solidFill>
                <a:schemeClr val="accent1">
                  <a:lumMod val="75000"/>
                </a:schemeClr>
              </a:solidFill>
            </a:endParaRPr>
          </a:p>
        </p:txBody>
      </p:sp>
      <p:pic>
        <p:nvPicPr>
          <p:cNvPr id="4" name="Содержимое 3" descr="Blokada_Leningrad_diorama.jpg"/>
          <p:cNvPicPr>
            <a:picLocks noGrp="1" noChangeAspect="1"/>
          </p:cNvPicPr>
          <p:nvPr>
            <p:ph idx="1"/>
          </p:nvPr>
        </p:nvPicPr>
        <p:blipFill>
          <a:blip r:embed="rId2" cstate="print">
            <a:lum bright="-6000" contrast="37000"/>
          </a:blip>
          <a:stretch>
            <a:fillRect/>
          </a:stretch>
        </p:blipFill>
        <p:spPr>
          <a:xfrm>
            <a:off x="500034" y="500042"/>
            <a:ext cx="8215370" cy="5357850"/>
          </a:xfrm>
        </p:spPr>
      </p:pic>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85776"/>
            <a:ext cx="8183880" cy="1051560"/>
          </a:xfrm>
        </p:spPr>
        <p:txBody>
          <a:bodyPr>
            <a:normAutofit/>
          </a:bodyPr>
          <a:lstStyle/>
          <a:p>
            <a:r>
              <a:rPr lang="en-US" sz="2000" dirty="0" smtClean="0">
                <a:solidFill>
                  <a:schemeClr val="tx1"/>
                </a:solidFill>
              </a:rPr>
              <a:t>Pronounce the sounds and read the words with them</a:t>
            </a:r>
            <a:endParaRPr lang="ru-RU" sz="2000" dirty="0">
              <a:solidFill>
                <a:schemeClr val="tx1"/>
              </a:solidFill>
            </a:endParaRPr>
          </a:p>
        </p:txBody>
      </p:sp>
      <p:sp>
        <p:nvSpPr>
          <p:cNvPr id="4" name="Скругленный прямоугольник 3"/>
          <p:cNvSpPr/>
          <p:nvPr/>
        </p:nvSpPr>
        <p:spPr>
          <a:xfrm>
            <a:off x="785786" y="1071546"/>
            <a:ext cx="1143008" cy="571504"/>
          </a:xfrm>
          <a:prstGeom prst="roundRect">
            <a:avLst/>
          </a:prstGeom>
          <a:solidFill>
            <a:srgbClr val="E02C0E"/>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 b ]</a:t>
            </a:r>
            <a:endParaRPr lang="ru-RU" sz="2000" b="1" dirty="0"/>
          </a:p>
        </p:txBody>
      </p:sp>
      <p:sp>
        <p:nvSpPr>
          <p:cNvPr id="5" name="Скругленный прямоугольник 4"/>
          <p:cNvSpPr/>
          <p:nvPr/>
        </p:nvSpPr>
        <p:spPr>
          <a:xfrm>
            <a:off x="785786" y="3857628"/>
            <a:ext cx="1143008" cy="571504"/>
          </a:xfrm>
          <a:prstGeom prst="roundRect">
            <a:avLst/>
          </a:prstGeom>
          <a:solidFill>
            <a:schemeClr val="accent3">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rPr>
              <a:t>[ s ]</a:t>
            </a:r>
            <a:endParaRPr lang="ru-RU" sz="2000" b="1" dirty="0">
              <a:solidFill>
                <a:srgbClr val="FFFF00"/>
              </a:solidFill>
            </a:endParaRPr>
          </a:p>
        </p:txBody>
      </p:sp>
      <p:sp>
        <p:nvSpPr>
          <p:cNvPr id="6" name="Скругленный прямоугольник 5"/>
          <p:cNvSpPr/>
          <p:nvPr/>
        </p:nvSpPr>
        <p:spPr>
          <a:xfrm>
            <a:off x="785786" y="2928934"/>
            <a:ext cx="1143008" cy="571504"/>
          </a:xfrm>
          <a:prstGeom prst="roundRect">
            <a:avLst/>
          </a:prstGeom>
          <a:solidFill>
            <a:schemeClr val="accent4">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 t ]</a:t>
            </a:r>
            <a:endParaRPr lang="ru-RU" sz="2000" b="1" dirty="0">
              <a:solidFill>
                <a:schemeClr val="bg1"/>
              </a:solidFill>
            </a:endParaRPr>
          </a:p>
        </p:txBody>
      </p:sp>
      <p:sp>
        <p:nvSpPr>
          <p:cNvPr id="7" name="Скругленный прямоугольник 6"/>
          <p:cNvSpPr/>
          <p:nvPr/>
        </p:nvSpPr>
        <p:spPr>
          <a:xfrm>
            <a:off x="785786" y="2000240"/>
            <a:ext cx="1143008" cy="571504"/>
          </a:xfrm>
          <a:prstGeom prst="roundRect">
            <a:avLst/>
          </a:prstGeom>
          <a:solidFill>
            <a:srgbClr val="ECFA66"/>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 m ] </a:t>
            </a:r>
            <a:endParaRPr lang="ru-RU" sz="2000" b="1" dirty="0">
              <a:solidFill>
                <a:schemeClr val="tx1"/>
              </a:solidFill>
            </a:endParaRPr>
          </a:p>
        </p:txBody>
      </p:sp>
      <p:sp>
        <p:nvSpPr>
          <p:cNvPr id="8" name="Скругленный прямоугольник 7"/>
          <p:cNvSpPr/>
          <p:nvPr/>
        </p:nvSpPr>
        <p:spPr>
          <a:xfrm>
            <a:off x="785786" y="5643578"/>
            <a:ext cx="1143008" cy="571504"/>
          </a:xfrm>
          <a:prstGeom prst="roundRect">
            <a:avLst/>
          </a:prstGeom>
          <a:solidFill>
            <a:srgbClr val="7030A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 </a:t>
            </a:r>
            <a:r>
              <a:rPr lang="en-US" sz="2000" b="1" dirty="0" smtClean="0"/>
              <a:t>p </a:t>
            </a:r>
            <a:r>
              <a:rPr lang="en-US" sz="2000" b="1" dirty="0"/>
              <a:t>]</a:t>
            </a:r>
            <a:endParaRPr lang="ru-RU" sz="2000" b="1" dirty="0"/>
          </a:p>
        </p:txBody>
      </p:sp>
      <p:sp>
        <p:nvSpPr>
          <p:cNvPr id="9" name="Скругленный прямоугольник 8"/>
          <p:cNvSpPr/>
          <p:nvPr/>
        </p:nvSpPr>
        <p:spPr>
          <a:xfrm>
            <a:off x="736020" y="4786322"/>
            <a:ext cx="1143008" cy="571504"/>
          </a:xfrm>
          <a:prstGeom prst="roundRect">
            <a:avLst/>
          </a:prstGeom>
          <a:solidFill>
            <a:srgbClr val="0070C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ECFA66"/>
                </a:solidFill>
              </a:rPr>
              <a:t>[ </a:t>
            </a:r>
            <a:r>
              <a:rPr lang="en-US" sz="2000" b="1" dirty="0" smtClean="0">
                <a:solidFill>
                  <a:srgbClr val="ECFA66"/>
                </a:solidFill>
              </a:rPr>
              <a:t>f </a:t>
            </a:r>
            <a:r>
              <a:rPr lang="en-US" sz="2000" b="1" dirty="0">
                <a:solidFill>
                  <a:srgbClr val="ECFA66"/>
                </a:solidFill>
              </a:rPr>
              <a:t>]</a:t>
            </a:r>
            <a:endParaRPr lang="ru-RU" sz="2000" b="1" dirty="0">
              <a:solidFill>
                <a:srgbClr val="ECFA66"/>
              </a:solidFill>
            </a:endParaRPr>
          </a:p>
        </p:txBody>
      </p:sp>
      <p:sp>
        <p:nvSpPr>
          <p:cNvPr id="10" name="Овал 9"/>
          <p:cNvSpPr/>
          <p:nvPr/>
        </p:nvSpPr>
        <p:spPr>
          <a:xfrm>
            <a:off x="2428860" y="1214422"/>
            <a:ext cx="1785950" cy="35719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break</a:t>
            </a:r>
            <a:endParaRPr lang="ru-RU" dirty="0"/>
          </a:p>
        </p:txBody>
      </p:sp>
      <p:sp>
        <p:nvSpPr>
          <p:cNvPr id="11" name="Овал 10"/>
          <p:cNvSpPr/>
          <p:nvPr/>
        </p:nvSpPr>
        <p:spPr>
          <a:xfrm>
            <a:off x="4429124" y="1214422"/>
            <a:ext cx="1785950" cy="35719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broke</a:t>
            </a:r>
            <a:endParaRPr lang="ru-RU" dirty="0"/>
          </a:p>
        </p:txBody>
      </p:sp>
      <p:sp>
        <p:nvSpPr>
          <p:cNvPr id="12" name="Овал 11"/>
          <p:cNvSpPr/>
          <p:nvPr/>
        </p:nvSpPr>
        <p:spPr>
          <a:xfrm>
            <a:off x="6429388" y="1214422"/>
            <a:ext cx="1785950" cy="35719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blockade</a:t>
            </a:r>
            <a:endParaRPr lang="ru-RU" dirty="0"/>
          </a:p>
        </p:txBody>
      </p:sp>
      <p:sp>
        <p:nvSpPr>
          <p:cNvPr id="13" name="Овал 12"/>
          <p:cNvSpPr/>
          <p:nvPr/>
        </p:nvSpPr>
        <p:spPr>
          <a:xfrm>
            <a:off x="2428860" y="2071678"/>
            <a:ext cx="1785950" cy="357190"/>
          </a:xfrm>
          <a:prstGeom prst="ellipse">
            <a:avLst/>
          </a:prstGeom>
          <a:solidFill>
            <a:srgbClr val="FFFF0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mortar</a:t>
            </a:r>
            <a:endParaRPr lang="ru-RU" dirty="0">
              <a:solidFill>
                <a:schemeClr val="tx1"/>
              </a:solidFill>
            </a:endParaRPr>
          </a:p>
        </p:txBody>
      </p:sp>
      <p:sp>
        <p:nvSpPr>
          <p:cNvPr id="14" name="Овал 13"/>
          <p:cNvSpPr/>
          <p:nvPr/>
        </p:nvSpPr>
        <p:spPr>
          <a:xfrm>
            <a:off x="4429124" y="2071678"/>
            <a:ext cx="1785950" cy="357190"/>
          </a:xfrm>
          <a:prstGeom prst="ellipse">
            <a:avLst/>
          </a:prstGeom>
          <a:solidFill>
            <a:srgbClr val="FFFF0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mine</a:t>
            </a:r>
            <a:endParaRPr lang="ru-RU" dirty="0">
              <a:solidFill>
                <a:schemeClr val="tx1"/>
              </a:solidFill>
            </a:endParaRPr>
          </a:p>
        </p:txBody>
      </p:sp>
      <p:sp>
        <p:nvSpPr>
          <p:cNvPr id="15" name="Овал 14"/>
          <p:cNvSpPr/>
          <p:nvPr/>
        </p:nvSpPr>
        <p:spPr>
          <a:xfrm>
            <a:off x="6429388" y="2071678"/>
            <a:ext cx="1785950" cy="357190"/>
          </a:xfrm>
          <a:prstGeom prst="ellipse">
            <a:avLst/>
          </a:prstGeom>
          <a:solidFill>
            <a:srgbClr val="FFFF00"/>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aim</a:t>
            </a:r>
            <a:endParaRPr lang="ru-RU" dirty="0">
              <a:solidFill>
                <a:schemeClr val="tx1"/>
              </a:solidFill>
            </a:endParaRPr>
          </a:p>
        </p:txBody>
      </p:sp>
      <p:sp>
        <p:nvSpPr>
          <p:cNvPr id="16" name="Овал 15"/>
          <p:cNvSpPr/>
          <p:nvPr/>
        </p:nvSpPr>
        <p:spPr>
          <a:xfrm>
            <a:off x="2428860" y="3000372"/>
            <a:ext cx="1785950" cy="357190"/>
          </a:xfrm>
          <a:prstGeom prst="ellipse">
            <a:avLst/>
          </a:prstGeom>
          <a:solidFill>
            <a:srgbClr val="00B050"/>
          </a:solidFill>
          <a:ln>
            <a:solidFill>
              <a:srgbClr val="298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rPr>
              <a:t>tank</a:t>
            </a:r>
            <a:endParaRPr lang="ru-RU" dirty="0">
              <a:solidFill>
                <a:schemeClr val="bg1">
                  <a:lumMod val="95000"/>
                </a:schemeClr>
              </a:solidFill>
            </a:endParaRPr>
          </a:p>
        </p:txBody>
      </p:sp>
      <p:sp>
        <p:nvSpPr>
          <p:cNvPr id="17" name="Овал 16"/>
          <p:cNvSpPr/>
          <p:nvPr/>
        </p:nvSpPr>
        <p:spPr>
          <a:xfrm>
            <a:off x="4429124" y="3000372"/>
            <a:ext cx="1785950" cy="357190"/>
          </a:xfrm>
          <a:prstGeom prst="ellipse">
            <a:avLst/>
          </a:prstGeom>
          <a:solidFill>
            <a:srgbClr val="00B050"/>
          </a:solidFill>
          <a:ln>
            <a:solidFill>
              <a:srgbClr val="298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rPr>
              <a:t>troops</a:t>
            </a:r>
            <a:endParaRPr lang="ru-RU" dirty="0">
              <a:solidFill>
                <a:schemeClr val="bg1">
                  <a:lumMod val="95000"/>
                </a:schemeClr>
              </a:solidFill>
            </a:endParaRPr>
          </a:p>
        </p:txBody>
      </p:sp>
      <p:sp>
        <p:nvSpPr>
          <p:cNvPr id="18" name="Овал 17"/>
          <p:cNvSpPr/>
          <p:nvPr/>
        </p:nvSpPr>
        <p:spPr>
          <a:xfrm>
            <a:off x="2428860" y="3929066"/>
            <a:ext cx="1785950" cy="357190"/>
          </a:xfrm>
          <a:prstGeom prst="ellipse">
            <a:avLst/>
          </a:prstGeom>
          <a:solidFill>
            <a:schemeClr val="accent3">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CFA66"/>
                </a:solidFill>
              </a:rPr>
              <a:t>starve</a:t>
            </a:r>
            <a:endParaRPr lang="ru-RU" dirty="0">
              <a:solidFill>
                <a:srgbClr val="ECFA66"/>
              </a:solidFill>
            </a:endParaRPr>
          </a:p>
        </p:txBody>
      </p:sp>
      <p:sp>
        <p:nvSpPr>
          <p:cNvPr id="19" name="Овал 18"/>
          <p:cNvSpPr/>
          <p:nvPr/>
        </p:nvSpPr>
        <p:spPr>
          <a:xfrm>
            <a:off x="4429124" y="3929066"/>
            <a:ext cx="1785950" cy="357190"/>
          </a:xfrm>
          <a:prstGeom prst="ellipse">
            <a:avLst/>
          </a:prstGeom>
          <a:solidFill>
            <a:schemeClr val="accent3">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FF00"/>
                </a:solidFill>
              </a:rPr>
              <a:t>siege</a:t>
            </a:r>
            <a:endParaRPr lang="ru-RU" dirty="0">
              <a:solidFill>
                <a:srgbClr val="FFFF00"/>
              </a:solidFill>
            </a:endParaRPr>
          </a:p>
        </p:txBody>
      </p:sp>
      <p:sp>
        <p:nvSpPr>
          <p:cNvPr id="24" name="Овал 23"/>
          <p:cNvSpPr/>
          <p:nvPr/>
        </p:nvSpPr>
        <p:spPr>
          <a:xfrm>
            <a:off x="6500826" y="5786454"/>
            <a:ext cx="1785950" cy="357190"/>
          </a:xfrm>
          <a:prstGeom prst="ellipse">
            <a:avLst/>
          </a:prstGeom>
          <a:solidFill>
            <a:srgbClr val="7030A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capture</a:t>
            </a:r>
            <a:endParaRPr lang="ru-RU" dirty="0"/>
          </a:p>
        </p:txBody>
      </p:sp>
      <p:sp>
        <p:nvSpPr>
          <p:cNvPr id="25" name="Овал 24"/>
          <p:cNvSpPr/>
          <p:nvPr/>
        </p:nvSpPr>
        <p:spPr>
          <a:xfrm>
            <a:off x="4429124" y="5786454"/>
            <a:ext cx="1928826" cy="357190"/>
          </a:xfrm>
          <a:prstGeom prst="ellipse">
            <a:avLst/>
          </a:prstGeom>
          <a:solidFill>
            <a:srgbClr val="7030A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polyclinics</a:t>
            </a:r>
            <a:endParaRPr lang="ru-RU" dirty="0"/>
          </a:p>
        </p:txBody>
      </p:sp>
      <p:sp>
        <p:nvSpPr>
          <p:cNvPr id="26" name="Овал 25"/>
          <p:cNvSpPr/>
          <p:nvPr/>
        </p:nvSpPr>
        <p:spPr>
          <a:xfrm>
            <a:off x="2500298" y="5786454"/>
            <a:ext cx="1785950" cy="357190"/>
          </a:xfrm>
          <a:prstGeom prst="ellipse">
            <a:avLst/>
          </a:prstGeom>
          <a:solidFill>
            <a:srgbClr val="7030A0"/>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portion</a:t>
            </a:r>
            <a:endParaRPr lang="ru-RU" dirty="0">
              <a:solidFill>
                <a:schemeClr val="bg1"/>
              </a:solidFill>
            </a:endParaRPr>
          </a:p>
        </p:txBody>
      </p:sp>
      <p:sp>
        <p:nvSpPr>
          <p:cNvPr id="27" name="Овал 26"/>
          <p:cNvSpPr/>
          <p:nvPr/>
        </p:nvSpPr>
        <p:spPr>
          <a:xfrm>
            <a:off x="6500826" y="4929198"/>
            <a:ext cx="1785950" cy="357190"/>
          </a:xfrm>
          <a:prstGeom prst="ellipse">
            <a:avLst/>
          </a:prstGeom>
          <a:solidFill>
            <a:srgbClr val="0070C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fascists</a:t>
            </a:r>
            <a:endParaRPr lang="ru-RU" dirty="0">
              <a:solidFill>
                <a:srgbClr val="FFFF00"/>
              </a:solidFill>
            </a:endParaRPr>
          </a:p>
        </p:txBody>
      </p:sp>
      <p:sp>
        <p:nvSpPr>
          <p:cNvPr id="28" name="Овал 27"/>
          <p:cNvSpPr/>
          <p:nvPr/>
        </p:nvSpPr>
        <p:spPr>
          <a:xfrm>
            <a:off x="4500562" y="4929198"/>
            <a:ext cx="1785950" cy="357190"/>
          </a:xfrm>
          <a:prstGeom prst="ellipse">
            <a:avLst/>
          </a:prstGeom>
          <a:solidFill>
            <a:srgbClr val="0070C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CFA66"/>
                </a:solidFill>
              </a:rPr>
              <a:t>f</a:t>
            </a:r>
            <a:r>
              <a:rPr lang="en-US" dirty="0" smtClean="0">
                <a:solidFill>
                  <a:srgbClr val="ECFA66"/>
                </a:solidFill>
              </a:rPr>
              <a:t>ront-line</a:t>
            </a:r>
            <a:endParaRPr lang="ru-RU" dirty="0">
              <a:solidFill>
                <a:srgbClr val="ECFA66"/>
              </a:solidFill>
            </a:endParaRPr>
          </a:p>
        </p:txBody>
      </p:sp>
      <p:sp>
        <p:nvSpPr>
          <p:cNvPr id="29" name="Овал 28"/>
          <p:cNvSpPr/>
          <p:nvPr/>
        </p:nvSpPr>
        <p:spPr>
          <a:xfrm>
            <a:off x="2500298" y="4929198"/>
            <a:ext cx="1785950" cy="357190"/>
          </a:xfrm>
          <a:prstGeom prst="ellipse">
            <a:avLst/>
          </a:prstGeom>
          <a:solidFill>
            <a:srgbClr val="0070C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00"/>
                </a:solidFill>
              </a:rPr>
              <a:t>photo</a:t>
            </a:r>
            <a:endParaRPr lang="ru-RU" dirty="0">
              <a:solidFill>
                <a:srgbClr val="FFFF00"/>
              </a:solidFill>
            </a:endParaRPr>
          </a:p>
        </p:txBody>
      </p:sp>
      <p:sp>
        <p:nvSpPr>
          <p:cNvPr id="30" name="Овал 29"/>
          <p:cNvSpPr/>
          <p:nvPr/>
        </p:nvSpPr>
        <p:spPr>
          <a:xfrm>
            <a:off x="6429388" y="3929066"/>
            <a:ext cx="1785950" cy="357190"/>
          </a:xfrm>
          <a:prstGeom prst="ellipse">
            <a:avLst/>
          </a:prstGeom>
          <a:solidFill>
            <a:schemeClr val="accent3">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ECFA66"/>
                </a:solidFill>
              </a:rPr>
              <a:t>city</a:t>
            </a:r>
            <a:endParaRPr lang="ru-RU" dirty="0">
              <a:solidFill>
                <a:srgbClr val="ECFA66"/>
              </a:solidFill>
            </a:endParaRPr>
          </a:p>
        </p:txBody>
      </p:sp>
      <p:sp>
        <p:nvSpPr>
          <p:cNvPr id="31" name="Овал 30"/>
          <p:cNvSpPr/>
          <p:nvPr/>
        </p:nvSpPr>
        <p:spPr>
          <a:xfrm>
            <a:off x="6429388" y="3000372"/>
            <a:ext cx="1785950" cy="357190"/>
          </a:xfrm>
          <a:prstGeom prst="ellipse">
            <a:avLst/>
          </a:prstGeom>
          <a:solidFill>
            <a:srgbClr val="00B050"/>
          </a:solidFill>
          <a:ln>
            <a:solidFill>
              <a:srgbClr val="298D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95000"/>
                  </a:schemeClr>
                </a:solidFill>
              </a:rPr>
              <a:t>torment</a:t>
            </a:r>
            <a:endParaRPr lang="ru-RU" dirty="0">
              <a:solidFill>
                <a:schemeClr val="bg1">
                  <a:lumMod val="9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0-#ppt_w/2"/>
                                          </p:val>
                                        </p:tav>
                                        <p:tav tm="100000">
                                          <p:val>
                                            <p:strVal val="#ppt_x"/>
                                          </p:val>
                                        </p:tav>
                                      </p:tavLst>
                                    </p:anim>
                                    <p:anim calcmode="lin" valueType="num">
                                      <p:cBhvr additive="base">
                                        <p:cTn id="16" dur="500" fill="hold"/>
                                        <p:tgtEl>
                                          <p:spTgt spid="3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1+#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1+#ppt_w/2"/>
                                          </p:val>
                                        </p:tav>
                                        <p:tav tm="100000">
                                          <p:val>
                                            <p:strVal val="#ppt_x"/>
                                          </p:val>
                                        </p:tav>
                                      </p:tavLst>
                                    </p:anim>
                                    <p:anim calcmode="lin" valueType="num">
                                      <p:cBhvr additive="base">
                                        <p:cTn id="28" dur="5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1+#ppt_w/2"/>
                                          </p:val>
                                        </p:tav>
                                        <p:tav tm="100000">
                                          <p:val>
                                            <p:strVal val="#ppt_x"/>
                                          </p:val>
                                        </p:tav>
                                      </p:tavLst>
                                    </p:anim>
                                    <p:anim calcmode="lin" valueType="num">
                                      <p:cBhvr additive="base">
                                        <p:cTn id="32" dur="500" fill="hold"/>
                                        <p:tgtEl>
                                          <p:spTgt spid="28"/>
                                        </p:tgtEl>
                                        <p:attrNameLst>
                                          <p:attrName>ppt_y</p:attrName>
                                        </p:attrNameLst>
                                      </p:cBhvr>
                                      <p:tavLst>
                                        <p:tav tm="0">
                                          <p:val>
                                            <p:strVal val="#ppt_y"/>
                                          </p:val>
                                        </p:tav>
                                        <p:tav tm="100000">
                                          <p:val>
                                            <p:strVal val="#ppt_y"/>
                                          </p:val>
                                        </p:tav>
                                      </p:tavLst>
                                    </p:anim>
                                  </p:childTnLst>
                                </p:cTn>
                              </p:par>
                              <p:par>
                                <p:cTn id="33" presetID="2" presetClass="entr" presetSubtype="2" fill="hold" grpId="1"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1"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1+#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ppt_x"/>
                                          </p:val>
                                        </p:tav>
                                        <p:tav tm="100000">
                                          <p:val>
                                            <p:strVal val="#ppt_x"/>
                                          </p:val>
                                        </p:tav>
                                      </p:tavLst>
                                    </p:anim>
                                    <p:anim calcmode="lin" valueType="num">
                                      <p:cBhvr additive="base">
                                        <p:cTn id="60" dur="500" fill="hold"/>
                                        <p:tgtEl>
                                          <p:spTgt spid="1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ppt_x"/>
                                          </p:val>
                                        </p:tav>
                                        <p:tav tm="100000">
                                          <p:val>
                                            <p:strVal val="#ppt_x"/>
                                          </p:val>
                                        </p:tav>
                                      </p:tavLst>
                                    </p:anim>
                                    <p:anim calcmode="lin" valueType="num">
                                      <p:cBhvr additive="base">
                                        <p:cTn id="64" dur="500" fill="hold"/>
                                        <p:tgtEl>
                                          <p:spTgt spid="1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fill="hold"/>
                                        <p:tgtEl>
                                          <p:spTgt spid="18"/>
                                        </p:tgtEl>
                                        <p:attrNameLst>
                                          <p:attrName>ppt_x</p:attrName>
                                        </p:attrNameLst>
                                      </p:cBhvr>
                                      <p:tavLst>
                                        <p:tav tm="0">
                                          <p:val>
                                            <p:strVal val="#ppt_x"/>
                                          </p:val>
                                        </p:tav>
                                        <p:tav tm="100000">
                                          <p:val>
                                            <p:strVal val="#ppt_x"/>
                                          </p:val>
                                        </p:tav>
                                      </p:tavLst>
                                    </p:anim>
                                    <p:anim calcmode="lin" valueType="num">
                                      <p:cBhvr additive="base">
                                        <p:cTn id="68" dur="500" fill="hold"/>
                                        <p:tgtEl>
                                          <p:spTgt spid="1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calcmode="lin" valueType="num">
                                      <p:cBhvr additive="base">
                                        <p:cTn id="75" dur="500" fill="hold"/>
                                        <p:tgtEl>
                                          <p:spTgt spid="27"/>
                                        </p:tgtEl>
                                        <p:attrNameLst>
                                          <p:attrName>ppt_x</p:attrName>
                                        </p:attrNameLst>
                                      </p:cBhvr>
                                      <p:tavLst>
                                        <p:tav tm="0">
                                          <p:val>
                                            <p:strVal val="#ppt_x"/>
                                          </p:val>
                                        </p:tav>
                                        <p:tav tm="100000">
                                          <p:val>
                                            <p:strVal val="#ppt_x"/>
                                          </p:val>
                                        </p:tav>
                                      </p:tavLst>
                                    </p:anim>
                                    <p:anim calcmode="lin" valueType="num">
                                      <p:cBhvr additive="base">
                                        <p:cTn id="76" dur="500" fill="hold"/>
                                        <p:tgtEl>
                                          <p:spTgt spid="2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additive="base">
                                        <p:cTn id="79" dur="500" fill="hold"/>
                                        <p:tgtEl>
                                          <p:spTgt spid="25"/>
                                        </p:tgtEl>
                                        <p:attrNameLst>
                                          <p:attrName>ppt_x</p:attrName>
                                        </p:attrNameLst>
                                      </p:cBhvr>
                                      <p:tavLst>
                                        <p:tav tm="0">
                                          <p:val>
                                            <p:strVal val="#ppt_x"/>
                                          </p:val>
                                        </p:tav>
                                        <p:tav tm="100000">
                                          <p:val>
                                            <p:strVal val="#ppt_x"/>
                                          </p:val>
                                        </p:tav>
                                      </p:tavLst>
                                    </p:anim>
                                    <p:anim calcmode="lin" valueType="num">
                                      <p:cBhvr additive="base">
                                        <p:cTn id="80" dur="500" fill="hold"/>
                                        <p:tgtEl>
                                          <p:spTgt spid="2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 calcmode="lin" valueType="num">
                                      <p:cBhvr additive="base">
                                        <p:cTn id="83" dur="500" fill="hold"/>
                                        <p:tgtEl>
                                          <p:spTgt spid="26"/>
                                        </p:tgtEl>
                                        <p:attrNameLst>
                                          <p:attrName>ppt_x</p:attrName>
                                        </p:attrNameLst>
                                      </p:cBhvr>
                                      <p:tavLst>
                                        <p:tav tm="0">
                                          <p:val>
                                            <p:strVal val="#ppt_x"/>
                                          </p:val>
                                        </p:tav>
                                        <p:tav tm="100000">
                                          <p:val>
                                            <p:strVal val="#ppt_x"/>
                                          </p:val>
                                        </p:tav>
                                      </p:tavLst>
                                    </p:anim>
                                    <p:anim calcmode="lin" valueType="num">
                                      <p:cBhvr additive="base">
                                        <p:cTn id="84" dur="500" fill="hold"/>
                                        <p:tgtEl>
                                          <p:spTgt spid="26"/>
                                        </p:tgtEl>
                                        <p:attrNameLst>
                                          <p:attrName>ppt_y</p:attrName>
                                        </p:attrNameLst>
                                      </p:cBhvr>
                                      <p:tavLst>
                                        <p:tav tm="0">
                                          <p:val>
                                            <p:strVal val="1+#ppt_h/2"/>
                                          </p:val>
                                        </p:tav>
                                        <p:tav tm="100000">
                                          <p:val>
                                            <p:strVal val="#ppt_y"/>
                                          </p:val>
                                        </p:tav>
                                      </p:tavLst>
                                    </p:anim>
                                  </p:childTnLst>
                                </p:cTn>
                              </p:par>
                              <p:par>
                                <p:cTn id="85" presetID="2" presetClass="entr" presetSubtype="1" fill="hold" grpId="0" nodeType="withEffect">
                                  <p:stCondLst>
                                    <p:cond delay="0"/>
                                  </p:stCondLst>
                                  <p:childTnLst>
                                    <p:set>
                                      <p:cBhvr>
                                        <p:cTn id="86" dur="1" fill="hold">
                                          <p:stCondLst>
                                            <p:cond delay="0"/>
                                          </p:stCondLst>
                                        </p:cTn>
                                        <p:tgtEl>
                                          <p:spTgt spid="8"/>
                                        </p:tgtEl>
                                        <p:attrNameLst>
                                          <p:attrName>style.visibility</p:attrName>
                                        </p:attrNameLst>
                                      </p:cBhvr>
                                      <p:to>
                                        <p:strVal val="visible"/>
                                      </p:to>
                                    </p:set>
                                    <p:anim calcmode="lin" valueType="num">
                                      <p:cBhvr additive="base">
                                        <p:cTn id="87" dur="500" fill="hold"/>
                                        <p:tgtEl>
                                          <p:spTgt spid="8"/>
                                        </p:tgtEl>
                                        <p:attrNameLst>
                                          <p:attrName>ppt_x</p:attrName>
                                        </p:attrNameLst>
                                      </p:cBhvr>
                                      <p:tavLst>
                                        <p:tav tm="0">
                                          <p:val>
                                            <p:strVal val="#ppt_x"/>
                                          </p:val>
                                        </p:tav>
                                        <p:tav tm="100000">
                                          <p:val>
                                            <p:strVal val="#ppt_x"/>
                                          </p:val>
                                        </p:tav>
                                      </p:tavLst>
                                    </p:anim>
                                    <p:anim calcmode="lin" valueType="num">
                                      <p:cBhvr additive="base">
                                        <p:cTn id="88" dur="500" fill="hold"/>
                                        <p:tgtEl>
                                          <p:spTgt spid="8"/>
                                        </p:tgtEl>
                                        <p:attrNameLst>
                                          <p:attrName>ppt_y</p:attrName>
                                        </p:attrNameLst>
                                      </p:cBhvr>
                                      <p:tavLst>
                                        <p:tav tm="0">
                                          <p:val>
                                            <p:strVal val="0-#ppt_h/2"/>
                                          </p:val>
                                        </p:tav>
                                        <p:tav tm="100000">
                                          <p:val>
                                            <p:strVal val="#ppt_y"/>
                                          </p:val>
                                        </p:tav>
                                      </p:tavLst>
                                    </p:anim>
                                  </p:childTnLst>
                                </p:cTn>
                              </p:par>
                              <p:par>
                                <p:cTn id="89" presetID="2" presetClass="entr" presetSubtype="1" fill="hold" grpId="0" nodeType="with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additive="base">
                                        <p:cTn id="91" dur="500" fill="hold"/>
                                        <p:tgtEl>
                                          <p:spTgt spid="5"/>
                                        </p:tgtEl>
                                        <p:attrNameLst>
                                          <p:attrName>ppt_x</p:attrName>
                                        </p:attrNameLst>
                                      </p:cBhvr>
                                      <p:tavLst>
                                        <p:tav tm="0">
                                          <p:val>
                                            <p:strVal val="#ppt_x"/>
                                          </p:val>
                                        </p:tav>
                                        <p:tav tm="100000">
                                          <p:val>
                                            <p:strVal val="#ppt_x"/>
                                          </p:val>
                                        </p:tav>
                                      </p:tavLst>
                                    </p:anim>
                                    <p:anim calcmode="lin" valueType="num">
                                      <p:cBhvr additive="base">
                                        <p:cTn id="92" dur="500" fill="hold"/>
                                        <p:tgtEl>
                                          <p:spTgt spid="5"/>
                                        </p:tgtEl>
                                        <p:attrNameLst>
                                          <p:attrName>ppt_y</p:attrName>
                                        </p:attrNameLst>
                                      </p:cBhvr>
                                      <p:tavLst>
                                        <p:tav tm="0">
                                          <p:val>
                                            <p:strVal val="0-#ppt_h/2"/>
                                          </p:val>
                                        </p:tav>
                                        <p:tav tm="100000">
                                          <p:val>
                                            <p:strVal val="#ppt_y"/>
                                          </p:val>
                                        </p:tav>
                                      </p:tavLst>
                                    </p:anim>
                                  </p:childTnLst>
                                </p:cTn>
                              </p:par>
                              <p:par>
                                <p:cTn id="93" presetID="2" presetClass="entr" presetSubtype="1" fill="hold" grpId="0" nodeType="with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additive="base">
                                        <p:cTn id="95" dur="500" fill="hold"/>
                                        <p:tgtEl>
                                          <p:spTgt spid="7"/>
                                        </p:tgtEl>
                                        <p:attrNameLst>
                                          <p:attrName>ppt_x</p:attrName>
                                        </p:attrNameLst>
                                      </p:cBhvr>
                                      <p:tavLst>
                                        <p:tav tm="0">
                                          <p:val>
                                            <p:strVal val="#ppt_x"/>
                                          </p:val>
                                        </p:tav>
                                        <p:tav tm="100000">
                                          <p:val>
                                            <p:strVal val="#ppt_x"/>
                                          </p:val>
                                        </p:tav>
                                      </p:tavLst>
                                    </p:anim>
                                    <p:anim calcmode="lin" valueType="num">
                                      <p:cBhvr additive="base">
                                        <p:cTn id="96" dur="500" fill="hold"/>
                                        <p:tgtEl>
                                          <p:spTgt spid="7"/>
                                        </p:tgtEl>
                                        <p:attrNameLst>
                                          <p:attrName>ppt_y</p:attrName>
                                        </p:attrNameLst>
                                      </p:cBhvr>
                                      <p:tavLst>
                                        <p:tav tm="0">
                                          <p:val>
                                            <p:strVal val="0-#ppt_h/2"/>
                                          </p:val>
                                        </p:tav>
                                        <p:tav tm="100000">
                                          <p:val>
                                            <p:strVal val="#ppt_y"/>
                                          </p:val>
                                        </p:tav>
                                      </p:tavLst>
                                    </p:anim>
                                  </p:childTnLst>
                                </p:cTn>
                              </p:par>
                              <p:par>
                                <p:cTn id="97" presetID="2" presetClass="entr" presetSubtype="1" fill="hold" grpId="1" nodeType="with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additive="base">
                                        <p:cTn id="99" dur="500" fill="hold"/>
                                        <p:tgtEl>
                                          <p:spTgt spid="8"/>
                                        </p:tgtEl>
                                        <p:attrNameLst>
                                          <p:attrName>ppt_x</p:attrName>
                                        </p:attrNameLst>
                                      </p:cBhvr>
                                      <p:tavLst>
                                        <p:tav tm="0">
                                          <p:val>
                                            <p:strVal val="#ppt_x"/>
                                          </p:val>
                                        </p:tav>
                                        <p:tav tm="100000">
                                          <p:val>
                                            <p:strVal val="#ppt_x"/>
                                          </p:val>
                                        </p:tav>
                                      </p:tavLst>
                                    </p:anim>
                                    <p:anim calcmode="lin" valueType="num">
                                      <p:cBhvr additive="base">
                                        <p:cTn id="100" dur="500" fill="hold"/>
                                        <p:tgtEl>
                                          <p:spTgt spid="8"/>
                                        </p:tgtEl>
                                        <p:attrNameLst>
                                          <p:attrName>ppt_y</p:attrName>
                                        </p:attrNameLst>
                                      </p:cBhvr>
                                      <p:tavLst>
                                        <p:tav tm="0">
                                          <p:val>
                                            <p:strVal val="0-#ppt_h/2"/>
                                          </p:val>
                                        </p:tav>
                                        <p:tav tm="100000">
                                          <p:val>
                                            <p:strVal val="#ppt_y"/>
                                          </p:val>
                                        </p:tav>
                                      </p:tavLst>
                                    </p:anim>
                                  </p:childTnLst>
                                </p:cTn>
                              </p:par>
                              <p:par>
                                <p:cTn id="101" presetID="2" presetClass="entr" presetSubtype="1" fill="hold" grpId="1" nodeType="withEffect">
                                  <p:stCondLst>
                                    <p:cond delay="0"/>
                                  </p:stCondLst>
                                  <p:childTnLst>
                                    <p:set>
                                      <p:cBhvr>
                                        <p:cTn id="102" dur="1" fill="hold">
                                          <p:stCondLst>
                                            <p:cond delay="0"/>
                                          </p:stCondLst>
                                        </p:cTn>
                                        <p:tgtEl>
                                          <p:spTgt spid="5"/>
                                        </p:tgtEl>
                                        <p:attrNameLst>
                                          <p:attrName>style.visibility</p:attrName>
                                        </p:attrNameLst>
                                      </p:cBhvr>
                                      <p:to>
                                        <p:strVal val="visible"/>
                                      </p:to>
                                    </p:set>
                                    <p:anim calcmode="lin" valueType="num">
                                      <p:cBhvr additive="base">
                                        <p:cTn id="103" dur="500" fill="hold"/>
                                        <p:tgtEl>
                                          <p:spTgt spid="5"/>
                                        </p:tgtEl>
                                        <p:attrNameLst>
                                          <p:attrName>ppt_x</p:attrName>
                                        </p:attrNameLst>
                                      </p:cBhvr>
                                      <p:tavLst>
                                        <p:tav tm="0">
                                          <p:val>
                                            <p:strVal val="#ppt_x"/>
                                          </p:val>
                                        </p:tav>
                                        <p:tav tm="100000">
                                          <p:val>
                                            <p:strVal val="#ppt_x"/>
                                          </p:val>
                                        </p:tav>
                                      </p:tavLst>
                                    </p:anim>
                                    <p:anim calcmode="lin" valueType="num">
                                      <p:cBhvr additive="base">
                                        <p:cTn id="104" dur="500" fill="hold"/>
                                        <p:tgtEl>
                                          <p:spTgt spid="5"/>
                                        </p:tgtEl>
                                        <p:attrNameLst>
                                          <p:attrName>ppt_y</p:attrName>
                                        </p:attrNameLst>
                                      </p:cBhvr>
                                      <p:tavLst>
                                        <p:tav tm="0">
                                          <p:val>
                                            <p:strVal val="0-#ppt_h/2"/>
                                          </p:val>
                                        </p:tav>
                                        <p:tav tm="100000">
                                          <p:val>
                                            <p:strVal val="#ppt_y"/>
                                          </p:val>
                                        </p:tav>
                                      </p:tavLst>
                                    </p:anim>
                                  </p:childTnLst>
                                </p:cTn>
                              </p:par>
                              <p:par>
                                <p:cTn id="105" presetID="2" presetClass="entr" presetSubtype="1" fill="hold" grpId="1" nodeType="withEffect">
                                  <p:stCondLst>
                                    <p:cond delay="0"/>
                                  </p:stCondLst>
                                  <p:childTnLst>
                                    <p:set>
                                      <p:cBhvr>
                                        <p:cTn id="106" dur="1" fill="hold">
                                          <p:stCondLst>
                                            <p:cond delay="0"/>
                                          </p:stCondLst>
                                        </p:cTn>
                                        <p:tgtEl>
                                          <p:spTgt spid="7"/>
                                        </p:tgtEl>
                                        <p:attrNameLst>
                                          <p:attrName>style.visibility</p:attrName>
                                        </p:attrNameLst>
                                      </p:cBhvr>
                                      <p:to>
                                        <p:strVal val="visible"/>
                                      </p:to>
                                    </p:set>
                                    <p:anim calcmode="lin" valueType="num">
                                      <p:cBhvr additive="base">
                                        <p:cTn id="107" dur="500" fill="hold"/>
                                        <p:tgtEl>
                                          <p:spTgt spid="7"/>
                                        </p:tgtEl>
                                        <p:attrNameLst>
                                          <p:attrName>ppt_x</p:attrName>
                                        </p:attrNameLst>
                                      </p:cBhvr>
                                      <p:tavLst>
                                        <p:tav tm="0">
                                          <p:val>
                                            <p:strVal val="#ppt_x"/>
                                          </p:val>
                                        </p:tav>
                                        <p:tav tm="100000">
                                          <p:val>
                                            <p:strVal val="#ppt_x"/>
                                          </p:val>
                                        </p:tav>
                                      </p:tavLst>
                                    </p:anim>
                                    <p:anim calcmode="lin" valueType="num">
                                      <p:cBhvr additive="base">
                                        <p:cTn id="108" dur="500" fill="hold"/>
                                        <p:tgtEl>
                                          <p:spTgt spid="7"/>
                                        </p:tgtEl>
                                        <p:attrNameLst>
                                          <p:attrName>ppt_y</p:attrName>
                                        </p:attrNameLst>
                                      </p:cBhvr>
                                      <p:tavLst>
                                        <p:tav tm="0">
                                          <p:val>
                                            <p:strVal val="0-#ppt_h/2"/>
                                          </p:val>
                                        </p:tav>
                                        <p:tav tm="100000">
                                          <p:val>
                                            <p:strVal val="#ppt_y"/>
                                          </p:val>
                                        </p:tav>
                                      </p:tavLst>
                                    </p:anim>
                                  </p:childTnLst>
                                </p:cTn>
                              </p:par>
                              <p:par>
                                <p:cTn id="109" presetID="2" presetClass="entr" presetSubtype="1" fill="hold" grpId="0" nodeType="with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500" fill="hold"/>
                                        <p:tgtEl>
                                          <p:spTgt spid="9"/>
                                        </p:tgtEl>
                                        <p:attrNameLst>
                                          <p:attrName>ppt_x</p:attrName>
                                        </p:attrNameLst>
                                      </p:cBhvr>
                                      <p:tavLst>
                                        <p:tav tm="0">
                                          <p:val>
                                            <p:strVal val="#ppt_x"/>
                                          </p:val>
                                        </p:tav>
                                        <p:tav tm="100000">
                                          <p:val>
                                            <p:strVal val="#ppt_x"/>
                                          </p:val>
                                        </p:tav>
                                      </p:tavLst>
                                    </p:anim>
                                    <p:anim calcmode="lin" valueType="num">
                                      <p:cBhvr additive="base">
                                        <p:cTn id="112" dur="500" fill="hold"/>
                                        <p:tgtEl>
                                          <p:spTgt spid="9"/>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6"/>
                                        </p:tgtEl>
                                        <p:attrNameLst>
                                          <p:attrName>style.visibility</p:attrName>
                                        </p:attrNameLst>
                                      </p:cBhvr>
                                      <p:to>
                                        <p:strVal val="visible"/>
                                      </p:to>
                                    </p:set>
                                    <p:anim calcmode="lin" valueType="num">
                                      <p:cBhvr additive="base">
                                        <p:cTn id="115" dur="500" fill="hold"/>
                                        <p:tgtEl>
                                          <p:spTgt spid="6"/>
                                        </p:tgtEl>
                                        <p:attrNameLst>
                                          <p:attrName>ppt_x</p:attrName>
                                        </p:attrNameLst>
                                      </p:cBhvr>
                                      <p:tavLst>
                                        <p:tav tm="0">
                                          <p:val>
                                            <p:strVal val="#ppt_x"/>
                                          </p:val>
                                        </p:tav>
                                        <p:tav tm="100000">
                                          <p:val>
                                            <p:strVal val="#ppt_x"/>
                                          </p:val>
                                        </p:tav>
                                      </p:tavLst>
                                    </p:anim>
                                    <p:anim calcmode="lin" valueType="num">
                                      <p:cBhvr additive="base">
                                        <p:cTn id="116" dur="500" fill="hold"/>
                                        <p:tgtEl>
                                          <p:spTgt spid="6"/>
                                        </p:tgtEl>
                                        <p:attrNameLst>
                                          <p:attrName>ppt_y</p:attrName>
                                        </p:attrNameLst>
                                      </p:cBhvr>
                                      <p:tavLst>
                                        <p:tav tm="0">
                                          <p:val>
                                            <p:strVal val="0-#ppt_h/2"/>
                                          </p:val>
                                        </p:tav>
                                        <p:tav tm="100000">
                                          <p:val>
                                            <p:strVal val="#ppt_y"/>
                                          </p:val>
                                        </p:tav>
                                      </p:tavLst>
                                    </p:anim>
                                  </p:childTnLst>
                                </p:cTn>
                              </p:par>
                              <p:par>
                                <p:cTn id="117" presetID="2" presetClass="entr" presetSubtype="1" fill="hold" grpId="0" nodeType="withEffect">
                                  <p:stCondLst>
                                    <p:cond delay="0"/>
                                  </p:stCondLst>
                                  <p:childTnLst>
                                    <p:set>
                                      <p:cBhvr>
                                        <p:cTn id="118" dur="1" fill="hold">
                                          <p:stCondLst>
                                            <p:cond delay="0"/>
                                          </p:stCondLst>
                                        </p:cTn>
                                        <p:tgtEl>
                                          <p:spTgt spid="4"/>
                                        </p:tgtEl>
                                        <p:attrNameLst>
                                          <p:attrName>style.visibility</p:attrName>
                                        </p:attrNameLst>
                                      </p:cBhvr>
                                      <p:to>
                                        <p:strVal val="visible"/>
                                      </p:to>
                                    </p:set>
                                    <p:anim calcmode="lin" valueType="num">
                                      <p:cBhvr additive="base">
                                        <p:cTn id="119" dur="500" fill="hold"/>
                                        <p:tgtEl>
                                          <p:spTgt spid="4"/>
                                        </p:tgtEl>
                                        <p:attrNameLst>
                                          <p:attrName>ppt_x</p:attrName>
                                        </p:attrNameLst>
                                      </p:cBhvr>
                                      <p:tavLst>
                                        <p:tav tm="0">
                                          <p:val>
                                            <p:strVal val="#ppt_x"/>
                                          </p:val>
                                        </p:tav>
                                        <p:tav tm="100000">
                                          <p:val>
                                            <p:strVal val="#ppt_x"/>
                                          </p:val>
                                        </p:tav>
                                      </p:tavLst>
                                    </p:anim>
                                    <p:anim calcmode="lin" valueType="num">
                                      <p:cBhvr additive="base">
                                        <p:cTn id="120"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7" grpId="0" animBg="1"/>
      <p:bldP spid="7" grpId="1" animBg="1"/>
      <p:bldP spid="8" grpId="0" animBg="1"/>
      <p:bldP spid="8" grpId="1" animBg="1"/>
      <p:bldP spid="9" grpId="0" animBg="1"/>
      <p:bldP spid="10" grpId="0" animBg="1"/>
      <p:bldP spid="11" grpId="0" animBg="1"/>
      <p:bldP spid="12" grpId="0" animBg="1"/>
      <p:bldP spid="13" grpId="0" animBg="1"/>
      <p:bldP spid="14" grpId="0" animBg="1"/>
      <p:bldP spid="14" grpId="1" animBg="1"/>
      <p:bldP spid="15" grpId="0" animBg="1"/>
      <p:bldP spid="16" grpId="0" animBg="1"/>
      <p:bldP spid="17" grpId="0" animBg="1"/>
      <p:bldP spid="18" grpId="0" animBg="1"/>
      <p:bldP spid="19" grpId="0" animBg="1"/>
      <p:bldP spid="19" grpId="1"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1264500051_proryv-blokady.jpg"/>
          <p:cNvPicPr>
            <a:picLocks noGrp="1" noChangeAspect="1"/>
          </p:cNvPicPr>
          <p:nvPr>
            <p:ph idx="1"/>
          </p:nvPr>
        </p:nvPicPr>
        <p:blipFill>
          <a:blip r:embed="rId2" cstate="print">
            <a:lum bright="-21000" contrast="29000"/>
          </a:blip>
          <a:stretch>
            <a:fillRect/>
          </a:stretch>
        </p:blipFill>
        <p:spPr>
          <a:xfrm>
            <a:off x="500034" y="500042"/>
            <a:ext cx="8215370" cy="58579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6756300"/>
          </a:xfrm>
        </p:spPr>
        <p:txBody>
          <a:bodyPr>
            <a:normAutofit fontScale="47500" lnSpcReduction="20000"/>
          </a:bodyPr>
          <a:lstStyle/>
          <a:p>
            <a:pPr>
              <a:buNone/>
            </a:pPr>
            <a:r>
              <a:rPr lang="ru-RU" dirty="0" smtClean="0"/>
              <a:t>    </a:t>
            </a:r>
            <a:r>
              <a:rPr lang="en-US" sz="4400" dirty="0" smtClean="0">
                <a:latin typeface="Times New Roman" pitchFamily="18" charset="0"/>
                <a:cs typeface="Times New Roman" pitchFamily="18" charset="0"/>
              </a:rPr>
              <a:t>On  27 June  1941, the Council  of  Deputies  of  the  Leningrad  administration organized  «First response groups» of civilians. In the next days the entire civilian population of Leningrad was informed of the danger and over a million citizens were mobilized for the construction of fortifications.</a:t>
            </a:r>
            <a:endParaRPr lang="ru-RU" sz="4400" dirty="0" smtClean="0">
              <a:latin typeface="Times New Roman" pitchFamily="18" charset="0"/>
              <a:cs typeface="Times New Roman" pitchFamily="18" charset="0"/>
            </a:endParaRPr>
          </a:p>
          <a:p>
            <a:pPr>
              <a:buNone/>
            </a:pPr>
            <a:endParaRPr lang="ru-RU" sz="4400" dirty="0" smtClean="0">
              <a:latin typeface="Times New Roman" pitchFamily="18" charset="0"/>
              <a:cs typeface="Times New Roman" pitchFamily="18" charset="0"/>
            </a:endParaRPr>
          </a:p>
          <a:p>
            <a:pPr>
              <a:buNone/>
            </a:pPr>
            <a:r>
              <a:rPr lang="ru-RU"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From the beginning of the war until the siege lifting in January 1944 Leningrad citizens together with engineer troops of the Leningrad front line built 15 thousand pillboxes, dug 700 kilometers of anti-tank ditches, 25,000 kilometers of open trenches, made more than 100 barricades in streets and on squares to protect  their city.</a:t>
            </a:r>
            <a:endParaRPr lang="ru-RU" sz="4400" dirty="0" smtClean="0">
              <a:latin typeface="Times New Roman" pitchFamily="18" charset="0"/>
              <a:cs typeface="Times New Roman" pitchFamily="18" charset="0"/>
            </a:endParaRPr>
          </a:p>
          <a:p>
            <a:pPr>
              <a:buNone/>
            </a:pPr>
            <a:endParaRPr lang="ru-RU" sz="4400" dirty="0" smtClean="0">
              <a:latin typeface="Times New Roman" pitchFamily="18" charset="0"/>
              <a:cs typeface="Times New Roman" pitchFamily="18" charset="0"/>
            </a:endParaRPr>
          </a:p>
          <a:p>
            <a:pPr>
              <a:buNone/>
            </a:pPr>
            <a:r>
              <a:rPr lang="ru-RU"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Artillery bombardment of Leningrad was carefully planned by fascists. Each aim had its number. Aim № 9, for example, was the Hermitage,  № 69 – the F. </a:t>
            </a:r>
            <a:r>
              <a:rPr lang="en-US" sz="4400" dirty="0" err="1" smtClean="0">
                <a:latin typeface="Times New Roman" pitchFamily="18" charset="0"/>
                <a:cs typeface="Times New Roman" pitchFamily="18" charset="0"/>
              </a:rPr>
              <a:t>Erisman</a:t>
            </a:r>
            <a:r>
              <a:rPr lang="en-US" sz="4400" dirty="0" smtClean="0">
                <a:latin typeface="Times New Roman" pitchFamily="18" charset="0"/>
                <a:cs typeface="Times New Roman" pitchFamily="18" charset="0"/>
              </a:rPr>
              <a:t> Hospital, № 736 – a school in </a:t>
            </a:r>
            <a:r>
              <a:rPr lang="en-US" sz="4400" dirty="0" err="1" smtClean="0">
                <a:latin typeface="Times New Roman" pitchFamily="18" charset="0"/>
                <a:cs typeface="Times New Roman" pitchFamily="18" charset="0"/>
              </a:rPr>
              <a:t>Baburinsky</a:t>
            </a:r>
            <a:r>
              <a:rPr lang="en-US" sz="4400" dirty="0" smtClean="0">
                <a:latin typeface="Times New Roman" pitchFamily="18" charset="0"/>
                <a:cs typeface="Times New Roman" pitchFamily="18" charset="0"/>
              </a:rPr>
              <a:t> Lane.</a:t>
            </a:r>
            <a:endParaRPr lang="ru-RU" sz="4400" dirty="0" smtClean="0">
              <a:latin typeface="Times New Roman" pitchFamily="18" charset="0"/>
              <a:cs typeface="Times New Roman" pitchFamily="18" charset="0"/>
            </a:endParaRPr>
          </a:p>
          <a:p>
            <a:pPr>
              <a:buNone/>
            </a:pPr>
            <a:endParaRPr lang="ru-RU" sz="4400" dirty="0" smtClean="0">
              <a:latin typeface="Times New Roman" pitchFamily="18" charset="0"/>
              <a:cs typeface="Times New Roman" pitchFamily="18" charset="0"/>
            </a:endParaRPr>
          </a:p>
          <a:p>
            <a:pPr>
              <a:buNone/>
            </a:pPr>
            <a:r>
              <a:rPr lang="ru-RU" sz="4400" dirty="0" smtClean="0">
                <a:latin typeface="Times New Roman" pitchFamily="18" charset="0"/>
                <a:cs typeface="Times New Roman" pitchFamily="18" charset="0"/>
              </a:rPr>
              <a:t>     </a:t>
            </a:r>
            <a:r>
              <a:rPr lang="en-US" sz="4400" dirty="0" smtClean="0">
                <a:latin typeface="Times New Roman" pitchFamily="18" charset="0"/>
                <a:cs typeface="Times New Roman" pitchFamily="18" charset="0"/>
              </a:rPr>
              <a:t>Despite the extremely  difficult  life during the siege Leningrad people made and repaired more than 2000 tanks, 1 500 airplanes, produced 4 500 weapons, 12 000 mortars and 10 million shells and mines.</a:t>
            </a:r>
            <a:endParaRPr lang="ru-RU" sz="4400" dirty="0" smtClean="0">
              <a:latin typeface="Times New Roman" pitchFamily="18" charset="0"/>
              <a:cs typeface="Times New Roman" pitchFamily="18" charset="0"/>
            </a:endParaRPr>
          </a:p>
          <a:p>
            <a:pPr>
              <a:buNone/>
            </a:pPr>
            <a:endParaRPr lang="ru-RU" sz="3400" dirty="0" smtClean="0"/>
          </a:p>
          <a:p>
            <a:pPr>
              <a:buNone/>
            </a:pPr>
            <a:r>
              <a:rPr lang="ru-RU" sz="3400" dirty="0" smtClean="0"/>
              <a:t> </a:t>
            </a:r>
            <a:endParaRPr lang="ru-RU" dirty="0" smtClean="0"/>
          </a:p>
        </p:txBody>
      </p:sp>
    </p:spTree>
  </p:cSld>
  <p:clrMapOvr>
    <a:masterClrMapping/>
  </p:clrMapOvr>
  <p:transition spd="slow">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кругленный прямоугольник 3"/>
          <p:cNvSpPr/>
          <p:nvPr/>
        </p:nvSpPr>
        <p:spPr>
          <a:xfrm>
            <a:off x="928662" y="571480"/>
            <a:ext cx="2500330" cy="6429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a:solidFill>
                  <a:schemeClr val="tx1"/>
                </a:solidFill>
              </a:rPr>
              <a:t>Starve</a:t>
            </a:r>
            <a:endParaRPr lang="ru-RU" sz="2400" dirty="0">
              <a:solidFill>
                <a:schemeClr val="tx1"/>
              </a:solidFill>
            </a:endParaRPr>
          </a:p>
        </p:txBody>
      </p:sp>
      <p:sp>
        <p:nvSpPr>
          <p:cNvPr id="5" name="Скругленный прямоугольник 4"/>
          <p:cNvSpPr/>
          <p:nvPr/>
        </p:nvSpPr>
        <p:spPr>
          <a:xfrm>
            <a:off x="928662" y="1500174"/>
            <a:ext cx="2500330" cy="642942"/>
          </a:xfrm>
          <a:prstGeom prst="roundRect">
            <a:avLst/>
          </a:prstGeom>
          <a:solidFill>
            <a:srgbClr val="FF3399"/>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a:solidFill>
                  <a:schemeClr val="tx1"/>
                </a:solidFill>
              </a:rPr>
              <a:t>Barricade</a:t>
            </a:r>
            <a:endParaRPr lang="ru-RU" sz="2400" dirty="0">
              <a:solidFill>
                <a:schemeClr val="tx1"/>
              </a:solidFill>
            </a:endParaRPr>
          </a:p>
        </p:txBody>
      </p:sp>
      <p:sp>
        <p:nvSpPr>
          <p:cNvPr id="6" name="Скругленный прямоугольник 5"/>
          <p:cNvSpPr/>
          <p:nvPr/>
        </p:nvSpPr>
        <p:spPr>
          <a:xfrm>
            <a:off x="928662" y="5857892"/>
            <a:ext cx="2500330" cy="642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solidFill>
                  <a:srgbClr val="FFFF00"/>
                </a:solidFill>
              </a:rPr>
              <a:t>A mortar</a:t>
            </a:r>
            <a:endParaRPr lang="ru-RU" sz="2400" dirty="0">
              <a:solidFill>
                <a:srgbClr val="FFFF00"/>
              </a:solidFill>
            </a:endParaRPr>
          </a:p>
        </p:txBody>
      </p:sp>
      <p:sp>
        <p:nvSpPr>
          <p:cNvPr id="7" name="Скругленный прямоугольник 6"/>
          <p:cNvSpPr/>
          <p:nvPr/>
        </p:nvSpPr>
        <p:spPr>
          <a:xfrm>
            <a:off x="928662" y="2428868"/>
            <a:ext cx="2500330"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a:solidFill>
                  <a:srgbClr val="FFFF00"/>
                </a:solidFill>
              </a:rPr>
              <a:t>Hate</a:t>
            </a:r>
            <a:endParaRPr lang="ru-RU" sz="2400" dirty="0">
              <a:solidFill>
                <a:srgbClr val="FFFF00"/>
              </a:solidFill>
            </a:endParaRPr>
          </a:p>
        </p:txBody>
      </p:sp>
      <p:sp>
        <p:nvSpPr>
          <p:cNvPr id="8" name="Скругленный прямоугольник 7"/>
          <p:cNvSpPr/>
          <p:nvPr/>
        </p:nvSpPr>
        <p:spPr>
          <a:xfrm>
            <a:off x="928662" y="3286124"/>
            <a:ext cx="2500330" cy="642942"/>
          </a:xfrm>
          <a:prstGeom prst="roundRect">
            <a:avLst/>
          </a:prstGeom>
          <a:solidFill>
            <a:srgbClr val="FFFF00"/>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a:solidFill>
                  <a:schemeClr val="tx1"/>
                </a:solidFill>
              </a:rPr>
              <a:t>Produce</a:t>
            </a:r>
            <a:endParaRPr lang="ru-RU" sz="2400" dirty="0">
              <a:solidFill>
                <a:schemeClr val="tx1"/>
              </a:solidFill>
            </a:endParaRPr>
          </a:p>
        </p:txBody>
      </p:sp>
      <p:sp>
        <p:nvSpPr>
          <p:cNvPr id="9" name="Скругленный прямоугольник 8"/>
          <p:cNvSpPr/>
          <p:nvPr/>
        </p:nvSpPr>
        <p:spPr>
          <a:xfrm>
            <a:off x="928662" y="5000636"/>
            <a:ext cx="250033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a:solidFill>
                  <a:srgbClr val="FFFF00"/>
                </a:solidFill>
              </a:rPr>
              <a:t>Siege</a:t>
            </a:r>
            <a:endParaRPr lang="ru-RU" sz="2400" dirty="0">
              <a:solidFill>
                <a:srgbClr val="FFFF00"/>
              </a:solidFill>
            </a:endParaRPr>
          </a:p>
        </p:txBody>
      </p:sp>
      <p:sp>
        <p:nvSpPr>
          <p:cNvPr id="10" name="Скругленный прямоугольник 9"/>
          <p:cNvSpPr/>
          <p:nvPr/>
        </p:nvSpPr>
        <p:spPr>
          <a:xfrm>
            <a:off x="827584" y="4104470"/>
            <a:ext cx="2500330" cy="642942"/>
          </a:xfrm>
          <a:prstGeom prst="roundRect">
            <a:avLst/>
          </a:prstGeom>
          <a:solidFill>
            <a:srgbClr val="CC0099"/>
          </a:solidFill>
          <a:ln>
            <a:solidFill>
              <a:srgbClr val="0070C0"/>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solidFill>
                  <a:srgbClr val="ECFA66"/>
                </a:solidFill>
              </a:rPr>
              <a:t>A lane</a:t>
            </a:r>
            <a:endParaRPr lang="ru-RU" sz="2400" dirty="0">
              <a:solidFill>
                <a:srgbClr val="ECFA66"/>
              </a:solidFill>
            </a:endParaRPr>
          </a:p>
        </p:txBody>
      </p:sp>
      <p:sp>
        <p:nvSpPr>
          <p:cNvPr id="11" name="Скругленный прямоугольник 10"/>
          <p:cNvSpPr/>
          <p:nvPr/>
        </p:nvSpPr>
        <p:spPr>
          <a:xfrm>
            <a:off x="5072066" y="5857892"/>
            <a:ext cx="3071834" cy="64294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dirty="0">
                <a:solidFill>
                  <a:srgbClr val="FFFF00"/>
                </a:solidFill>
              </a:rPr>
              <a:t>want to eat</a:t>
            </a:r>
            <a:endParaRPr lang="ru-RU" sz="2400" dirty="0">
              <a:solidFill>
                <a:srgbClr val="FFFF00"/>
              </a:solidFill>
            </a:endParaRPr>
          </a:p>
        </p:txBody>
      </p:sp>
      <p:sp>
        <p:nvSpPr>
          <p:cNvPr id="12" name="Скругленный прямоугольник 11"/>
          <p:cNvSpPr/>
          <p:nvPr/>
        </p:nvSpPr>
        <p:spPr>
          <a:xfrm>
            <a:off x="5572132" y="5000636"/>
            <a:ext cx="2143140" cy="642942"/>
          </a:xfrm>
          <a:prstGeom prst="roundRect">
            <a:avLst/>
          </a:prstGeom>
          <a:solidFill>
            <a:srgbClr val="CC00FF"/>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a:solidFill>
                  <a:schemeClr val="tx1"/>
                </a:solidFill>
              </a:rPr>
              <a:t>dislike</a:t>
            </a:r>
            <a:endParaRPr lang="ru-RU" sz="2400" dirty="0">
              <a:solidFill>
                <a:schemeClr val="tx1"/>
              </a:solidFill>
            </a:endParaRPr>
          </a:p>
        </p:txBody>
      </p:sp>
      <p:sp>
        <p:nvSpPr>
          <p:cNvPr id="13" name="Скругленный прямоугольник 12"/>
          <p:cNvSpPr/>
          <p:nvPr/>
        </p:nvSpPr>
        <p:spPr>
          <a:xfrm>
            <a:off x="5357818" y="4143380"/>
            <a:ext cx="2500330"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a:solidFill>
                  <a:srgbClr val="ECFA66"/>
                </a:solidFill>
              </a:rPr>
              <a:t>blockade</a:t>
            </a:r>
            <a:endParaRPr lang="ru-RU" sz="2400" dirty="0">
              <a:solidFill>
                <a:srgbClr val="ECFA66"/>
              </a:solidFill>
            </a:endParaRPr>
          </a:p>
        </p:txBody>
      </p:sp>
      <p:sp>
        <p:nvSpPr>
          <p:cNvPr id="14" name="Скругленный прямоугольник 13"/>
          <p:cNvSpPr/>
          <p:nvPr/>
        </p:nvSpPr>
        <p:spPr>
          <a:xfrm>
            <a:off x="4572000" y="3286124"/>
            <a:ext cx="4000528" cy="64294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400" dirty="0">
                <a:solidFill>
                  <a:schemeClr val="tx1"/>
                </a:solidFill>
              </a:rPr>
              <a:t>a short cannon for firing shells</a:t>
            </a:r>
            <a:endParaRPr lang="ru-RU" sz="2400" dirty="0">
              <a:solidFill>
                <a:schemeClr val="tx1"/>
              </a:solidFill>
            </a:endParaRPr>
          </a:p>
        </p:txBody>
      </p:sp>
      <p:sp>
        <p:nvSpPr>
          <p:cNvPr id="15" name="Скругленный прямоугольник 14"/>
          <p:cNvSpPr/>
          <p:nvPr/>
        </p:nvSpPr>
        <p:spPr>
          <a:xfrm>
            <a:off x="5322099" y="2357430"/>
            <a:ext cx="2500330" cy="642942"/>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400" dirty="0">
                <a:solidFill>
                  <a:srgbClr val="ECFA66"/>
                </a:solidFill>
              </a:rPr>
              <a:t>barrier</a:t>
            </a:r>
            <a:endParaRPr lang="ru-RU" sz="2400" dirty="0">
              <a:solidFill>
                <a:srgbClr val="ECFA66"/>
              </a:solidFill>
            </a:endParaRPr>
          </a:p>
        </p:txBody>
      </p:sp>
      <p:sp>
        <p:nvSpPr>
          <p:cNvPr id="16" name="Скругленный прямоугольник 15"/>
          <p:cNvSpPr/>
          <p:nvPr/>
        </p:nvSpPr>
        <p:spPr>
          <a:xfrm>
            <a:off x="5143504" y="1428736"/>
            <a:ext cx="2928958" cy="642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dirty="0">
                <a:solidFill>
                  <a:srgbClr val="ECFA66"/>
                </a:solidFill>
              </a:rPr>
              <a:t>a narrow street</a:t>
            </a:r>
            <a:endParaRPr lang="ru-RU" sz="2400" dirty="0">
              <a:solidFill>
                <a:srgbClr val="ECFA66"/>
              </a:solidFill>
            </a:endParaRPr>
          </a:p>
        </p:txBody>
      </p:sp>
      <p:sp>
        <p:nvSpPr>
          <p:cNvPr id="17" name="Скругленный прямоугольник 16"/>
          <p:cNvSpPr/>
          <p:nvPr/>
        </p:nvSpPr>
        <p:spPr>
          <a:xfrm>
            <a:off x="5357818" y="571480"/>
            <a:ext cx="2500330" cy="642942"/>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a:solidFill>
                  <a:schemeClr val="tx1"/>
                </a:solidFill>
              </a:rPr>
              <a:t>manufacture</a:t>
            </a:r>
            <a:endParaRPr lang="ru-RU" sz="24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par>
                                <p:cTn id="49" presetID="16" presetClass="entr" presetSubtype="26"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Horizontal)">
                                      <p:cBhvr>
                                        <p:cTn id="51" dur="500"/>
                                        <p:tgtEl>
                                          <p:spTgt spid="8"/>
                                        </p:tgtEl>
                                      </p:cBhvr>
                                    </p:animEffect>
                                  </p:childTnLst>
                                </p:cTn>
                              </p:par>
                              <p:par>
                                <p:cTn id="52" presetID="16" presetClass="entr" presetSubtype="26"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Horizontal)">
                                      <p:cBhvr>
                                        <p:cTn id="54" dur="500"/>
                                        <p:tgtEl>
                                          <p:spTgt spid="15"/>
                                        </p:tgtEl>
                                      </p:cBhvr>
                                    </p:animEffect>
                                  </p:childTnLst>
                                </p:cTn>
                              </p:par>
                              <p:par>
                                <p:cTn id="55" presetID="16" presetClass="entr" presetSubtype="2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Horizontal)">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643578"/>
            <a:ext cx="8183880" cy="1051560"/>
          </a:xfrm>
        </p:spPr>
        <p:txBody>
          <a:bodyPr>
            <a:noAutofit/>
          </a:bodyPr>
          <a:lstStyle/>
          <a:p>
            <a:r>
              <a:rPr lang="en-US" sz="1400" i="1" dirty="0" smtClean="0">
                <a:solidFill>
                  <a:schemeClr val="tx1"/>
                </a:solidFill>
              </a:rPr>
              <a:t>“Hedgehogs” were used to bar the streets of the near-the-front areas. They were made from reinforced concrete, tracks, stakes and barbed wire. S. </a:t>
            </a:r>
            <a:r>
              <a:rPr lang="en-US" sz="1400" i="1" dirty="0" err="1" smtClean="0">
                <a:solidFill>
                  <a:schemeClr val="tx1"/>
                </a:solidFill>
              </a:rPr>
              <a:t>Strunnikov</a:t>
            </a:r>
            <a:r>
              <a:rPr lang="en-US" sz="1400" i="1" dirty="0" smtClean="0">
                <a:solidFill>
                  <a:schemeClr val="tx1"/>
                </a:solidFill>
              </a:rPr>
              <a:t> took a picture of “hedgehogs” near the Kirov Factory. Here you can see one of the typical landscapes of Leningrad in Blockade.</a:t>
            </a:r>
            <a:endParaRPr lang="ru-RU" sz="1400" i="1" dirty="0">
              <a:solidFill>
                <a:schemeClr val="tx1"/>
              </a:solidFill>
            </a:endParaRPr>
          </a:p>
        </p:txBody>
      </p:sp>
      <p:pic>
        <p:nvPicPr>
          <p:cNvPr id="4" name="Содержимое 3" descr="121000200904.jpg"/>
          <p:cNvPicPr>
            <a:picLocks noGrp="1" noChangeAspect="1"/>
          </p:cNvPicPr>
          <p:nvPr>
            <p:ph idx="1"/>
          </p:nvPr>
        </p:nvPicPr>
        <p:blipFill>
          <a:blip r:embed="rId2" cstate="print"/>
          <a:stretch>
            <a:fillRect/>
          </a:stretch>
        </p:blipFill>
        <p:spPr>
          <a:xfrm>
            <a:off x="428596" y="428604"/>
            <a:ext cx="8286807" cy="5286412"/>
          </a:xfrm>
        </p:spPr>
      </p:pic>
    </p:spTree>
  </p:cSld>
  <p:clrMapOvr>
    <a:masterClrMapping/>
  </p:clrMapOvr>
  <p:transition spd="slow">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4071942"/>
            <a:ext cx="8183880" cy="1051560"/>
          </a:xfrm>
        </p:spPr>
        <p:txBody>
          <a:bodyPr>
            <a:normAutofit/>
          </a:bodyPr>
          <a:lstStyle/>
          <a:p>
            <a:r>
              <a:rPr lang="en-US" sz="2800" dirty="0" smtClean="0"/>
              <a:t>Awaiting the Signal</a:t>
            </a:r>
            <a:endParaRPr lang="ru-RU" sz="2800" dirty="0"/>
          </a:p>
        </p:txBody>
      </p:sp>
      <p:pic>
        <p:nvPicPr>
          <p:cNvPr id="4" name="Содержимое 3" descr="1175_607831267_big.jpg"/>
          <p:cNvPicPr>
            <a:picLocks noGrp="1" noChangeAspect="1"/>
          </p:cNvPicPr>
          <p:nvPr>
            <p:ph idx="1"/>
          </p:nvPr>
        </p:nvPicPr>
        <p:blipFill>
          <a:blip r:embed="rId2" cstate="print"/>
          <a:stretch>
            <a:fillRect/>
          </a:stretch>
        </p:blipFill>
        <p:spPr>
          <a:xfrm>
            <a:off x="500034" y="500042"/>
            <a:ext cx="8143932" cy="4187825"/>
          </a:xfrm>
        </p:spPr>
      </p:pic>
      <p:sp>
        <p:nvSpPr>
          <p:cNvPr id="5" name="Прямоугольник 4"/>
          <p:cNvSpPr/>
          <p:nvPr/>
        </p:nvSpPr>
        <p:spPr>
          <a:xfrm>
            <a:off x="2500298" y="5214950"/>
            <a:ext cx="6429388" cy="1200329"/>
          </a:xfrm>
          <a:prstGeom prst="rect">
            <a:avLst/>
          </a:prstGeom>
        </p:spPr>
        <p:txBody>
          <a:bodyPr wrap="square">
            <a:spAutoFit/>
          </a:bodyPr>
          <a:lstStyle/>
          <a:p>
            <a:r>
              <a:rPr lang="en-US" b="1" i="1" dirty="0">
                <a:latin typeface="Times New Roman" pitchFamily="18" charset="0"/>
                <a:cs typeface="Times New Roman" pitchFamily="18" charset="0"/>
              </a:rPr>
              <a:t>In December 1942 there were 150 functioning balloon posts. Balloon obstacles were used as subsidiary means of anti-aircraft </a:t>
            </a:r>
            <a:r>
              <a:rPr lang="en-US" b="1" i="1" dirty="0" err="1">
                <a:latin typeface="Times New Roman" pitchFamily="18" charset="0"/>
                <a:cs typeface="Times New Roman" pitchFamily="18" charset="0"/>
              </a:rPr>
              <a:t>defence</a:t>
            </a:r>
            <a:r>
              <a:rPr lang="en-US" b="1" i="1" dirty="0">
                <a:latin typeface="Times New Roman" pitchFamily="18" charset="0"/>
                <a:cs typeface="Times New Roman" pitchFamily="18" charset="0"/>
              </a:rPr>
              <a:t>. During the war balloons were raised more than 69 thousand times to prevent the enemy planes from aimed bombing.</a:t>
            </a:r>
            <a:endParaRPr lang="ru-RU" b="1" dirty="0">
              <a:latin typeface="Times New Roman" pitchFamily="18" charset="0"/>
              <a:cs typeface="Times New Roman" pitchFamily="18" charset="0"/>
            </a:endParaRPr>
          </a:p>
        </p:txBody>
      </p:sp>
    </p:spTree>
  </p:cSld>
  <p:clrMapOvr>
    <a:masterClrMapping/>
  </p:clrMapOvr>
  <p:transition spd="slow">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259</TotalTime>
  <Words>569</Words>
  <Application>Microsoft Office PowerPoint</Application>
  <PresentationFormat>Экран (4:3)</PresentationFormat>
  <Paragraphs>81</Paragraphs>
  <Slides>20</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Аспект</vt:lpstr>
      <vt:lpstr> </vt:lpstr>
      <vt:lpstr>War Correspondent SERGEY  STRUNNIKOV</vt:lpstr>
      <vt:lpstr>Diorama “Leningrad Blockade”</vt:lpstr>
      <vt:lpstr>Pronounce the sounds and read the words with them</vt:lpstr>
      <vt:lpstr>Слайд 5</vt:lpstr>
      <vt:lpstr>Слайд 6</vt:lpstr>
      <vt:lpstr>Слайд 7</vt:lpstr>
      <vt:lpstr>“Hedgehogs” were used to bar the streets of the near-the-front areas. They were made from reinforced concrete, tracks, stakes and barbed wire. S. Strunnikov took a picture of “hedgehogs” near the Kirov Factory. Here you can see one of the typical landscapes of Leningrad in Blockade.</vt:lpstr>
      <vt:lpstr>Awaiting the Signal</vt:lpstr>
      <vt:lpstr>Слайд 10</vt:lpstr>
      <vt:lpstr>Слайд 11</vt:lpstr>
      <vt:lpstr>Слайд 12</vt:lpstr>
      <vt:lpstr>Lesson</vt:lpstr>
      <vt:lpstr>Слайд 14</vt:lpstr>
      <vt:lpstr>Doctor Rauchfus Hospital could admit 400 children hit by bombing and therapeutic patients </vt:lpstr>
      <vt:lpstr>FUTURE GENERATION</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admin</dc:creator>
  <cp:lastModifiedBy>user</cp:lastModifiedBy>
  <cp:revision>61</cp:revision>
  <dcterms:created xsi:type="dcterms:W3CDTF">2014-01-21T14:48:16Z</dcterms:created>
  <dcterms:modified xsi:type="dcterms:W3CDTF">2017-01-09T17:10:50Z</dcterms:modified>
</cp:coreProperties>
</file>