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2" r:id="rId2"/>
    <p:sldId id="283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56" r:id="rId11"/>
    <p:sldId id="314" r:id="rId12"/>
    <p:sldId id="292" r:id="rId13"/>
    <p:sldId id="315" r:id="rId14"/>
    <p:sldId id="257" r:id="rId15"/>
    <p:sldId id="258" r:id="rId16"/>
    <p:sldId id="293" r:id="rId17"/>
    <p:sldId id="264" r:id="rId18"/>
    <p:sldId id="263" r:id="rId19"/>
    <p:sldId id="265" r:id="rId20"/>
    <p:sldId id="266" r:id="rId21"/>
    <p:sldId id="268" r:id="rId22"/>
    <p:sldId id="272" r:id="rId23"/>
    <p:sldId id="277" r:id="rId24"/>
    <p:sldId id="274" r:id="rId25"/>
    <p:sldId id="294" r:id="rId26"/>
    <p:sldId id="278" r:id="rId27"/>
    <p:sldId id="279" r:id="rId28"/>
    <p:sldId id="280" r:id="rId29"/>
    <p:sldId id="281" r:id="rId30"/>
    <p:sldId id="295" r:id="rId31"/>
    <p:sldId id="296" r:id="rId32"/>
    <p:sldId id="298" r:id="rId33"/>
    <p:sldId id="297" r:id="rId34"/>
    <p:sldId id="299" r:id="rId35"/>
    <p:sldId id="300" r:id="rId36"/>
    <p:sldId id="301" r:id="rId37"/>
    <p:sldId id="303" r:id="rId38"/>
    <p:sldId id="305" r:id="rId39"/>
    <p:sldId id="306" r:id="rId40"/>
    <p:sldId id="307" r:id="rId41"/>
    <p:sldId id="308" r:id="rId42"/>
    <p:sldId id="310" r:id="rId43"/>
    <p:sldId id="309" r:id="rId44"/>
    <p:sldId id="312" r:id="rId45"/>
    <p:sldId id="311" r:id="rId46"/>
    <p:sldId id="316" r:id="rId47"/>
    <p:sldId id="31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971EB-2921-4E26-A9DE-BAF857C08646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F86A3-BE78-43C0-8E45-08BAF9BD7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78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F86A3-BE78-43C0-8E45-08BAF9BD768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59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6FC2-1074-40B8-9F26-F8DF9993012E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E8AA4-D2CA-4F20-93DE-21337088BD3D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89B8-1168-4391-BD7E-70F3C7714165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E37A-BDD7-4319-B4D6-40C4048A1F23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2820-21B4-4E79-A6AE-F536049229C5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3F74B-6B27-41F2-8125-54A6B1623B3C}" type="datetime1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A9E9-08F9-4DF4-B0A5-64C5984DE8DB}" type="datetime1">
              <a:rPr lang="ru-RU" smtClean="0"/>
              <a:t>26.01.2017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4136-EC03-45A4-A5C2-C385A1DCF1BB}" type="datetime1">
              <a:rPr lang="ru-RU" smtClean="0"/>
              <a:t>26.01.2017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FE3A-92D6-472C-AC82-5E41249E55EB}" type="datetime1">
              <a:rPr lang="ru-RU" smtClean="0"/>
              <a:t>26.01.2017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B922-B4CF-4B6D-8F5E-B8D638E422F7}" type="datetime1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F4F9-A7D5-4345-9752-7AE653AE61C9}" type="datetime1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13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C9F9D-9616-4D54-A9AD-86092B319F41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slide" Target="slide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../&#1051;&#1077;&#1089;&#1085;&#1072;&#1103;%20&#1087;&#1088;&#1080;&#1088;&#1086;&#1076;&#1085;&#1072;&#1103;%20&#1079;&#1086;&#1085;&#1072;.mp4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../&#1051;&#1077;&#1089;&#1085;&#1072;&#1103;%20&#1087;&#1088;&#1080;&#1088;&#1086;&#1076;&#1085;&#1072;&#1103;%20&#1079;&#1086;&#1085;&#1072;.mp4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1051;&#1077;&#1089;&#1085;&#1072;&#1103;%20&#1087;&#1088;&#1080;&#1088;&#1086;&#1076;&#1085;&#1072;&#1103;%20&#1079;&#1086;&#1085;&#1072;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207"/>
            <a:ext cx="903630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064896" cy="672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6"/>
            <a:ext cx="9036496" cy="61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576" y="1988840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ru-RU" sz="3600" dirty="0">
                <a:solidFill>
                  <a:schemeClr val="bg1"/>
                </a:solidFill>
                <a:hlinkClick r:id="rId5" action="ppaction://hlinksldjump"/>
              </a:rPr>
              <a:t>Снова пришел долгожданный миг –</a:t>
            </a:r>
          </a:p>
          <a:p>
            <a:r>
              <a:rPr lang="ru-RU" sz="3600" dirty="0">
                <a:solidFill>
                  <a:schemeClr val="bg1"/>
                </a:solidFill>
                <a:hlinkClick r:id="rId5" action="ppaction://hlinksldjump"/>
              </a:rPr>
              <a:t>Нам пора в дорогу.</a:t>
            </a:r>
          </a:p>
          <a:p>
            <a:r>
              <a:rPr lang="ru-RU" sz="3600" dirty="0">
                <a:solidFill>
                  <a:schemeClr val="bg1"/>
                </a:solidFill>
                <a:hlinkClick r:id="rId5" action="ppaction://hlinksldjump"/>
              </a:rPr>
              <a:t>Он зовет нас, в загадочный мир,</a:t>
            </a:r>
          </a:p>
          <a:p>
            <a:r>
              <a:rPr lang="ru-RU" sz="3600" dirty="0">
                <a:solidFill>
                  <a:schemeClr val="bg1"/>
                </a:solidFill>
                <a:hlinkClick r:id="rId5" action="ppaction://hlinksldjump"/>
              </a:rPr>
              <a:t>Таинственный мир природы</a:t>
            </a:r>
            <a:r>
              <a:rPr lang="ru-RU" sz="3600" dirty="0" smtClean="0">
                <a:solidFill>
                  <a:schemeClr val="bg1"/>
                </a:solidFill>
                <a:hlinkClick r:id="rId5" action="ppaction://hlinksldjump"/>
              </a:rPr>
              <a:t>».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Растительный и животный мир умеренного пояса.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1. </a:t>
            </a:r>
            <a:r>
              <a:rPr lang="ru-RU" dirty="0" smtClean="0"/>
              <a:t>Месторасположение.</a:t>
            </a:r>
            <a:endParaRPr lang="ru-RU" dirty="0"/>
          </a:p>
          <a:p>
            <a:r>
              <a:rPr lang="ru-RU" dirty="0"/>
              <a:t> 2. Климат  природных зон  умеренного пояса.</a:t>
            </a:r>
          </a:p>
          <a:p>
            <a:r>
              <a:rPr lang="ru-RU" dirty="0"/>
              <a:t> 3. Растительный мир  умеренного пояса.</a:t>
            </a:r>
          </a:p>
          <a:p>
            <a:r>
              <a:rPr lang="ru-RU" dirty="0"/>
              <a:t> 4. Животный мир  умеренного пояса.</a:t>
            </a:r>
          </a:p>
          <a:p>
            <a:r>
              <a:rPr lang="ru-RU" dirty="0" smtClean="0"/>
              <a:t>5.Приспособления.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Свои экспедиционные исследования  мы проведем по группам.  Каждая     группа  получает кейс  с заданиями, маршрутом путешествия, а также «карточку-</a:t>
            </a:r>
            <a:r>
              <a:rPr lang="ru-RU" dirty="0" err="1"/>
              <a:t>помогайку</a:t>
            </a:r>
            <a:r>
              <a:rPr lang="ru-RU" dirty="0"/>
              <a:t>».</a:t>
            </a:r>
          </a:p>
          <a:p>
            <a:r>
              <a:rPr lang="ru-RU" dirty="0"/>
              <a:t>  </a:t>
            </a:r>
            <a:r>
              <a:rPr lang="ru-RU" dirty="0" smtClean="0"/>
              <a:t>  Поможет учебник.</a:t>
            </a:r>
          </a:p>
          <a:p>
            <a:r>
              <a:rPr lang="ru-RU" dirty="0" smtClean="0"/>
              <a:t>Параграф 22 стр. 132-134 рис.80-82</a:t>
            </a:r>
            <a:endParaRPr lang="ru-RU" dirty="0"/>
          </a:p>
          <a:p>
            <a:r>
              <a:rPr lang="ru-RU" dirty="0" smtClean="0"/>
              <a:t>Предоставить </a:t>
            </a:r>
            <a:r>
              <a:rPr lang="ru-RU" dirty="0"/>
              <a:t>отчет о своих исследованиях </a:t>
            </a:r>
            <a:r>
              <a:rPr lang="ru-RU" b="1" u="sng" dirty="0" smtClean="0"/>
              <a:t>Золотое </a:t>
            </a:r>
            <a:r>
              <a:rPr lang="ru-RU" b="1" u="sng" dirty="0"/>
              <a:t>правило работы в группе - работать всем.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2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 о работе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268271"/>
              </p:ext>
            </p:extLst>
          </p:nvPr>
        </p:nvGraphicFramePr>
        <p:xfrm>
          <a:off x="179511" y="1988840"/>
          <a:ext cx="8640961" cy="2730263"/>
        </p:xfrm>
        <a:graphic>
          <a:graphicData uri="http://schemas.openxmlformats.org/drawingml/2006/table">
            <a:tbl>
              <a:tblPr firstRow="1" firstCol="1" bandRow="1"/>
              <a:tblGrid>
                <a:gridCol w="1329522"/>
                <a:gridCol w="1247006"/>
                <a:gridCol w="1785675"/>
                <a:gridCol w="1125550"/>
                <a:gridCol w="1278528"/>
                <a:gridCol w="1874680"/>
              </a:tblGrid>
              <a:tr h="1440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Природная зона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Где находится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Климатические условия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Растения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Животные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приспособления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95078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уга 4"/>
          <p:cNvSpPr/>
          <p:nvPr/>
        </p:nvSpPr>
        <p:spPr>
          <a:xfrm>
            <a:off x="323528" y="2924944"/>
            <a:ext cx="5976664" cy="1562472"/>
          </a:xfrm>
          <a:prstGeom prst="arc">
            <a:avLst>
              <a:gd name="adj1" fmla="val 16200000"/>
              <a:gd name="adj2" fmla="val 213431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600" b="1" i="1" u="sng" dirty="0" err="1" smtClean="0">
                <a:solidFill>
                  <a:schemeClr val="bg1">
                    <a:lumMod val="95000"/>
                  </a:schemeClr>
                </a:solidFill>
              </a:rPr>
              <a:t>физминутка</a:t>
            </a:r>
            <a:endParaRPr lang="ru-RU" sz="3600" b="1" i="1" u="sng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Степь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ширь здесь и приволье!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ни глянь - полей раздолье!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Южнее полосы лесов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 ковер из трав, цветов.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простор ветрам и птицам,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Грызунам, волкам, лисицам.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суховеи любят петь.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зовется это...</a:t>
            </a:r>
          </a:p>
        </p:txBody>
      </p:sp>
      <p:pic>
        <p:nvPicPr>
          <p:cNvPr id="5" name="Содержимое 4" descr="211096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96709"/>
            <a:ext cx="4038600" cy="293294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6662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38988"/>
            <a:ext cx="4038600" cy="304660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77" y="18581"/>
            <a:ext cx="399593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3771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4238626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2160" y="580526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кермек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47" y="2348879"/>
            <a:ext cx="2865580" cy="214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9912" y="3933056"/>
            <a:ext cx="186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крокус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Music\мо геграфия 2016\урок\жив степь\03_05_01_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" y="0"/>
            <a:ext cx="9131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роф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496"/>
            <a:ext cx="4038600" cy="3715512"/>
          </a:xfrm>
        </p:spPr>
      </p:pic>
      <p:pic>
        <p:nvPicPr>
          <p:cNvPr id="6" name="Содержимое 5" descr="85817571_zhavoronok_polevo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4327" y="0"/>
            <a:ext cx="5079673" cy="3368847"/>
          </a:xfrm>
        </p:spPr>
      </p:pic>
      <p:sp>
        <p:nvSpPr>
          <p:cNvPr id="7" name="TextBox 6"/>
          <p:cNvSpPr txBox="1"/>
          <p:nvPr/>
        </p:nvSpPr>
        <p:spPr>
          <a:xfrm>
            <a:off x="285720" y="157161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Дрофа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14942" y="464344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Жаворонок</a:t>
            </a:r>
            <a:endParaRPr lang="ru-RU" b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714348" y="2071678"/>
            <a:ext cx="857256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5715008" y="3500438"/>
            <a:ext cx="1000132" cy="10001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Степной орёл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Лиственные леса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одевается , а зимой раздевается</a:t>
            </a:r>
            <a:r>
              <a:rPr lang="ru-RU" dirty="0"/>
              <a:t>.</a:t>
            </a:r>
          </a:p>
        </p:txBody>
      </p:sp>
      <p:pic>
        <p:nvPicPr>
          <p:cNvPr id="5" name="Содержимое 4" descr="post-27806-1175717978.jpg">
            <a:hlinkClick r:id="rId2" action="ppaction://hlinkfile"/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17106" y="2428868"/>
            <a:ext cx="4169694" cy="278118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Солнце печет немилосердно. С вершины бархана, на котором мы стоим, во все стороны видны только одни сыпучие пески. Кажется, что нас окружают высокие волны внезапно застывшего </a:t>
            </a:r>
            <a:r>
              <a:rPr lang="ru-RU" dirty="0" smtClean="0"/>
              <a:t>моря. На вершине бархана промелькнула ящерица.</a:t>
            </a:r>
            <a:r>
              <a:rPr lang="ru-RU" dirty="0"/>
              <a:t> </a:t>
            </a:r>
            <a:r>
              <a:rPr lang="ru-RU" dirty="0" smtClean="0"/>
              <a:t>Только </a:t>
            </a:r>
            <a:r>
              <a:rPr lang="ru-RU" dirty="0"/>
              <a:t>в оазисах все благоухает.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5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review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76256" y="380327"/>
            <a:ext cx="1848520" cy="2464694"/>
          </a:xfrm>
        </p:spPr>
      </p:pic>
      <p:sp>
        <p:nvSpPr>
          <p:cNvPr id="6" name="TextBox 5"/>
          <p:cNvSpPr txBox="1"/>
          <p:nvPr/>
        </p:nvSpPr>
        <p:spPr>
          <a:xfrm>
            <a:off x="4857752" y="35716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Липа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857884" y="748446"/>
            <a:ext cx="1018372" cy="321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57166"/>
            <a:ext cx="1847111" cy="27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4975"/>
            <a:ext cx="14811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8508">
            <a:off x="2561064" y="704646"/>
            <a:ext cx="110331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70790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5" y="3501008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66020" y="3604373"/>
            <a:ext cx="141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лещина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9609"/>
            <a:ext cx="2857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85499" y="2887710"/>
            <a:ext cx="163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жимолость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Осина и вяз</a:t>
            </a:r>
            <a:endParaRPr lang="ru-RU" dirty="0"/>
          </a:p>
        </p:txBody>
      </p:sp>
      <p:pic>
        <p:nvPicPr>
          <p:cNvPr id="5" name="Содержимое 4" descr="osin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071810"/>
            <a:ext cx="4618318" cy="3417555"/>
          </a:xfrm>
        </p:spPr>
      </p:pic>
      <p:pic>
        <p:nvPicPr>
          <p:cNvPr id="6" name="Содержимое 5" descr="eco_1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357298"/>
            <a:ext cx="4216016" cy="385765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78103635_large_05b41bc2e05bab01fec5869c1d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51813" y="2982529"/>
            <a:ext cx="2436007" cy="1703076"/>
          </a:xfrm>
        </p:spPr>
      </p:pic>
      <p:sp>
        <p:nvSpPr>
          <p:cNvPr id="6" name="TextBox 5"/>
          <p:cNvSpPr txBox="1"/>
          <p:nvPr/>
        </p:nvSpPr>
        <p:spPr>
          <a:xfrm>
            <a:off x="6446164" y="262155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Соловей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3306"/>
            <a:ext cx="4129525" cy="276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2564904"/>
            <a:ext cx="961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олень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6469"/>
            <a:ext cx="2438202" cy="296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73" y="3703942"/>
            <a:ext cx="2971916" cy="222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53449" y="5241356"/>
            <a:ext cx="789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зубр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012" y="128938"/>
            <a:ext cx="2953817" cy="221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Кабан и горностай</a:t>
            </a:r>
            <a:endParaRPr lang="ru-RU" dirty="0"/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1335783226_8x10-z-ermine-aimg_1505-1024x8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48136"/>
            <a:ext cx="4038600" cy="3230091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Жужелица и жук-короед</a:t>
            </a:r>
            <a:endParaRPr lang="ru-RU" dirty="0"/>
          </a:p>
        </p:txBody>
      </p:sp>
      <p:pic>
        <p:nvPicPr>
          <p:cNvPr id="5" name="Содержимое 4" descr="N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01876"/>
            <a:ext cx="4038600" cy="2722611"/>
          </a:xfrm>
        </p:spPr>
      </p:pic>
      <p:pic>
        <p:nvPicPr>
          <p:cNvPr id="6" name="Содержимое 5" descr="zhyk_koroe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76875" y="2963069"/>
            <a:ext cx="2381250" cy="180022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Тайга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Пойдем со мной в наш тихий лес,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Там есть черника и морошка,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Там всевозможнейших чудес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Сто тысяч – и еще немножко!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Присев под кедром отдохнуть,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Вдохнем смолистый запах шишек,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И пусть ровней задышит грудь,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Стряхнув усталости излишек.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hlinkClick r:id="rId2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92896"/>
            <a:ext cx="4915938" cy="366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Тайга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214950"/>
            <a:ext cx="8258204" cy="142876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Содержимое 4" descr="Taig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1071546"/>
            <a:ext cx="7686700" cy="382507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Ель и лиственница</a:t>
            </a:r>
            <a:endParaRPr lang="ru-RU" dirty="0"/>
          </a:p>
        </p:txBody>
      </p:sp>
      <p:pic>
        <p:nvPicPr>
          <p:cNvPr id="5" name="Содержимое 4" descr="1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4688" y="1600200"/>
            <a:ext cx="3303623" cy="4525963"/>
          </a:xfrm>
        </p:spPr>
      </p:pic>
      <p:pic>
        <p:nvPicPr>
          <p:cNvPr id="6" name="Содержимое 5" descr="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9734" y="1600200"/>
            <a:ext cx="2935531" cy="452596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Росомаха и бурундук</a:t>
            </a:r>
            <a:endParaRPr lang="ru-RU" dirty="0"/>
          </a:p>
        </p:txBody>
      </p:sp>
      <p:pic>
        <p:nvPicPr>
          <p:cNvPr id="5" name="Содержимое 4" descr="01g-kronotsk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11215"/>
            <a:ext cx="4038600" cy="2503932"/>
          </a:xfrm>
        </p:spPr>
      </p:pic>
      <p:pic>
        <p:nvPicPr>
          <p:cNvPr id="6" name="Содержимое 5" descr="chip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55035"/>
            <a:ext cx="4038600" cy="381629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Соболь и рысь</a:t>
            </a:r>
            <a:endParaRPr lang="ru-RU" dirty="0"/>
          </a:p>
        </p:txBody>
      </p:sp>
      <p:pic>
        <p:nvPicPr>
          <p:cNvPr id="5" name="Содержимое 4" descr="img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595" y="2071679"/>
            <a:ext cx="5095909" cy="3821932"/>
          </a:xfrm>
        </p:spPr>
      </p:pic>
      <p:pic>
        <p:nvPicPr>
          <p:cNvPr id="6" name="Содержимое 5" descr="x_80a4b0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00694" y="1571612"/>
            <a:ext cx="3256116" cy="4838809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 равнины, покрытые травами. Среди животных количественно преобладают растительноядные. З</a:t>
            </a:r>
            <a:r>
              <a:rPr lang="ru-RU" dirty="0" smtClean="0"/>
              <a:t>десь </a:t>
            </a:r>
            <a:r>
              <a:rPr lang="ru-RU" dirty="0"/>
              <a:t>выделяется сухой и влажный сезон.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8" y="331556"/>
            <a:ext cx="885698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8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ru-RU" dirty="0"/>
              <a:t>1.	</a:t>
            </a:r>
            <a:r>
              <a:rPr lang="ru-RU" sz="2400" dirty="0"/>
              <a:t>Зимы здесь холодные. Но хвойные деревья: ель, сосна, пихта - приспособились к таким условиям. Из животных встречаются медведь, волк, лось и другие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2.  Здесь летом сухо , а зимой морозно. Эта природная богата травянистыми растениями, а вот  животных здесь немного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3. В этой природной зоне растут теплолюбивые лиственные деревья: дуб, клен, липа. Животный мир разнообразен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4. Если много насекомых, значит будет много птиц: серая куропатка, </a:t>
            </a:r>
            <a:r>
              <a:rPr lang="ru-RU" sz="2400" dirty="0" smtClean="0"/>
              <a:t>стрепет, жаворонок</a:t>
            </a:r>
            <a:r>
              <a:rPr lang="ru-RU" sz="2400" dirty="0"/>
              <a:t>, </a:t>
            </a:r>
            <a:r>
              <a:rPr lang="ru-RU" sz="2400" dirty="0" smtClean="0"/>
              <a:t>дрофа</a:t>
            </a:r>
            <a:r>
              <a:rPr lang="ru-RU" sz="2400" dirty="0"/>
              <a:t>, журавль-красавка. Птицы устраивают гнёзда прямо на земле. Здесь же обитают </a:t>
            </a:r>
            <a:r>
              <a:rPr lang="ru-RU" sz="2400" dirty="0" smtClean="0"/>
              <a:t>некрупные </a:t>
            </a:r>
            <a:r>
              <a:rPr lang="ru-RU" sz="2400" dirty="0"/>
              <a:t>животные: </a:t>
            </a:r>
            <a:r>
              <a:rPr lang="ru-RU" sz="2400" dirty="0" err="1"/>
              <a:t>сурок,мышь</a:t>
            </a:r>
            <a:r>
              <a:rPr lang="ru-RU" sz="2400" dirty="0"/>
              <a:t>-полёвка, тушканчики, суслики, хомяки.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5" y="1268760"/>
            <a:ext cx="8221336" cy="48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334043" cy="50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808759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0834"/>
            <a:ext cx="8229600" cy="354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28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7" y="1600200"/>
            <a:ext cx="82221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372845" cy="552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06381" cy="50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Цветение терна в </a:t>
            </a:r>
            <a:r>
              <a:rPr lang="ru-RU" dirty="0" err="1"/>
              <a:t>Островцовской</a:t>
            </a:r>
            <a:r>
              <a:rPr lang="ru-RU" dirty="0"/>
              <a:t> лесостепи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535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Терн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28792" cy="53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Растения </a:t>
            </a:r>
            <a:r>
              <a:rPr lang="ru-RU" dirty="0"/>
              <a:t>представлены в несколько ярусов. Под пологом леса влажно, душно и сыро. Стволы деревьев обвиты лианами. Большинство животных обитает на деревьях.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76740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18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1.Тайга  - это:</a:t>
            </a:r>
          </a:p>
          <a:p>
            <a:r>
              <a:rPr lang="ru-RU" dirty="0"/>
              <a:t>а) смешанные леса;</a:t>
            </a:r>
          </a:p>
          <a:p>
            <a:r>
              <a:rPr lang="ru-RU" dirty="0"/>
              <a:t>б) хвойные леса; </a:t>
            </a:r>
          </a:p>
          <a:p>
            <a:r>
              <a:rPr lang="ru-RU" dirty="0"/>
              <a:t>в) широколиственные леса.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9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2. В тайге  можно встретить </a:t>
            </a:r>
          </a:p>
          <a:p>
            <a:r>
              <a:rPr lang="ru-RU" dirty="0"/>
              <a:t>а) медведя, волка, тушканчика</a:t>
            </a:r>
          </a:p>
          <a:p>
            <a:r>
              <a:rPr lang="ru-RU" dirty="0"/>
              <a:t>б) белку,  зайца, оленя</a:t>
            </a:r>
          </a:p>
          <a:p>
            <a:r>
              <a:rPr lang="ru-RU" dirty="0"/>
              <a:t>в)рысь, соболя, росомаху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5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3</a:t>
            </a:r>
            <a:r>
              <a:rPr lang="ru-RU" sz="3600" dirty="0"/>
              <a:t>. Соотнести деревья и лес, в котором они произрастают.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71174024"/>
              </p:ext>
            </p:extLst>
          </p:nvPr>
        </p:nvGraphicFramePr>
        <p:xfrm>
          <a:off x="457200" y="1600200"/>
          <a:ext cx="4039003" cy="5328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9003"/>
              </a:tblGrid>
              <a:tr h="743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1.пихта 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641" marR="120641" marT="66675" marB="66675"/>
                </a:tc>
              </a:tr>
              <a:tr h="743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2.берёза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641" marR="120641" marT="66675" marB="66675"/>
                </a:tc>
              </a:tr>
              <a:tr h="743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3.кедр 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641" marR="120641" marT="66675" marB="66675"/>
                </a:tc>
              </a:tr>
              <a:tr h="743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4.липа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641" marR="120641" marT="66675" marB="66675"/>
                </a:tc>
              </a:tr>
              <a:tr h="865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5.сосна 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641" marR="120641" marT="66675" marB="66675"/>
                </a:tc>
              </a:tr>
              <a:tr h="743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6.дуб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641" marR="120641" marT="66675" marB="66675"/>
                </a:tc>
              </a:tr>
              <a:tr h="743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7.клён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641" marR="120641" marT="66675" marB="66675"/>
                </a:tc>
              </a:tr>
            </a:tbl>
          </a:graphicData>
        </a:graphic>
      </p:graphicFrame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3200" dirty="0" err="1" smtClean="0"/>
              <a:t>А.тайга</a:t>
            </a:r>
            <a:endParaRPr lang="ru-RU" sz="3200" dirty="0" smtClean="0"/>
          </a:p>
          <a:p>
            <a:r>
              <a:rPr lang="ru-RU" sz="3200" dirty="0" err="1"/>
              <a:t>Б.смешанный</a:t>
            </a:r>
            <a:r>
              <a:rPr lang="ru-RU" sz="3200" dirty="0"/>
              <a:t> и </a:t>
            </a:r>
          </a:p>
          <a:p>
            <a:r>
              <a:rPr lang="ru-RU" sz="3200" dirty="0"/>
              <a:t>широколиственный лес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0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4. Растительность зоны широколиственных лесов более разнообразна, чем в зоне тайги, так как:</a:t>
            </a:r>
          </a:p>
          <a:p>
            <a:r>
              <a:rPr lang="ru-RU" dirty="0"/>
              <a:t>а) теплее;</a:t>
            </a:r>
          </a:p>
          <a:p>
            <a:r>
              <a:rPr lang="ru-RU" dirty="0"/>
              <a:t>б) почва богата питательными веществами;</a:t>
            </a:r>
          </a:p>
          <a:p>
            <a:r>
              <a:rPr lang="ru-RU" dirty="0"/>
              <a:t>в) больше выпадает осадков.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1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5.Растительный мир зоны степей представлен:</a:t>
            </a:r>
          </a:p>
          <a:p>
            <a:r>
              <a:rPr lang="ru-RU" dirty="0"/>
              <a:t>а) злаками и разнотравьем</a:t>
            </a:r>
          </a:p>
          <a:p>
            <a:r>
              <a:rPr lang="ru-RU" dirty="0"/>
              <a:t>б) мхами и лишайниками</a:t>
            </a:r>
          </a:p>
          <a:p>
            <a:r>
              <a:rPr lang="ru-RU" dirty="0"/>
              <a:t>в)кустарниками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1.б</a:t>
            </a:r>
          </a:p>
          <a:p>
            <a:r>
              <a:rPr lang="ru-RU" dirty="0" smtClean="0"/>
              <a:t>2.в</a:t>
            </a:r>
          </a:p>
          <a:p>
            <a:r>
              <a:rPr lang="ru-RU" dirty="0" smtClean="0"/>
              <a:t>3 А-1,3,5</a:t>
            </a:r>
          </a:p>
          <a:p>
            <a:r>
              <a:rPr lang="ru-RU" dirty="0"/>
              <a:t> </a:t>
            </a:r>
            <a:r>
              <a:rPr lang="ru-RU" dirty="0" smtClean="0"/>
              <a:t>В-2,4,6,7</a:t>
            </a:r>
          </a:p>
          <a:p>
            <a:r>
              <a:rPr lang="ru-RU" dirty="0" smtClean="0"/>
              <a:t>4.а</a:t>
            </a:r>
          </a:p>
          <a:p>
            <a:r>
              <a:rPr lang="ru-RU" dirty="0" smtClean="0"/>
              <a:t>5.б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548680"/>
            <a:ext cx="4038600" cy="55774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Есть высказывание немецкого зоолога </a:t>
            </a:r>
            <a:r>
              <a:rPr lang="ru-RU" b="1" dirty="0"/>
              <a:t>Альфреда Брема</a:t>
            </a:r>
            <a:r>
              <a:rPr lang="ru-RU" dirty="0"/>
              <a:t>: «Недостаточно знать, что одно существо живет в лесу, а другое- в степи, а третье- в море. Необходимо знать, как устроены эти лес, степь, море. Каждое отдельное животное характерно именно для своей родины. Оно всегда приспособлено к климату, рельефу и зависящему от них растительному миру. Тем самым оно на себе несет печать своего </a:t>
            </a:r>
            <a:r>
              <a:rPr lang="ru-RU" dirty="0" smtClean="0"/>
              <a:t>отечества.»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283150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2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Дом. Задание </a:t>
            </a:r>
          </a:p>
          <a:p>
            <a:r>
              <a:rPr lang="ru-RU" dirty="0" smtClean="0"/>
              <a:t>Пар. № 22, стр. 136-137 игра </a:t>
            </a:r>
          </a:p>
          <a:p>
            <a:r>
              <a:rPr lang="ru-RU" dirty="0" smtClean="0"/>
              <a:t>Или  стр. 137 .Задание  4.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/>
              <a:t>Я утверждаю, </a:t>
            </a:r>
            <a:r>
              <a:rPr lang="ru-RU" sz="3600" dirty="0" smtClean="0"/>
              <a:t>что…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1.в экваториальном лесу лето жаркое, а зима холодная.</a:t>
            </a:r>
          </a:p>
          <a:p>
            <a:r>
              <a:rPr lang="ru-RU" dirty="0"/>
              <a:t> 2. в саванне 2 времени года.</a:t>
            </a:r>
          </a:p>
          <a:p>
            <a:r>
              <a:rPr lang="ru-RU" dirty="0"/>
              <a:t>3. животных в саванне очень мало.</a:t>
            </a:r>
          </a:p>
          <a:p>
            <a:r>
              <a:rPr lang="ru-RU" dirty="0"/>
              <a:t>4. в пустынях часто дуют ветры</a:t>
            </a:r>
          </a:p>
          <a:p>
            <a:r>
              <a:rPr lang="ru-RU" dirty="0"/>
              <a:t>5. экваториальные леса труднопроходимы, потому что там растёт много злаков.</a:t>
            </a:r>
          </a:p>
          <a:p>
            <a:r>
              <a:rPr lang="ru-RU" dirty="0"/>
              <a:t>6.пустыни занимают особенно засушливые районы Земли</a:t>
            </a:r>
          </a:p>
          <a:p>
            <a:r>
              <a:rPr lang="ru-RU" dirty="0"/>
              <a:t>7. тропический лес-самое бедное видами природное сообщество.</a:t>
            </a:r>
          </a:p>
          <a:p>
            <a:r>
              <a:rPr lang="ru-RU" dirty="0"/>
              <a:t>8.Животные пустынь охотятся днем.</a:t>
            </a:r>
          </a:p>
          <a:p>
            <a:r>
              <a:rPr lang="ru-RU" dirty="0"/>
              <a:t>9 .Самые крупные животные встречаются в саванне.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взаимопроверка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1-2ошибки-4</a:t>
            </a:r>
          </a:p>
          <a:p>
            <a:r>
              <a:rPr lang="ru-RU" dirty="0" smtClean="0"/>
              <a:t>3-4 ошибки -3</a:t>
            </a:r>
          </a:p>
          <a:p>
            <a:r>
              <a:rPr lang="ru-RU" dirty="0" smtClean="0"/>
              <a:t>Более 5 ошибок- выучить и еще раз ответить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326295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Это дом. Огромный дом.</a:t>
            </a:r>
          </a:p>
          <a:p>
            <a:r>
              <a:rPr lang="ru-RU" dirty="0"/>
              <a:t> Места всем хватает в нём.</a:t>
            </a:r>
          </a:p>
          <a:p>
            <a:r>
              <a:rPr lang="ru-RU" dirty="0"/>
              <a:t> И бельчонку, и зайчонку,</a:t>
            </a:r>
          </a:p>
          <a:p>
            <a:r>
              <a:rPr lang="ru-RU" dirty="0"/>
              <a:t> И зубастому волчонку.</a:t>
            </a:r>
          </a:p>
          <a:p>
            <a:endParaRPr lang="ru-RU" dirty="0"/>
          </a:p>
        </p:txBody>
      </p:sp>
      <p:sp>
        <p:nvSpPr>
          <p:cNvPr id="4" name="4-конечная звезда 3">
            <a:hlinkClick r:id="rId2" action="ppaction://hlinkfile"/>
          </p:cNvPr>
          <p:cNvSpPr/>
          <p:nvPr/>
        </p:nvSpPr>
        <p:spPr>
          <a:xfrm>
            <a:off x="7956376" y="5589240"/>
            <a:ext cx="864096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все стороны путь:</a:t>
            </a:r>
          </a:p>
          <a:p>
            <a:r>
              <a:rPr lang="ru-RU" dirty="0"/>
              <a:t>Ни лесочка, ни гор.</a:t>
            </a:r>
          </a:p>
          <a:p>
            <a:r>
              <a:rPr lang="ru-RU" dirty="0"/>
              <a:t>Необъятная гладь,</a:t>
            </a:r>
          </a:p>
          <a:p>
            <a:r>
              <a:rPr lang="ru-RU"/>
              <a:t>Неоглядный простор!    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704</Words>
  <Application>Microsoft Office PowerPoint</Application>
  <PresentationFormat>Экран (4:3)</PresentationFormat>
  <Paragraphs>180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Я утверждаю, что…</vt:lpstr>
      <vt:lpstr>взаимопроверка</vt:lpstr>
      <vt:lpstr>Презентация PowerPoint</vt:lpstr>
      <vt:lpstr>Презентация PowerPoint</vt:lpstr>
      <vt:lpstr>Презентация PowerPoint</vt:lpstr>
      <vt:lpstr>Растительный и животный мир умеренного пояса. </vt:lpstr>
      <vt:lpstr>Презентация PowerPoint</vt:lpstr>
      <vt:lpstr>Отчет о работе</vt:lpstr>
      <vt:lpstr>Презентация PowerPoint</vt:lpstr>
      <vt:lpstr>Степь</vt:lpstr>
      <vt:lpstr>Презентация PowerPoint</vt:lpstr>
      <vt:lpstr>Презентация PowerPoint</vt:lpstr>
      <vt:lpstr>Презентация PowerPoint</vt:lpstr>
      <vt:lpstr>Презентация PowerPoint</vt:lpstr>
      <vt:lpstr>Лиственные леса</vt:lpstr>
      <vt:lpstr>Презентация PowerPoint</vt:lpstr>
      <vt:lpstr>Осина и вяз</vt:lpstr>
      <vt:lpstr>Презентация PowerPoint</vt:lpstr>
      <vt:lpstr>Кабан и горностай</vt:lpstr>
      <vt:lpstr>Жужелица и жук-короед</vt:lpstr>
      <vt:lpstr>Тайга</vt:lpstr>
      <vt:lpstr>Тайга</vt:lpstr>
      <vt:lpstr>Ель и лиственница</vt:lpstr>
      <vt:lpstr>Росомаха и бурундук</vt:lpstr>
      <vt:lpstr>Соболь и рысь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Цветение терна в Островцовской лесостепи</vt:lpstr>
      <vt:lpstr>Терн</vt:lpstr>
      <vt:lpstr>Презентация PowerPoint</vt:lpstr>
      <vt:lpstr>Презентация PowerPoint</vt:lpstr>
      <vt:lpstr> 3. Соотнести деревья и лес, в котором они произрастают.</vt:lpstr>
      <vt:lpstr>Презентация PowerPoint</vt:lpstr>
      <vt:lpstr>Презентация PowerPoint</vt:lpstr>
      <vt:lpstr>Проверь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Растительный и животный мир умеренных поясов.</dc:title>
  <dc:creator>Вера</dc:creator>
  <cp:lastModifiedBy>123</cp:lastModifiedBy>
  <cp:revision>58</cp:revision>
  <dcterms:modified xsi:type="dcterms:W3CDTF">2017-01-26T17:43:47Z</dcterms:modified>
</cp:coreProperties>
</file>