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64" r:id="rId4"/>
    <p:sldId id="267" r:id="rId5"/>
    <p:sldId id="268" r:id="rId6"/>
    <p:sldId id="266" r:id="rId7"/>
    <p:sldId id="269" r:id="rId8"/>
    <p:sldId id="270" r:id="rId9"/>
    <p:sldId id="260" r:id="rId10"/>
    <p:sldId id="275" r:id="rId11"/>
    <p:sldId id="272" r:id="rId12"/>
    <p:sldId id="271" r:id="rId13"/>
    <p:sldId id="259" r:id="rId14"/>
    <p:sldId id="261" r:id="rId15"/>
    <p:sldId id="262" r:id="rId16"/>
    <p:sldId id="26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20BE-9021-448E-9CED-717957E2EFE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D43-E4CA-4D28-861D-1BFFFABA2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20BE-9021-448E-9CED-717957E2EFE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D43-E4CA-4D28-861D-1BFFFABA2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20BE-9021-448E-9CED-717957E2EFE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D43-E4CA-4D28-861D-1BFFFABA2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20BE-9021-448E-9CED-717957E2EFE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D43-E4CA-4D28-861D-1BFFFABA2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20BE-9021-448E-9CED-717957E2EFE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D43-E4CA-4D28-861D-1BFFFABA2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20BE-9021-448E-9CED-717957E2EFE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D43-E4CA-4D28-861D-1BFFFABA2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20BE-9021-448E-9CED-717957E2EFE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D43-E4CA-4D28-861D-1BFFFABA2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20BE-9021-448E-9CED-717957E2EFE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D43-E4CA-4D28-861D-1BFFFABA2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20BE-9021-448E-9CED-717957E2EFE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D43-E4CA-4D28-861D-1BFFFABA2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20BE-9021-448E-9CED-717957E2EFE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D43-E4CA-4D28-861D-1BFFFABA2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20BE-9021-448E-9CED-717957E2EFE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DD43-E4CA-4D28-861D-1BFFFABA2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D20BE-9021-448E-9CED-717957E2EFE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5DD43-E4CA-4D28-861D-1BFFFABA2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3528" y="404664"/>
            <a:ext cx="8572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мире много интересного, Нам порою неизвестного.</a:t>
            </a:r>
          </a:p>
          <a:p>
            <a:pPr algn="ctr">
              <a:defRPr/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Миру знаний нет предела,</a:t>
            </a:r>
          </a:p>
          <a:p>
            <a:pPr algn="ctr">
              <a:defRPr/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Так скорей, друзья, за дело!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11560" y="3861048"/>
            <a:ext cx="3595046" cy="2457592"/>
            <a:chOff x="4776" y="739"/>
            <a:chExt cx="7110" cy="4860"/>
          </a:xfrm>
        </p:grpSpPr>
        <p:sp>
          <p:nvSpPr>
            <p:cNvPr id="4" name="AutoShape 5"/>
            <p:cNvSpPr>
              <a:spLocks noChangeAspect="1" noChangeArrowheads="1"/>
            </p:cNvSpPr>
            <p:nvPr/>
          </p:nvSpPr>
          <p:spPr bwMode="auto">
            <a:xfrm>
              <a:off x="4776" y="739"/>
              <a:ext cx="7110" cy="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4776" y="739"/>
              <a:ext cx="7110" cy="4860"/>
              <a:chOff x="672" y="1152"/>
              <a:chExt cx="2496" cy="1824"/>
            </a:xfrm>
          </p:grpSpPr>
          <p:sp>
            <p:nvSpPr>
              <p:cNvPr id="6" name="Rectangle 7"/>
              <p:cNvSpPr>
                <a:spLocks noChangeArrowheads="1"/>
              </p:cNvSpPr>
              <p:nvPr/>
            </p:nvSpPr>
            <p:spPr bwMode="auto">
              <a:xfrm>
                <a:off x="672" y="1152"/>
                <a:ext cx="2496" cy="18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7" name="Picture 8" descr="сканирование0015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720" y="1272"/>
                <a:ext cx="2400" cy="1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860032" y="3861048"/>
            <a:ext cx="3744416" cy="2448272"/>
            <a:chOff x="3024" y="960"/>
            <a:chExt cx="2280" cy="1584"/>
          </a:xfrm>
        </p:grpSpPr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024" y="960"/>
              <a:ext cx="2280" cy="1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0" name="Picture 11" descr="сканирование0016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3120" y="1016"/>
              <a:ext cx="2160" cy="14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3568" y="620688"/>
            <a:ext cx="7848600" cy="206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       Рита вчера съела 3 яблока, а сегодня – на 2 яблока больше. Сколько всего яблок съела Рита за 2 дня? </a:t>
            </a:r>
          </a:p>
        </p:txBody>
      </p:sp>
      <p:pic>
        <p:nvPicPr>
          <p:cNvPr id="1026" name="Picture 2" descr="C:\Users\Sys-Admin\Desktop\Рисунок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8712968" cy="28366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7984" y="3356992"/>
            <a:ext cx="432048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ys-Admin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303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u="sng" dirty="0" smtClean="0">
                <a:latin typeface="Times New Roman" pitchFamily="18" charset="0"/>
                <a:cs typeface="Times New Roman" pitchFamily="18" charset="0"/>
              </a:rPr>
              <a:t>Алгоритм решения составной задачи.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eriod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Нахожу неизвестную часть;</a:t>
            </a:r>
          </a:p>
          <a:p>
            <a:pPr marL="514350" indent="-514350" algn="ctr">
              <a:buAutoNum type="arabicPeriod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Нахожу целое.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4857750" y="3429000"/>
            <a:ext cx="3529013" cy="3198813"/>
            <a:chOff x="3016" y="2024"/>
            <a:chExt cx="2223" cy="2015"/>
          </a:xfrm>
          <a:solidFill>
            <a:srgbClr val="FFFFCC"/>
          </a:solidFill>
        </p:grpSpPr>
        <p:sp>
          <p:nvSpPr>
            <p:cNvPr id="2082" name="Rectangle 65"/>
            <p:cNvSpPr>
              <a:spLocks noChangeArrowheads="1"/>
            </p:cNvSpPr>
            <p:nvPr/>
          </p:nvSpPr>
          <p:spPr bwMode="auto">
            <a:xfrm>
              <a:off x="3016" y="2024"/>
              <a:ext cx="2223" cy="1996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64"/>
            <p:cNvGrpSpPr>
              <a:grpSpLocks/>
            </p:cNvGrpSpPr>
            <p:nvPr/>
          </p:nvGrpSpPr>
          <p:grpSpPr bwMode="auto">
            <a:xfrm>
              <a:off x="3143" y="2035"/>
              <a:ext cx="1936" cy="2004"/>
              <a:chOff x="3143" y="2035"/>
              <a:chExt cx="1936" cy="2004"/>
            </a:xfrm>
            <a:grpFill/>
          </p:grpSpPr>
          <p:grpSp>
            <p:nvGrpSpPr>
              <p:cNvPr id="7" name="Group 44"/>
              <p:cNvGrpSpPr>
                <a:grpSpLocks/>
              </p:cNvGrpSpPr>
              <p:nvPr/>
            </p:nvGrpSpPr>
            <p:grpSpPr bwMode="auto">
              <a:xfrm>
                <a:off x="3143" y="2035"/>
                <a:ext cx="1936" cy="1302"/>
                <a:chOff x="1341" y="594"/>
                <a:chExt cx="9042" cy="7380"/>
              </a:xfrm>
              <a:grpFill/>
            </p:grpSpPr>
            <p:grpSp>
              <p:nvGrpSpPr>
                <p:cNvPr id="8" name="Group 45"/>
                <p:cNvGrpSpPr>
                  <a:grpSpLocks/>
                </p:cNvGrpSpPr>
                <p:nvPr/>
              </p:nvGrpSpPr>
              <p:grpSpPr bwMode="auto">
                <a:xfrm>
                  <a:off x="1341" y="2394"/>
                  <a:ext cx="9042" cy="3708"/>
                  <a:chOff x="1701" y="10134"/>
                  <a:chExt cx="9042" cy="3708"/>
                </a:xfrm>
                <a:grpFill/>
              </p:grpSpPr>
              <p:grpSp>
                <p:nvGrpSpPr>
                  <p:cNvPr id="9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1701" y="10134"/>
                    <a:ext cx="9042" cy="3708"/>
                    <a:chOff x="1701" y="10134"/>
                    <a:chExt cx="9042" cy="3708"/>
                  </a:xfrm>
                  <a:grpFill/>
                </p:grpSpPr>
                <p:grpSp>
                  <p:nvGrpSpPr>
                    <p:cNvPr id="10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1" y="10134"/>
                      <a:ext cx="9042" cy="1671"/>
                      <a:chOff x="1680" y="2034"/>
                      <a:chExt cx="9042" cy="1671"/>
                    </a:xfrm>
                    <a:grpFill/>
                  </p:grpSpPr>
                  <p:sp>
                    <p:nvSpPr>
                      <p:cNvPr id="2098" name="Line 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01" y="3114"/>
                        <a:ext cx="9000" cy="0"/>
                      </a:xfrm>
                      <a:prstGeom prst="line">
                        <a:avLst/>
                      </a:prstGeom>
                      <a:grpFill/>
                      <a:ln w="444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099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680" y="2574"/>
                        <a:ext cx="21" cy="1131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100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0701" y="2574"/>
                        <a:ext cx="21" cy="1131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101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381" y="2574"/>
                        <a:ext cx="21" cy="1131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102" name="AutoShape 52"/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5664" y="-1950"/>
                        <a:ext cx="1041" cy="9009"/>
                      </a:xfrm>
                      <a:prstGeom prst="rightBracket">
                        <a:avLst>
                          <a:gd name="adj" fmla="val 72118"/>
                        </a:avLst>
                      </a:prstGeom>
                      <a:grp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sp>
                  <p:nvSpPr>
                    <p:cNvPr id="2093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2" y="13245"/>
                      <a:ext cx="4689" cy="6"/>
                    </a:xfrm>
                    <a:prstGeom prst="line">
                      <a:avLst/>
                    </a:prstGeom>
                    <a:grpFill/>
                    <a:ln w="444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94" name="Line 5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701" y="12654"/>
                      <a:ext cx="21" cy="113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95" name="Line 5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6402" y="12654"/>
                      <a:ext cx="21" cy="113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96" name="AutoShape 56"/>
                    <p:cNvSpPr>
                      <a:spLocks/>
                    </p:cNvSpPr>
                    <p:nvPr/>
                  </p:nvSpPr>
                  <p:spPr bwMode="auto">
                    <a:xfrm rot="5400000" flipV="1">
                      <a:off x="3756" y="11229"/>
                      <a:ext cx="558" cy="4668"/>
                    </a:xfrm>
                    <a:prstGeom prst="rightBracket">
                      <a:avLst>
                        <a:gd name="adj" fmla="val 69713"/>
                      </a:avLst>
                    </a:prstGeom>
                    <a:grp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97" name="AutoShape 57"/>
                    <p:cNvSpPr>
                      <a:spLocks/>
                    </p:cNvSpPr>
                    <p:nvPr/>
                  </p:nvSpPr>
                  <p:spPr bwMode="auto">
                    <a:xfrm rot="5400000" flipV="1">
                      <a:off x="8232" y="9453"/>
                      <a:ext cx="633" cy="4257"/>
                    </a:xfrm>
                    <a:prstGeom prst="rightBracket">
                      <a:avLst>
                        <a:gd name="adj" fmla="val 56043"/>
                      </a:avLst>
                    </a:prstGeom>
                    <a:grp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2090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701" y="11214"/>
                    <a:ext cx="9" cy="2046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91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6381" y="11214"/>
                    <a:ext cx="9" cy="2046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086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4761" y="594"/>
                  <a:ext cx="1440" cy="1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r>
                    <a:rPr lang="ru-RU" sz="2000" b="1"/>
                    <a:t>Б</a:t>
                  </a:r>
                </a:p>
              </p:txBody>
            </p:sp>
            <p:sp>
              <p:nvSpPr>
                <p:cNvPr id="2087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781" y="6174"/>
                  <a:ext cx="1980" cy="18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r>
                    <a:rPr lang="ru-RU" sz="2000" b="1"/>
                    <a:t>М</a:t>
                  </a:r>
                </a:p>
              </p:txBody>
            </p:sp>
            <p:sp>
              <p:nvSpPr>
                <p:cNvPr id="3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7281" y="4014"/>
                  <a:ext cx="1440" cy="1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r>
                    <a:rPr lang="ru-RU" sz="2000" b="1" dirty="0"/>
                    <a:t>Р</a:t>
                  </a:r>
                </a:p>
              </p:txBody>
            </p:sp>
          </p:grpSp>
          <p:sp>
            <p:nvSpPr>
              <p:cNvPr id="2084" name="Text Box 63"/>
              <p:cNvSpPr txBox="1">
                <a:spLocks noChangeArrowheads="1"/>
              </p:cNvSpPr>
              <p:nvPr/>
            </p:nvSpPr>
            <p:spPr bwMode="auto">
              <a:xfrm>
                <a:off x="3353" y="3242"/>
                <a:ext cx="1134" cy="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ru-RU" sz="2600" b="1" dirty="0"/>
                  <a:t>Р = Б – М</a:t>
                </a:r>
              </a:p>
              <a:p>
                <a:pPr>
                  <a:defRPr/>
                </a:pPr>
                <a:r>
                  <a:rPr lang="ru-RU" sz="2600" b="1" dirty="0"/>
                  <a:t>Б = М + Р</a:t>
                </a:r>
              </a:p>
              <a:p>
                <a:pPr>
                  <a:defRPr/>
                </a:pPr>
                <a:r>
                  <a:rPr lang="ru-RU" sz="2600" b="1" dirty="0"/>
                  <a:t>М = Б - Р</a:t>
                </a:r>
              </a:p>
            </p:txBody>
          </p:sp>
        </p:grpSp>
      </p:grp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682625" y="1239838"/>
            <a:ext cx="2909888" cy="647700"/>
            <a:chOff x="1680" y="2034"/>
            <a:chExt cx="9042" cy="1671"/>
          </a:xfrm>
        </p:grpSpPr>
        <p:sp>
          <p:nvSpPr>
            <p:cNvPr id="2106" name="Line 5"/>
            <p:cNvSpPr>
              <a:spLocks noChangeShapeType="1"/>
            </p:cNvSpPr>
            <p:nvPr/>
          </p:nvSpPr>
          <p:spPr bwMode="auto">
            <a:xfrm>
              <a:off x="1701" y="3114"/>
              <a:ext cx="900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7" name="Line 6"/>
            <p:cNvSpPr>
              <a:spLocks noChangeShapeType="1"/>
            </p:cNvSpPr>
            <p:nvPr/>
          </p:nvSpPr>
          <p:spPr bwMode="auto">
            <a:xfrm flipH="1">
              <a:off x="1680" y="2574"/>
              <a:ext cx="21" cy="11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8" name="Line 7"/>
            <p:cNvSpPr>
              <a:spLocks noChangeShapeType="1"/>
            </p:cNvSpPr>
            <p:nvPr/>
          </p:nvSpPr>
          <p:spPr bwMode="auto">
            <a:xfrm flipH="1">
              <a:off x="10701" y="2574"/>
              <a:ext cx="21" cy="11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" name="Line 8"/>
            <p:cNvSpPr>
              <a:spLocks noChangeShapeType="1"/>
            </p:cNvSpPr>
            <p:nvPr/>
          </p:nvSpPr>
          <p:spPr bwMode="auto">
            <a:xfrm flipH="1">
              <a:off x="6381" y="2574"/>
              <a:ext cx="21" cy="11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AutoShape 9"/>
            <p:cNvSpPr>
              <a:spLocks/>
            </p:cNvSpPr>
            <p:nvPr/>
          </p:nvSpPr>
          <p:spPr bwMode="auto">
            <a:xfrm rot="-5400000">
              <a:off x="5664" y="-1950"/>
              <a:ext cx="1041" cy="9009"/>
            </a:xfrm>
            <a:prstGeom prst="rightBracket">
              <a:avLst>
                <a:gd name="adj" fmla="val 72118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2071688" y="214313"/>
            <a:ext cx="56435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>
                <a:solidFill>
                  <a:srgbClr val="C00000"/>
                </a:solidFill>
              </a:rPr>
              <a:t>Решение задач</a:t>
            </a:r>
          </a:p>
        </p:txBody>
      </p: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827088" y="2924175"/>
            <a:ext cx="3040062" cy="549275"/>
            <a:chOff x="1701" y="5994"/>
            <a:chExt cx="9042" cy="1671"/>
          </a:xfrm>
        </p:grpSpPr>
        <p:sp>
          <p:nvSpPr>
            <p:cNvPr id="2" name="Line 11"/>
            <p:cNvSpPr>
              <a:spLocks noChangeShapeType="1"/>
            </p:cNvSpPr>
            <p:nvPr/>
          </p:nvSpPr>
          <p:spPr bwMode="auto">
            <a:xfrm>
              <a:off x="1722" y="7074"/>
              <a:ext cx="900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Line 12"/>
            <p:cNvSpPr>
              <a:spLocks noChangeShapeType="1"/>
            </p:cNvSpPr>
            <p:nvPr/>
          </p:nvSpPr>
          <p:spPr bwMode="auto">
            <a:xfrm flipH="1">
              <a:off x="1701" y="6534"/>
              <a:ext cx="21" cy="11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>
              <a:off x="10722" y="6534"/>
              <a:ext cx="21" cy="11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3" name="Line 14"/>
            <p:cNvSpPr>
              <a:spLocks noChangeShapeType="1"/>
            </p:cNvSpPr>
            <p:nvPr/>
          </p:nvSpPr>
          <p:spPr bwMode="auto">
            <a:xfrm flipH="1">
              <a:off x="4491" y="6525"/>
              <a:ext cx="21" cy="11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4" name="AutoShape 15"/>
            <p:cNvSpPr>
              <a:spLocks/>
            </p:cNvSpPr>
            <p:nvPr/>
          </p:nvSpPr>
          <p:spPr bwMode="auto">
            <a:xfrm rot="-5400000">
              <a:off x="5685" y="2010"/>
              <a:ext cx="1041" cy="9009"/>
            </a:xfrm>
            <a:prstGeom prst="rightBracket">
              <a:avLst>
                <a:gd name="adj" fmla="val 72118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5" name="Line 16"/>
            <p:cNvSpPr>
              <a:spLocks noChangeShapeType="1"/>
            </p:cNvSpPr>
            <p:nvPr/>
          </p:nvSpPr>
          <p:spPr bwMode="auto">
            <a:xfrm flipH="1">
              <a:off x="7821" y="6534"/>
              <a:ext cx="21" cy="11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928688" y="4071938"/>
            <a:ext cx="3125787" cy="1189037"/>
            <a:chOff x="1701" y="10134"/>
            <a:chExt cx="9042" cy="3708"/>
          </a:xfrm>
        </p:grpSpPr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1701" y="10134"/>
              <a:ext cx="9042" cy="3708"/>
              <a:chOff x="1701" y="10134"/>
              <a:chExt cx="9042" cy="3708"/>
            </a:xfrm>
          </p:grpSpPr>
          <p:grpSp>
            <p:nvGrpSpPr>
              <p:cNvPr id="30" name="Group 19"/>
              <p:cNvGrpSpPr>
                <a:grpSpLocks/>
              </p:cNvGrpSpPr>
              <p:nvPr/>
            </p:nvGrpSpPr>
            <p:grpSpPr bwMode="auto">
              <a:xfrm>
                <a:off x="1701" y="10134"/>
                <a:ext cx="9042" cy="1671"/>
                <a:chOff x="1680" y="2034"/>
                <a:chExt cx="9042" cy="1671"/>
              </a:xfrm>
            </p:grpSpPr>
            <p:sp>
              <p:nvSpPr>
                <p:cNvPr id="13" name="Line 20"/>
                <p:cNvSpPr>
                  <a:spLocks noChangeShapeType="1"/>
                </p:cNvSpPr>
                <p:nvPr/>
              </p:nvSpPr>
              <p:spPr bwMode="auto">
                <a:xfrm>
                  <a:off x="1701" y="3114"/>
                  <a:ext cx="9000" cy="0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680" y="2574"/>
                  <a:ext cx="21" cy="113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0701" y="2574"/>
                  <a:ext cx="21" cy="113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6381" y="2574"/>
                  <a:ext cx="21" cy="113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AutoShape 24"/>
                <p:cNvSpPr>
                  <a:spLocks/>
                </p:cNvSpPr>
                <p:nvPr/>
              </p:nvSpPr>
              <p:spPr bwMode="auto">
                <a:xfrm rot="-5400000">
                  <a:off x="5664" y="-1950"/>
                  <a:ext cx="1041" cy="9009"/>
                </a:xfrm>
                <a:prstGeom prst="rightBracket">
                  <a:avLst>
                    <a:gd name="adj" fmla="val 72118"/>
                  </a:avLst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>
                <a:off x="1722" y="13245"/>
                <a:ext cx="4689" cy="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 flipH="1" flipV="1">
                <a:off x="1701" y="12654"/>
                <a:ext cx="21" cy="113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2" name="Line 27"/>
              <p:cNvSpPr>
                <a:spLocks noChangeShapeType="1"/>
              </p:cNvSpPr>
              <p:nvPr/>
            </p:nvSpPr>
            <p:spPr bwMode="auto">
              <a:xfrm flipH="1" flipV="1">
                <a:off x="6402" y="12654"/>
                <a:ext cx="21" cy="113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AutoShape 28"/>
              <p:cNvSpPr>
                <a:spLocks/>
              </p:cNvSpPr>
              <p:nvPr/>
            </p:nvSpPr>
            <p:spPr bwMode="auto">
              <a:xfrm rot="5400000" flipV="1">
                <a:off x="3756" y="11229"/>
                <a:ext cx="558" cy="4668"/>
              </a:xfrm>
              <a:prstGeom prst="rightBracket">
                <a:avLst>
                  <a:gd name="adj" fmla="val 69713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AutoShape 29"/>
              <p:cNvSpPr>
                <a:spLocks/>
              </p:cNvSpPr>
              <p:nvPr/>
            </p:nvSpPr>
            <p:spPr bwMode="auto">
              <a:xfrm rot="5400000" flipV="1">
                <a:off x="8232" y="9453"/>
                <a:ext cx="633" cy="4257"/>
              </a:xfrm>
              <a:prstGeom prst="rightBracket">
                <a:avLst>
                  <a:gd name="adj" fmla="val 56043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>
              <a:off x="1701" y="11214"/>
              <a:ext cx="9" cy="20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>
              <a:off x="6381" y="11214"/>
              <a:ext cx="9" cy="20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" name="Group 74"/>
          <p:cNvGrpSpPr>
            <a:grpSpLocks/>
          </p:cNvGrpSpPr>
          <p:nvPr/>
        </p:nvGrpSpPr>
        <p:grpSpPr bwMode="auto">
          <a:xfrm>
            <a:off x="428625" y="3643313"/>
            <a:ext cx="3744913" cy="2025650"/>
            <a:chOff x="242" y="2251"/>
            <a:chExt cx="2359" cy="1276"/>
          </a:xfrm>
        </p:grpSpPr>
        <p:sp>
          <p:nvSpPr>
            <p:cNvPr id="2081" name="Text Box 33"/>
            <p:cNvSpPr txBox="1">
              <a:spLocks noChangeArrowheads="1"/>
            </p:cNvSpPr>
            <p:nvPr/>
          </p:nvSpPr>
          <p:spPr bwMode="auto">
            <a:xfrm>
              <a:off x="242" y="2904"/>
              <a:ext cx="5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chemeClr val="accent2"/>
                  </a:solidFill>
                </a:rPr>
                <a:t>В</a:t>
              </a:r>
            </a:p>
          </p:txBody>
        </p:sp>
        <p:sp>
          <p:nvSpPr>
            <p:cNvPr id="27" name="Text Box 34"/>
            <p:cNvSpPr txBox="1">
              <a:spLocks noChangeArrowheads="1"/>
            </p:cNvSpPr>
            <p:nvPr/>
          </p:nvSpPr>
          <p:spPr bwMode="auto">
            <a:xfrm>
              <a:off x="242" y="2496"/>
              <a:ext cx="5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chemeClr val="accent2"/>
                  </a:solidFill>
                </a:rPr>
                <a:t>С</a:t>
              </a:r>
            </a:p>
          </p:txBody>
        </p:sp>
        <p:sp>
          <p:nvSpPr>
            <p:cNvPr id="2083" name="Text Box 35"/>
            <p:cNvSpPr txBox="1">
              <a:spLocks noChangeArrowheads="1"/>
            </p:cNvSpPr>
            <p:nvPr/>
          </p:nvSpPr>
          <p:spPr bwMode="auto">
            <a:xfrm>
              <a:off x="702" y="3239"/>
              <a:ext cx="8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</a:rPr>
                <a:t>3 ябл.</a:t>
              </a:r>
            </a:p>
          </p:txBody>
        </p:sp>
        <p:sp>
          <p:nvSpPr>
            <p:cNvPr id="28" name="Text Box 37"/>
            <p:cNvSpPr txBox="1">
              <a:spLocks noChangeArrowheads="1"/>
            </p:cNvSpPr>
            <p:nvPr/>
          </p:nvSpPr>
          <p:spPr bwMode="auto">
            <a:xfrm>
              <a:off x="1739" y="2859"/>
              <a:ext cx="8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</a:rPr>
                <a:t>2 ябл.</a:t>
              </a:r>
            </a:p>
          </p:txBody>
        </p:sp>
        <p:sp>
          <p:nvSpPr>
            <p:cNvPr id="2085" name="Text Box 39"/>
            <p:cNvSpPr txBox="1">
              <a:spLocks noChangeArrowheads="1"/>
            </p:cNvSpPr>
            <p:nvPr/>
          </p:nvSpPr>
          <p:spPr bwMode="auto">
            <a:xfrm>
              <a:off x="1450" y="2251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</a:rPr>
                <a:t>?</a:t>
              </a:r>
            </a:p>
          </p:txBody>
        </p:sp>
      </p:grp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695325" y="5738813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</a:rPr>
              <a:t>1) 3 + 2 = 5 (ябл.)</a:t>
            </a:r>
          </a:p>
        </p:txBody>
      </p:sp>
      <p:grpSp>
        <p:nvGrpSpPr>
          <p:cNvPr id="2048" name="Group 73"/>
          <p:cNvGrpSpPr>
            <a:grpSpLocks/>
          </p:cNvGrpSpPr>
          <p:nvPr/>
        </p:nvGrpSpPr>
        <p:grpSpPr bwMode="auto">
          <a:xfrm>
            <a:off x="900113" y="908050"/>
            <a:ext cx="2590800" cy="1249363"/>
            <a:chOff x="567" y="572"/>
            <a:chExt cx="1632" cy="787"/>
          </a:xfrm>
        </p:grpSpPr>
        <p:sp>
          <p:nvSpPr>
            <p:cNvPr id="2076" name="Text Box 67"/>
            <p:cNvSpPr txBox="1">
              <a:spLocks noChangeArrowheads="1"/>
            </p:cNvSpPr>
            <p:nvPr/>
          </p:nvSpPr>
          <p:spPr bwMode="auto">
            <a:xfrm>
              <a:off x="793" y="799"/>
              <a:ext cx="4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</a:rPr>
                <a:t>В</a:t>
              </a:r>
            </a:p>
          </p:txBody>
        </p:sp>
        <p:sp>
          <p:nvSpPr>
            <p:cNvPr id="2077" name="Text Box 68"/>
            <p:cNvSpPr txBox="1">
              <a:spLocks noChangeArrowheads="1"/>
            </p:cNvSpPr>
            <p:nvPr/>
          </p:nvSpPr>
          <p:spPr bwMode="auto">
            <a:xfrm>
              <a:off x="1610" y="799"/>
              <a:ext cx="4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</a:rPr>
                <a:t>С</a:t>
              </a:r>
            </a:p>
          </p:txBody>
        </p:sp>
        <p:sp>
          <p:nvSpPr>
            <p:cNvPr id="2078" name="Text Box 69"/>
            <p:cNvSpPr txBox="1">
              <a:spLocks noChangeArrowheads="1"/>
            </p:cNvSpPr>
            <p:nvPr/>
          </p:nvSpPr>
          <p:spPr bwMode="auto">
            <a:xfrm>
              <a:off x="567" y="1071"/>
              <a:ext cx="7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</a:rPr>
                <a:t>3 ябл.</a:t>
              </a:r>
            </a:p>
          </p:txBody>
        </p:sp>
        <p:sp>
          <p:nvSpPr>
            <p:cNvPr id="2079" name="Text Box 70"/>
            <p:cNvSpPr txBox="1">
              <a:spLocks noChangeArrowheads="1"/>
            </p:cNvSpPr>
            <p:nvPr/>
          </p:nvSpPr>
          <p:spPr bwMode="auto">
            <a:xfrm>
              <a:off x="1474" y="1071"/>
              <a:ext cx="7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</a:rPr>
                <a:t>5 ябл.</a:t>
              </a:r>
            </a:p>
          </p:txBody>
        </p:sp>
        <p:sp>
          <p:nvSpPr>
            <p:cNvPr id="29" name="Text Box 71"/>
            <p:cNvSpPr txBox="1">
              <a:spLocks noChangeArrowheads="1"/>
            </p:cNvSpPr>
            <p:nvPr/>
          </p:nvSpPr>
          <p:spPr bwMode="auto">
            <a:xfrm>
              <a:off x="1202" y="572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</a:rPr>
                <a:t>?</a:t>
              </a:r>
            </a:p>
          </p:txBody>
        </p:sp>
      </p:grpSp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827088" y="2205038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</a:rPr>
              <a:t>1) 3 + 5 = 8 (ябл.)</a:t>
            </a:r>
          </a:p>
        </p:txBody>
      </p:sp>
      <p:grpSp>
        <p:nvGrpSpPr>
          <p:cNvPr id="2049" name="Group 91"/>
          <p:cNvGrpSpPr>
            <a:grpSpLocks/>
          </p:cNvGrpSpPr>
          <p:nvPr/>
        </p:nvGrpSpPr>
        <p:grpSpPr bwMode="auto">
          <a:xfrm>
            <a:off x="5143500" y="1052513"/>
            <a:ext cx="2808288" cy="2105025"/>
            <a:chOff x="3198" y="564"/>
            <a:chExt cx="1769" cy="1326"/>
          </a:xfrm>
        </p:grpSpPr>
        <p:sp>
          <p:nvSpPr>
            <p:cNvPr id="2060" name="Rectangle 90"/>
            <p:cNvSpPr>
              <a:spLocks noChangeArrowheads="1"/>
            </p:cNvSpPr>
            <p:nvPr/>
          </p:nvSpPr>
          <p:spPr bwMode="auto">
            <a:xfrm>
              <a:off x="3198" y="576"/>
              <a:ext cx="1769" cy="1314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50" name="Group 75"/>
            <p:cNvGrpSpPr>
              <a:grpSpLocks/>
            </p:cNvGrpSpPr>
            <p:nvPr/>
          </p:nvGrpSpPr>
          <p:grpSpPr bwMode="auto">
            <a:xfrm>
              <a:off x="3330" y="564"/>
              <a:ext cx="1058" cy="1258"/>
              <a:chOff x="1306" y="810"/>
              <a:chExt cx="9180" cy="11768"/>
            </a:xfrm>
          </p:grpSpPr>
          <p:grpSp>
            <p:nvGrpSpPr>
              <p:cNvPr id="2051" name="Group 76"/>
              <p:cNvGrpSpPr>
                <a:grpSpLocks/>
              </p:cNvGrpSpPr>
              <p:nvPr/>
            </p:nvGrpSpPr>
            <p:grpSpPr bwMode="auto">
              <a:xfrm>
                <a:off x="1341" y="810"/>
                <a:ext cx="9042" cy="6084"/>
                <a:chOff x="1341" y="810"/>
                <a:chExt cx="9042" cy="6084"/>
              </a:xfrm>
            </p:grpSpPr>
            <p:grpSp>
              <p:nvGrpSpPr>
                <p:cNvPr id="2052" name="Group 77"/>
                <p:cNvGrpSpPr>
                  <a:grpSpLocks/>
                </p:cNvGrpSpPr>
                <p:nvPr/>
              </p:nvGrpSpPr>
              <p:grpSpPr bwMode="auto">
                <a:xfrm>
                  <a:off x="1341" y="3294"/>
                  <a:ext cx="9042" cy="1671"/>
                  <a:chOff x="1680" y="2034"/>
                  <a:chExt cx="9042" cy="1671"/>
                </a:xfrm>
              </p:grpSpPr>
              <p:sp>
                <p:nvSpPr>
                  <p:cNvPr id="2071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701" y="3114"/>
                    <a:ext cx="9000" cy="0"/>
                  </a:xfrm>
                  <a:prstGeom prst="line">
                    <a:avLst/>
                  </a:prstGeom>
                  <a:noFill/>
                  <a:ln w="444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2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80" y="2574"/>
                    <a:ext cx="21" cy="113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3" name="Line 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701" y="2574"/>
                    <a:ext cx="21" cy="113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4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81" y="2574"/>
                    <a:ext cx="21" cy="113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5" name="AutoShape 82"/>
                  <p:cNvSpPr>
                    <a:spLocks/>
                  </p:cNvSpPr>
                  <p:nvPr/>
                </p:nvSpPr>
                <p:spPr bwMode="auto">
                  <a:xfrm rot="-5400000">
                    <a:off x="5664" y="-1950"/>
                    <a:ext cx="1041" cy="9009"/>
                  </a:xfrm>
                  <a:prstGeom prst="rightBracket">
                    <a:avLst>
                      <a:gd name="adj" fmla="val 72118"/>
                    </a:avLst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67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515" y="810"/>
                  <a:ext cx="2361" cy="25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2000" b="1" dirty="0"/>
                    <a:t>Ц</a:t>
                  </a:r>
                  <a:endParaRPr lang="ru-RU" b="1" dirty="0"/>
                </a:p>
              </p:txBody>
            </p:sp>
            <p:sp>
              <p:nvSpPr>
                <p:cNvPr id="2068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421" y="4554"/>
                  <a:ext cx="1980" cy="23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2000" b="1" u="sng"/>
                    <a:t>Ч</a:t>
                  </a:r>
                  <a:endParaRPr lang="ru-RU" b="1"/>
                </a:p>
              </p:txBody>
            </p:sp>
            <p:sp>
              <p:nvSpPr>
                <p:cNvPr id="2069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7101" y="4554"/>
                  <a:ext cx="1980" cy="23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2000" b="1" u="sng"/>
                    <a:t>Ч</a:t>
                  </a:r>
                  <a:endParaRPr lang="ru-RU" b="1"/>
                </a:p>
              </p:txBody>
            </p:sp>
            <p:sp>
              <p:nvSpPr>
                <p:cNvPr id="2070" name="Oval 86"/>
                <p:cNvSpPr>
                  <a:spLocks noChangeArrowheads="1"/>
                </p:cNvSpPr>
                <p:nvPr/>
              </p:nvSpPr>
              <p:spPr bwMode="auto">
                <a:xfrm>
                  <a:off x="4430" y="810"/>
                  <a:ext cx="2053" cy="2481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63" name="Text Box 87"/>
              <p:cNvSpPr txBox="1">
                <a:spLocks noChangeArrowheads="1"/>
              </p:cNvSpPr>
              <p:nvPr/>
            </p:nvSpPr>
            <p:spPr bwMode="auto">
              <a:xfrm>
                <a:off x="1306" y="7749"/>
                <a:ext cx="9180" cy="4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2400" b="1" dirty="0"/>
                  <a:t>Ц = </a:t>
                </a:r>
                <a:r>
                  <a:rPr lang="ru-RU" sz="2400" b="1" u="sng" dirty="0"/>
                  <a:t>Ч</a:t>
                </a:r>
                <a:r>
                  <a:rPr lang="ru-RU" sz="2400" b="1" dirty="0"/>
                  <a:t> + </a:t>
                </a:r>
                <a:r>
                  <a:rPr lang="ru-RU" sz="2400" b="1" u="sng" dirty="0"/>
                  <a:t>Ч</a:t>
                </a:r>
                <a:endParaRPr lang="ru-RU" sz="2400" b="1" dirty="0"/>
              </a:p>
              <a:p>
                <a:r>
                  <a:rPr lang="ru-RU" sz="2400" b="1" u="sng" dirty="0"/>
                  <a:t>Ч</a:t>
                </a:r>
                <a:r>
                  <a:rPr lang="ru-RU" sz="2400" b="1" dirty="0"/>
                  <a:t> = Ц - </a:t>
                </a:r>
                <a:r>
                  <a:rPr lang="ru-RU" sz="2400" b="1" u="sng" dirty="0"/>
                  <a:t>Ч</a:t>
                </a:r>
                <a:endParaRPr lang="ru-RU" sz="2000" b="1" dirty="0"/>
              </a:p>
            </p:txBody>
          </p:sp>
          <p:sp>
            <p:nvSpPr>
              <p:cNvPr id="2064" name="Oval 88"/>
              <p:cNvSpPr>
                <a:spLocks noChangeArrowheads="1"/>
              </p:cNvSpPr>
              <p:nvPr/>
            </p:nvSpPr>
            <p:spPr bwMode="auto">
              <a:xfrm>
                <a:off x="1366" y="8024"/>
                <a:ext cx="1968" cy="2122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5" name="Oval 89"/>
              <p:cNvSpPr>
                <a:spLocks noChangeArrowheads="1"/>
              </p:cNvSpPr>
              <p:nvPr/>
            </p:nvSpPr>
            <p:spPr bwMode="auto">
              <a:xfrm>
                <a:off x="3728" y="10149"/>
                <a:ext cx="2194" cy="2429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0" grpId="0"/>
      <p:bldP spid="2088" grpId="0"/>
      <p:bldP spid="21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78486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      Рита вчера съела 3 яблока, а сегодня – на 2 яблока больше. Сколько всего яблок съела Рита за 2 дня?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28750" y="357188"/>
            <a:ext cx="6715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990000"/>
                </a:solidFill>
              </a:rPr>
              <a:t>Решение составных задач.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219700" y="3357563"/>
            <a:ext cx="3125788" cy="1189037"/>
            <a:chOff x="1701" y="10134"/>
            <a:chExt cx="9042" cy="3708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701" y="10134"/>
              <a:ext cx="9042" cy="3708"/>
              <a:chOff x="1701" y="10134"/>
              <a:chExt cx="9042" cy="370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701" y="10134"/>
                <a:ext cx="9042" cy="1671"/>
                <a:chOff x="1680" y="2034"/>
                <a:chExt cx="9042" cy="1671"/>
              </a:xfrm>
            </p:grpSpPr>
            <p:sp>
              <p:nvSpPr>
                <p:cNvPr id="4111" name="Line 9"/>
                <p:cNvSpPr>
                  <a:spLocks noChangeShapeType="1"/>
                </p:cNvSpPr>
                <p:nvPr/>
              </p:nvSpPr>
              <p:spPr bwMode="auto">
                <a:xfrm>
                  <a:off x="1701" y="3114"/>
                  <a:ext cx="9000" cy="0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680" y="2574"/>
                  <a:ext cx="21" cy="113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0701" y="2574"/>
                  <a:ext cx="21" cy="113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4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6381" y="2574"/>
                  <a:ext cx="21" cy="113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5" name="AutoShape 13"/>
                <p:cNvSpPr>
                  <a:spLocks/>
                </p:cNvSpPr>
                <p:nvPr/>
              </p:nvSpPr>
              <p:spPr bwMode="auto">
                <a:xfrm rot="-5400000">
                  <a:off x="5664" y="-1950"/>
                  <a:ext cx="1041" cy="9009"/>
                </a:xfrm>
                <a:prstGeom prst="rightBracket">
                  <a:avLst>
                    <a:gd name="adj" fmla="val 72118"/>
                  </a:avLst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106" name="Line 14"/>
              <p:cNvSpPr>
                <a:spLocks noChangeShapeType="1"/>
              </p:cNvSpPr>
              <p:nvPr/>
            </p:nvSpPr>
            <p:spPr bwMode="auto">
              <a:xfrm>
                <a:off x="1722" y="13245"/>
                <a:ext cx="4689" cy="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" name="Line 15"/>
              <p:cNvSpPr>
                <a:spLocks noChangeShapeType="1"/>
              </p:cNvSpPr>
              <p:nvPr/>
            </p:nvSpPr>
            <p:spPr bwMode="auto">
              <a:xfrm flipH="1" flipV="1">
                <a:off x="1701" y="12654"/>
                <a:ext cx="21" cy="113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" name="Line 16"/>
              <p:cNvSpPr>
                <a:spLocks noChangeShapeType="1"/>
              </p:cNvSpPr>
              <p:nvPr/>
            </p:nvSpPr>
            <p:spPr bwMode="auto">
              <a:xfrm flipH="1" flipV="1">
                <a:off x="6402" y="12654"/>
                <a:ext cx="21" cy="113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" name="AutoShape 17"/>
              <p:cNvSpPr>
                <a:spLocks/>
              </p:cNvSpPr>
              <p:nvPr/>
            </p:nvSpPr>
            <p:spPr bwMode="auto">
              <a:xfrm rot="5400000" flipV="1">
                <a:off x="3756" y="11229"/>
                <a:ext cx="558" cy="4668"/>
              </a:xfrm>
              <a:prstGeom prst="rightBracket">
                <a:avLst>
                  <a:gd name="adj" fmla="val 69713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" name="AutoShape 18"/>
              <p:cNvSpPr>
                <a:spLocks/>
              </p:cNvSpPr>
              <p:nvPr/>
            </p:nvSpPr>
            <p:spPr bwMode="auto">
              <a:xfrm rot="5400000" flipV="1">
                <a:off x="8232" y="9453"/>
                <a:ext cx="633" cy="4257"/>
              </a:xfrm>
              <a:prstGeom prst="rightBracket">
                <a:avLst>
                  <a:gd name="adj" fmla="val 56043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03" name="Line 19"/>
            <p:cNvSpPr>
              <a:spLocks noChangeShapeType="1"/>
            </p:cNvSpPr>
            <p:nvPr/>
          </p:nvSpPr>
          <p:spPr bwMode="auto">
            <a:xfrm>
              <a:off x="1701" y="11214"/>
              <a:ext cx="9" cy="20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Line 20"/>
            <p:cNvSpPr>
              <a:spLocks noChangeShapeType="1"/>
            </p:cNvSpPr>
            <p:nvPr/>
          </p:nvSpPr>
          <p:spPr bwMode="auto">
            <a:xfrm>
              <a:off x="6381" y="11214"/>
              <a:ext cx="9" cy="20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57188" y="2928938"/>
            <a:ext cx="42148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r>
              <a:rPr lang="ru-RU" sz="28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План: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ru-RU" sz="2800" dirty="0">
                <a:solidFill>
                  <a:schemeClr val="accent2"/>
                </a:solidFill>
              </a:rPr>
              <a:t>Заполнение схемы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ru-RU" sz="2800" dirty="0">
                <a:solidFill>
                  <a:schemeClr val="accent2"/>
                </a:solidFill>
              </a:rPr>
              <a:t>Дополнение схемы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ru-RU" sz="2800" dirty="0">
                <a:solidFill>
                  <a:schemeClr val="accent2"/>
                </a:solidFill>
              </a:rPr>
              <a:t>Поиск решения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ru-RU" sz="2800" dirty="0">
                <a:solidFill>
                  <a:schemeClr val="accent2"/>
                </a:solidFill>
              </a:rPr>
              <a:t>Оформление способа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043608" y="1412776"/>
            <a:ext cx="700087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99592" y="3789040"/>
            <a:ext cx="7286625" cy="1169988"/>
            <a:chOff x="793" y="3203"/>
            <a:chExt cx="4241" cy="737"/>
          </a:xfrm>
        </p:grpSpPr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793" y="3203"/>
              <a:ext cx="2087" cy="7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2000" b="1" i="1" dirty="0">
                  <a:solidFill>
                    <a:srgbClr val="002060"/>
                  </a:solidFill>
                </a:rPr>
                <a:t>1) 4 + 1 = 5 (кг) во 2 мешке</a:t>
              </a:r>
            </a:p>
            <a:p>
              <a:pPr>
                <a:spcAft>
                  <a:spcPts val="600"/>
                </a:spcAft>
              </a:pPr>
              <a:r>
                <a:rPr lang="ru-RU" sz="2000" b="1" i="1" dirty="0">
                  <a:solidFill>
                    <a:srgbClr val="002060"/>
                  </a:solidFill>
                </a:rPr>
                <a:t>2) 4 + 5 = 9 (кг)</a:t>
              </a:r>
            </a:p>
            <a:p>
              <a:pPr>
                <a:spcAft>
                  <a:spcPts val="600"/>
                </a:spcAft>
              </a:pPr>
              <a:r>
                <a:rPr lang="ru-RU" sz="2000" b="1" i="1" dirty="0">
                  <a:solidFill>
                    <a:srgbClr val="002060"/>
                  </a:solidFill>
                </a:rPr>
                <a:t>Ответ: всего 9 кг</a:t>
              </a:r>
            </a:p>
          </p:txBody>
        </p:sp>
        <p:sp>
          <p:nvSpPr>
            <p:cNvPr id="5126" name="Text Box 7"/>
            <p:cNvSpPr txBox="1">
              <a:spLocks noChangeArrowheads="1"/>
            </p:cNvSpPr>
            <p:nvPr/>
          </p:nvSpPr>
          <p:spPr bwMode="auto">
            <a:xfrm>
              <a:off x="2880" y="3203"/>
              <a:ext cx="2154" cy="7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2000" b="1" i="1" dirty="0">
                  <a:solidFill>
                    <a:srgbClr val="002060"/>
                  </a:solidFill>
                </a:rPr>
                <a:t>1) 5 – 2 = 3 (л) – во 2 сосуде</a:t>
              </a:r>
            </a:p>
            <a:p>
              <a:pPr>
                <a:spcAft>
                  <a:spcPts val="600"/>
                </a:spcAft>
              </a:pPr>
              <a:r>
                <a:rPr lang="ru-RU" sz="2000" b="1" i="1" dirty="0">
                  <a:solidFill>
                    <a:srgbClr val="002060"/>
                  </a:solidFill>
                </a:rPr>
                <a:t>2) 5 + 3 = 8 (л)</a:t>
              </a:r>
            </a:p>
            <a:p>
              <a:pPr>
                <a:spcAft>
                  <a:spcPts val="600"/>
                </a:spcAft>
              </a:pPr>
              <a:r>
                <a:rPr lang="ru-RU" sz="2000" b="1" i="1" dirty="0">
                  <a:solidFill>
                    <a:srgbClr val="002060"/>
                  </a:solidFill>
                </a:rPr>
                <a:t>Ответ: всего 8 л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87624" y="1484784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040" b="7426"/>
          <a:stretch>
            <a:fillRect/>
          </a:stretch>
        </p:blipFill>
        <p:spPr bwMode="auto">
          <a:xfrm>
            <a:off x="214313" y="836613"/>
            <a:ext cx="8750300" cy="25923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79513" y="1773238"/>
            <a:ext cx="8027987" cy="1577975"/>
            <a:chOff x="743" y="1117"/>
            <a:chExt cx="5057" cy="994"/>
          </a:xfrm>
        </p:grpSpPr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805" y="1207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</a:rPr>
                <a:t>ж</a:t>
              </a:r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743" y="1616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</a:rPr>
                <a:t>Акр.</a:t>
              </a:r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1338" y="1117"/>
              <a:ext cx="9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</a:rPr>
                <a:t>2 арт.</a:t>
              </a:r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1933" y="1453"/>
              <a:ext cx="9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</a:rPr>
                <a:t>5 арт.</a:t>
              </a:r>
            </a:p>
          </p:txBody>
        </p:sp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1855" y="1823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</a:rPr>
                <a:t>?</a:t>
              </a:r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3351" y="1191"/>
              <a:ext cx="2449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i="1">
                  <a:solidFill>
                    <a:schemeClr val="accent2"/>
                  </a:solidFill>
                </a:rPr>
                <a:t>2 + 5 = 7  (арт.) – акробатов</a:t>
              </a:r>
            </a:p>
            <a:p>
              <a:pPr>
                <a:spcBef>
                  <a:spcPct val="50000"/>
                </a:spcBef>
              </a:pPr>
              <a:r>
                <a:rPr lang="ru-RU" sz="2000" b="1" i="1">
                  <a:solidFill>
                    <a:schemeClr val="accent2"/>
                  </a:solidFill>
                </a:rPr>
                <a:t>2 + 7 = 9 (арт.)</a:t>
              </a:r>
            </a:p>
            <a:p>
              <a:pPr>
                <a:spcBef>
                  <a:spcPct val="50000"/>
                </a:spcBef>
              </a:pPr>
              <a:r>
                <a:rPr lang="ru-RU" sz="2000" b="1" i="1">
                  <a:solidFill>
                    <a:schemeClr val="accent2"/>
                  </a:solidFill>
                </a:rPr>
                <a:t>                 всего 9 артистов</a:t>
              </a:r>
            </a:p>
          </p:txBody>
        </p:sp>
      </p:grp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643063" y="3857625"/>
            <a:ext cx="5976937" cy="20621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3200" b="1" u="sng"/>
              <a:t>Алгоритм решения: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/>
              <a:t>Нахожу неизвестную часть.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/>
              <a:t>Нахожу  целое.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980728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/>
          <p:cNvSpPr>
            <a:spLocks noChangeArrowheads="1"/>
          </p:cNvSpPr>
          <p:nvPr/>
        </p:nvSpPr>
        <p:spPr bwMode="auto">
          <a:xfrm>
            <a:off x="3630116" y="1312714"/>
            <a:ext cx="1582738" cy="15113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Oval 5"/>
          <p:cNvSpPr>
            <a:spLocks noChangeArrowheads="1"/>
          </p:cNvSpPr>
          <p:nvPr/>
        </p:nvSpPr>
        <p:spPr bwMode="auto">
          <a:xfrm>
            <a:off x="3676154" y="3157389"/>
            <a:ext cx="1582737" cy="15113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Oval 6"/>
          <p:cNvSpPr>
            <a:spLocks noChangeArrowheads="1"/>
          </p:cNvSpPr>
          <p:nvPr/>
        </p:nvSpPr>
        <p:spPr bwMode="auto">
          <a:xfrm>
            <a:off x="3707904" y="5013176"/>
            <a:ext cx="1582737" cy="15113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02935" y="260648"/>
            <a:ext cx="6262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Оцени свою работу!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/>
          <p:cNvSpPr>
            <a:spLocks noChangeArrowheads="1"/>
          </p:cNvSpPr>
          <p:nvPr/>
        </p:nvSpPr>
        <p:spPr bwMode="auto">
          <a:xfrm>
            <a:off x="3630116" y="1312714"/>
            <a:ext cx="1582738" cy="15113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Oval 5"/>
          <p:cNvSpPr>
            <a:spLocks noChangeArrowheads="1"/>
          </p:cNvSpPr>
          <p:nvPr/>
        </p:nvSpPr>
        <p:spPr bwMode="auto">
          <a:xfrm>
            <a:off x="3676154" y="3157389"/>
            <a:ext cx="1582737" cy="15113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Oval 6"/>
          <p:cNvSpPr>
            <a:spLocks noChangeArrowheads="1"/>
          </p:cNvSpPr>
          <p:nvPr/>
        </p:nvSpPr>
        <p:spPr bwMode="auto">
          <a:xfrm>
            <a:off x="3707904" y="5013176"/>
            <a:ext cx="1582737" cy="15113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02935" y="260648"/>
            <a:ext cx="6262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Оцени свою работу!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15616" y="908720"/>
            <a:ext cx="20162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7+2=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1988840"/>
            <a:ext cx="208823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8-1-3+2=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3068960"/>
            <a:ext cx="208823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4+3+1-5=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1988840"/>
            <a:ext cx="20162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9-4=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3068960"/>
            <a:ext cx="20162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5-2-3=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908720"/>
            <a:ext cx="208823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6+0-5=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908720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988840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3068960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04048" y="3068960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4048" y="1988840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4048" y="908720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028384" y="1988840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028384" y="908720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75856" y="3068960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75856" y="1988840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75856" y="908720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028384" y="3068960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539550" y="4149080"/>
          <a:ext cx="7992888" cy="1800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32148"/>
                <a:gridCol w="1332148"/>
                <a:gridCol w="1332148"/>
                <a:gridCol w="1332148"/>
                <a:gridCol w="1332148"/>
                <a:gridCol w="1332148"/>
              </a:tblGrid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ru-RU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3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3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ru-RU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3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ys-Admin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8464252" cy="27556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2204864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ys-Admin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8749636" cy="28485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2204864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2924944"/>
            <a:ext cx="3888432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9552" y="2060848"/>
            <a:ext cx="8100392" cy="26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2276872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ys-Admin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8834814" cy="28762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132856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924944"/>
            <a:ext cx="3888432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 анализа составной задачи: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Условие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..;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Чтобы ответить на вопрос задачи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надо... (правило);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Сразу мы не можем ответить на вопрос задачи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так как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известно..;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первом действии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 найдём…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для этого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 (правило);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 втором действии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 ответим на вопрос задачи…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для этого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..;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714375" y="928688"/>
            <a:ext cx="7848600" cy="206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       Рита вчера съела 3 яблока, а сегодня – на 2 яблока больше. Сколько всего яблок съела Рита за 2 дня? 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571875" y="3429000"/>
            <a:ext cx="1774825" cy="220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671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397</Words>
  <Application>Microsoft Office PowerPoint</Application>
  <PresentationFormat>Экран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Sys-Admin</dc:creator>
  <cp:lastModifiedBy>Sys-Admin</cp:lastModifiedBy>
  <cp:revision>24</cp:revision>
  <dcterms:created xsi:type="dcterms:W3CDTF">2014-03-16T10:14:52Z</dcterms:created>
  <dcterms:modified xsi:type="dcterms:W3CDTF">2014-03-18T12:25:41Z</dcterms:modified>
</cp:coreProperties>
</file>