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21"/>
  </p:notesMasterIdLst>
  <p:sldIdLst>
    <p:sldId id="281" r:id="rId4"/>
    <p:sldId id="280" r:id="rId5"/>
    <p:sldId id="298" r:id="rId6"/>
    <p:sldId id="299" r:id="rId7"/>
    <p:sldId id="300" r:id="rId8"/>
    <p:sldId id="302" r:id="rId9"/>
    <p:sldId id="306" r:id="rId10"/>
    <p:sldId id="304" r:id="rId11"/>
    <p:sldId id="285" r:id="rId12"/>
    <p:sldId id="282" r:id="rId13"/>
    <p:sldId id="283" r:id="rId14"/>
    <p:sldId id="288" r:id="rId15"/>
    <p:sldId id="278" r:id="rId16"/>
    <p:sldId id="279" r:id="rId17"/>
    <p:sldId id="286" r:id="rId18"/>
    <p:sldId id="290" r:id="rId19"/>
    <p:sldId id="28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22" y="402"/>
      </p:cViewPr>
      <p:guideLst>
        <p:guide orient="horz" pos="2160"/>
        <p:guide pos="278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2.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B3429A-4996-4E8A-9907-26EBCB65C05D}" type="datetimeFigureOut">
              <a:rPr lang="en-US" smtClean="0"/>
              <a:t>10/22/2016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5655AF-C603-43CA-9AB9-46F21F484485}" type="slidenum">
              <a:rPr lang="en-US" smtClean="0"/>
              <a:t>‹#›</a:t>
            </a:fld>
            <a:endParaRPr lang="en-US"/>
          </a:p>
        </p:txBody>
      </p:sp>
    </p:spTree>
    <p:extLst>
      <p:ext uri="{BB962C8B-B14F-4D97-AF65-F5344CB8AC3E}">
        <p14:creationId xmlns:p14="http://schemas.microsoft.com/office/powerpoint/2010/main" val="3728262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10/22/2016 7:23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5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500" b="0" i="0">
                <a:solidFill>
                  <a:srgbClr val="000000"/>
                </a:solidFill>
                <a:latin typeface="Calibri"/>
                <a:ea typeface="+mn-ea"/>
                <a:cs typeface="+mn-cs"/>
              </a:rPr>
            </a:br>
            <a:r>
              <a:rPr lang="en-US" sz="5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9</a:t>
            </a:fld>
            <a:endParaRPr lang="en-US" sz="1200" b="0" i="0">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10/22/2016 7:23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5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500" b="0" i="0">
                <a:solidFill>
                  <a:srgbClr val="000000"/>
                </a:solidFill>
                <a:latin typeface="Calibri"/>
                <a:ea typeface="+mn-ea"/>
                <a:cs typeface="+mn-cs"/>
              </a:rPr>
            </a:br>
            <a:r>
              <a:rPr lang="en-US" sz="5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13</a:t>
            </a:fld>
            <a:endParaRPr lang="en-US" sz="1200" b="0" i="0">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10/22/2016 7:23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5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500" b="0" i="0">
                <a:solidFill>
                  <a:srgbClr val="000000"/>
                </a:solidFill>
                <a:latin typeface="Calibri"/>
                <a:ea typeface="+mn-ea"/>
                <a:cs typeface="+mn-cs"/>
              </a:rPr>
            </a:br>
            <a:r>
              <a:rPr lang="en-US" sz="5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14</a:t>
            </a:fld>
            <a:endParaRPr lang="en-US" sz="1200" b="0" i="0">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50" y="1905000"/>
            <a:ext cx="7681913" cy="1523495"/>
          </a:xfrm>
        </p:spPr>
        <p:txBody>
          <a:bodyPr>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Заголовок и объект">
    <p:bg bwMode="black">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lvl1pPr>
              <a:defRPr>
                <a:solidFill>
                  <a:srgbClr val="FFFFFF"/>
                </a:solidFill>
              </a:defRPr>
            </a:lvl1p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Заголовок и объект">
    <p:bg bwMode="black">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lvl1pPr>
              <a:defRPr>
                <a:solidFill>
                  <a:srgbClr val="FFFFFF"/>
                </a:solidFill>
              </a:defRPr>
            </a:lvl1p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Текст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ru-RU" noProof="0" smtClean="0"/>
              <a:t>Образец текста</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щелкните, чтобы…</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Используется для слайдов с кодом программного обеспечен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722313" y="1905000"/>
            <a:ext cx="8040688" cy="211750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щелкните, чтобы…</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sz="half" idx="1"/>
          </p:nvPr>
        </p:nvSpPr>
        <p:spPr>
          <a:xfrm>
            <a:off x="381000" y="1411553"/>
            <a:ext cx="41148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Объект 3"/>
          <p:cNvSpPr>
            <a:spLocks noGrp="1"/>
          </p:cNvSpPr>
          <p:nvPr>
            <p:ph sz="half" idx="2"/>
          </p:nvPr>
        </p:nvSpPr>
        <p:spPr>
          <a:xfrm>
            <a:off x="4648200" y="1411553"/>
            <a:ext cx="41148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noProof="0" smtClean="0"/>
              <a:t>Образец заголовка</a:t>
            </a:r>
            <a:endParaRPr lang="ru-RU" noProof="0"/>
          </a:p>
        </p:txBody>
      </p:sp>
      <p:sp>
        <p:nvSpPr>
          <p:cNvPr id="3" name="Текст 2"/>
          <p:cNvSpPr>
            <a:spLocks noGrp="1"/>
          </p:cNvSpPr>
          <p:nvPr>
            <p:ph type="body" idx="1"/>
          </p:nvPr>
        </p:nvSpPr>
        <p:spPr>
          <a:xfrm>
            <a:off x="381000" y="1757802"/>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4" name="Объект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5" name="Текст 4"/>
          <p:cNvSpPr>
            <a:spLocks noGrp="1"/>
          </p:cNvSpPr>
          <p:nvPr>
            <p:ph type="body" sz="quarter" idx="3"/>
          </p:nvPr>
        </p:nvSpPr>
        <p:spPr>
          <a:xfrm>
            <a:off x="4645981" y="1757802"/>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6" name="Объект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печать с использованием оттенков серого">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Рисунок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hyperlink" Target="http://24smi.org/celebrity/655-eldar-ryazanov.html"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3" Type="http://schemas.openxmlformats.org/officeDocument/2006/relationships/hyperlink" Target="https://ru.wikipedia.org/wiki/%D0%94%D0%B2%D0%B5%D0%BD%D0%B0%D0%B4%D1%86%D0%B0%D1%82%D0%B0%D1%8F_%D0%BD%D0%BE%D1%87%D1%8C_(%D1%84%D0%B8%D0%BB%D1%8C%D0%BC,_1955)" TargetMode="External"/><Relationship Id="rId18" Type="http://schemas.openxmlformats.org/officeDocument/2006/relationships/hyperlink" Target="https://ru.wikipedia.org/wiki/1958_%D0%B3%D0%BE%D0%B4_%D0%B2_%D0%BA%D0%B8%D0%BD%D0%BE" TargetMode="External"/><Relationship Id="rId26" Type="http://schemas.openxmlformats.org/officeDocument/2006/relationships/hyperlink" Target="https://ru.wikipedia.org/wiki/1965_%D0%B3%D0%BE%D0%B4_%D0%B2_%D0%BA%D0%B8%D0%BD%D0%BE" TargetMode="External"/><Relationship Id="rId39" Type="http://schemas.openxmlformats.org/officeDocument/2006/relationships/hyperlink" Target="https://ru.wikipedia.org/wiki/1971_%D0%B3%D0%BE%D0%B4_%D0%B2_%D0%BA%D0%B8%D0%BD%D0%BE" TargetMode="External"/><Relationship Id="rId21" Type="http://schemas.openxmlformats.org/officeDocument/2006/relationships/hyperlink" Target="https://ru.wikipedia.org/wiki/1963_%D0%B3%D0%BE%D0%B4_%D0%B2_%D0%BA%D0%B8%D0%BD%D0%BE" TargetMode="External"/><Relationship Id="rId34" Type="http://schemas.openxmlformats.org/officeDocument/2006/relationships/hyperlink" Target="https://ru.wikipedia.org/wiki/%D0%9F%D1%83%D1%82%D1%8C_%D0%B2_%C2%AB%D0%A1%D0%B0%D1%82%D1%83%D1%80%D0%BD%C2%BB" TargetMode="External"/><Relationship Id="rId42" Type="http://schemas.openxmlformats.org/officeDocument/2006/relationships/hyperlink" Target="https://ru.wikipedia.org/wiki/%D0%94%D0%B5%D0%BB%D0%B0_%D0%B4%D0%B0%D0%B2%D0%BD%D0%BE_%D0%BC%D0%B8%D0%BD%D1%83%D0%B2%D1%88%D0%B8%D1%85_%D0%B4%D0%BD%D0%B5%D0%B9%E2%80%A6" TargetMode="External"/><Relationship Id="rId47" Type="http://schemas.openxmlformats.org/officeDocument/2006/relationships/hyperlink" Target="https://ru.wikipedia.org/wiki/1978_%D0%B3%D0%BE%D0%B4_%D0%B2_%D0%BA%D0%B8%D0%BD%D0%BE" TargetMode="External"/><Relationship Id="rId50" Type="http://schemas.openxmlformats.org/officeDocument/2006/relationships/hyperlink" Target="https://ru.wikipedia.org/w/index.php?title=%D0%94%D0%BE%D0%BC_%D1%81%D1%82%D1%80%D0%BE%D0%B8%D1%82%D1%81%D1%8F_(%D1%84%D0%B8%D0%BB%D1%8C%D0%BC)&amp;action=edit&amp;redlink=1" TargetMode="External"/><Relationship Id="rId55" Type="http://schemas.openxmlformats.org/officeDocument/2006/relationships/hyperlink" Target="https://ru.wikipedia.org/wiki/1983_%D0%B3%D0%BE%D0%B4_%D0%B2_%D0%BA%D0%B8%D0%BD%D0%BE" TargetMode="External"/><Relationship Id="rId63" Type="http://schemas.openxmlformats.org/officeDocument/2006/relationships/hyperlink" Target="https://ru.wikipedia.org/wiki/1989_%D0%B3%D0%BE%D0%B4_%D0%B2_%D0%BA%D0%B8%D0%BD%D0%BE" TargetMode="External"/><Relationship Id="rId7" Type="http://schemas.openxmlformats.org/officeDocument/2006/relationships/hyperlink" Target="https://ru.wikipedia.org/wiki/%D0%A0%D0%B8%D0%BC%D1%81%D0%BA%D0%B8%D0%B9-%D0%9A%D0%BE%D1%80%D1%81%D0%B0%D0%BA%D0%BE%D0%B2_(%D1%84%D0%B8%D0%BB%D1%8C%D0%BC)" TargetMode="External"/><Relationship Id="rId2" Type="http://schemas.openxmlformats.org/officeDocument/2006/relationships/hyperlink" Target="https://ru.wikipedia.org/wiki/1950_%D0%B3%D0%BE%D0%B4_%D0%B2_%D0%BA%D0%B8%D0%BD%D0%BE" TargetMode="External"/><Relationship Id="rId16" Type="http://schemas.openxmlformats.org/officeDocument/2006/relationships/hyperlink" Target="https://ru.wikipedia.org/wiki/1957_%D0%B3%D0%BE%D0%B4_%D0%B2_%D0%BA%D0%B8%D0%BD%D0%BE" TargetMode="External"/><Relationship Id="rId20" Type="http://schemas.openxmlformats.org/officeDocument/2006/relationships/hyperlink" Target="https://ru.wikipedia.org/wiki/%D0%92_%D0%B4%D0%BD%D0%B8_%D0%9E%D0%BA%D1%82%D1%8F%D0%B1%D1%80%D1%8F" TargetMode="External"/><Relationship Id="rId29" Type="http://schemas.openxmlformats.org/officeDocument/2006/relationships/hyperlink" Target="https://ru.wikipedia.org/wiki/%D0%94%D0%B2%D0%B0_%D0%B1%D0%B8%D0%BB%D0%B5%D1%82%D0%B0_%D0%BD%D0%B0_%D0%B4%D0%BD%D0%B5%D0%B2%D0%BD%D0%BE%D0%B9_%D1%81%D0%B5%D0%B0%D0%BD%D1%81" TargetMode="External"/><Relationship Id="rId41" Type="http://schemas.openxmlformats.org/officeDocument/2006/relationships/hyperlink" Target="https://ru.wikipedia.org/wiki/1972_%D0%B3%D0%BE%D0%B4_%D0%B2_%D0%BA%D0%B8%D0%BD%D0%BE" TargetMode="External"/><Relationship Id="rId54" Type="http://schemas.openxmlformats.org/officeDocument/2006/relationships/hyperlink" Target="https://ru.wikipedia.org/wiki/%D0%A0%D0%BE%D1%81%D1%81%D0%B8%D1%8F_%D0%BC%D0%BE%D0%BB%D0%BE%D0%B4%D0%B0%D1%8F_(%D1%84%D0%B8%D0%BB%D1%8C%D0%BC)" TargetMode="External"/><Relationship Id="rId62" Type="http://schemas.openxmlformats.org/officeDocument/2006/relationships/hyperlink" Target="https://ru.wikipedia.org/wiki/%D0%92%D1%80%D0%B5%D0%BC%D1%8F_%D0%BB%D0%B5%D1%82%D0%B0%D1%82%D1%8C" TargetMode="External"/><Relationship Id="rId1" Type="http://schemas.openxmlformats.org/officeDocument/2006/relationships/slideLayout" Target="../slideLayouts/slideLayout4.xml"/><Relationship Id="rId6" Type="http://schemas.openxmlformats.org/officeDocument/2006/relationships/hyperlink" Target="https://ru.wikipedia.org/wiki/1952_%D0%B3%D0%BE%D0%B4_%D0%B2_%D0%BA%D0%B8%D0%BD%D0%BE" TargetMode="External"/><Relationship Id="rId11" Type="http://schemas.openxmlformats.org/officeDocument/2006/relationships/hyperlink" Target="https://ru.wikipedia.org/wiki/1955_%D0%B3%D0%BE%D0%B4_%D0%B2_%D0%BA%D0%B8%D0%BD%D0%BE" TargetMode="External"/><Relationship Id="rId24" Type="http://schemas.openxmlformats.org/officeDocument/2006/relationships/hyperlink" Target="https://ru.wikipedia.org/wiki/1964_%D0%B3%D0%BE%D0%B4_%D0%B2_%D0%BA%D0%B8%D0%BD%D0%BE" TargetMode="External"/><Relationship Id="rId32" Type="http://schemas.openxmlformats.org/officeDocument/2006/relationships/hyperlink" Target="https://ru.wikipedia.org/wiki/%D0%9C%D1%91%D1%80%D1%82%D0%B2%D1%8B%D0%B9_%D1%81%D0%B5%D0%B7%D0%BE%D0%BD_(%D1%84%D0%B8%D0%BB%D1%8C%D0%BC,_1968)" TargetMode="External"/><Relationship Id="rId37" Type="http://schemas.openxmlformats.org/officeDocument/2006/relationships/hyperlink" Target="https://ru.wikipedia.org/wiki/%D0%91%D0%B5%D0%B3_(%D1%84%D0%B8%D0%BB%D1%8C%D0%BC,_1970)" TargetMode="External"/><Relationship Id="rId40" Type="http://schemas.openxmlformats.org/officeDocument/2006/relationships/hyperlink" Target="https://ru.wikipedia.org/wiki/%D0%93%D0%BE%D1%80%D0%BE%D0%B4_%D0%BF%D0%BE%D0%B4_%D0%BB%D0%B8%D0%BF%D0%B0%D0%BC%D0%B8" TargetMode="External"/><Relationship Id="rId45" Type="http://schemas.openxmlformats.org/officeDocument/2006/relationships/hyperlink" Target="https://ru.wikipedia.org/wiki/1977_%D0%B3%D0%BE%D0%B4_%D0%B2_%D0%BA%D0%B8%D0%BD%D0%BE" TargetMode="External"/><Relationship Id="rId53" Type="http://schemas.openxmlformats.org/officeDocument/2006/relationships/hyperlink" Target="https://ru.wikipedia.org/wiki/1981_%D0%B3%D0%BE%D0%B4_%D0%B2_%D0%BA%D0%B8%D0%BD%D0%BE" TargetMode="External"/><Relationship Id="rId58" Type="http://schemas.openxmlformats.org/officeDocument/2006/relationships/hyperlink" Target="https://ru.wikipedia.org/w/index.php?title=%D0%98%D0%B2%D0%B0%D0%BD_%D0%9F%D0%B0%D0%B2%D0%BB%D0%BE%D0%B2._%D0%9F%D0%BE%D0%B8%D1%81%D0%BA%D0%B8_%D0%B8%D1%81%D1%82%D0%B8%D0%BD%D1%8B&amp;action=edit&amp;redlink=1" TargetMode="External"/><Relationship Id="rId66" Type="http://schemas.openxmlformats.org/officeDocument/2006/relationships/image" Target="../media/image20.png"/><Relationship Id="rId5" Type="http://schemas.openxmlformats.org/officeDocument/2006/relationships/hyperlink" Target="https://ru.wikipedia.org/wiki/%D0%91%D0%B5%D0%BB%D0%B8%D0%BD%D1%81%D0%BA%D0%B8%D0%B9_(%D1%84%D0%B8%D0%BB%D1%8C%D0%BC)" TargetMode="External"/><Relationship Id="rId15" Type="http://schemas.openxmlformats.org/officeDocument/2006/relationships/hyperlink" Target="https://ru.wikipedia.org/wiki/%D0%A0%D0%B0%D0%B7%D0%BD%D1%8B%D0%B5_%D1%81%D1%83%D0%B4%D1%8C%D0%B1%D1%8B" TargetMode="External"/><Relationship Id="rId23" Type="http://schemas.openxmlformats.org/officeDocument/2006/relationships/hyperlink" Target="https://ru.wikipedia.org/w/index.php?title=%D0%9F%D0%BE%D0%BA%D0%B0_%D0%B6%D0%B8%D0%B2_%D1%87%D0%B5%D0%BB%D0%BE%D0%B2%D0%B5%D0%BA_(%D1%84%D0%B8%D0%BB%D1%8C%D0%BC)&amp;action=edit&amp;redlink=1" TargetMode="External"/><Relationship Id="rId28" Type="http://schemas.openxmlformats.org/officeDocument/2006/relationships/hyperlink" Target="https://ru.wikipedia.org/wiki/1966_%D0%B3%D0%BE%D0%B4_%D0%B2_%D0%BA%D0%B8%D0%BD%D0%BE" TargetMode="External"/><Relationship Id="rId36" Type="http://schemas.openxmlformats.org/officeDocument/2006/relationships/hyperlink" Target="https://ru.wikipedia.org/wiki/1970_%D0%B3%D0%BE%D0%B4_%D0%B2_%D0%BA%D0%B8%D0%BD%D0%BE" TargetMode="External"/><Relationship Id="rId49" Type="http://schemas.openxmlformats.org/officeDocument/2006/relationships/hyperlink" Target="https://ru.wikipedia.org/w/index.php?title=%D0%96%D0%B8%D0%B7%D0%BD%D1%8C_%D0%91%D0%B5%D1%82%D1%85%D0%BE%D0%B2%D0%B5%D0%BD%D0%B0&amp;action=edit&amp;redlink=1" TargetMode="External"/><Relationship Id="rId57" Type="http://schemas.openxmlformats.org/officeDocument/2006/relationships/hyperlink" Target="https://ru.wikipedia.org/wiki/1984_%D0%B3%D0%BE%D0%B4_%D0%B2_%D0%BA%D0%B8%D0%BD%D0%BE" TargetMode="External"/><Relationship Id="rId61" Type="http://schemas.openxmlformats.org/officeDocument/2006/relationships/hyperlink" Target="https://ru.wikipedia.org/wiki/1987_%D0%B3%D0%BE%D0%B4_%D0%B2_%D0%BA%D0%B8%D0%BD%D0%BE" TargetMode="External"/><Relationship Id="rId10" Type="http://schemas.openxmlformats.org/officeDocument/2006/relationships/hyperlink" Target="https://ru.wikipedia.org/wiki/%D0%93%D0%B5%D1%80%D0%BE%D0%B8_%D0%A8%D0%B8%D0%BF%D0%BA%D0%B8" TargetMode="External"/><Relationship Id="rId19" Type="http://schemas.openxmlformats.org/officeDocument/2006/relationships/hyperlink" Target="https://ru.wikipedia.org/w/index.php?title=%D0%9E%D1%82%D1%86%D1%8B_%D0%B8_%D0%B4%D0%B5%D1%82%D0%B8_(%D1%84%D0%B8%D0%BB%D1%8C%D0%BC)&amp;action=edit&amp;redlink=1" TargetMode="External"/><Relationship Id="rId31" Type="http://schemas.openxmlformats.org/officeDocument/2006/relationships/hyperlink" Target="https://ru.wikipedia.org/wiki/%D0%93%D1%80%D0%BE%D0%B7%D0%B0_%D0%BD%D0%B0%D0%B4_%D0%91%D0%B5%D0%BB%D0%BE%D0%B9" TargetMode="External"/><Relationship Id="rId44" Type="http://schemas.openxmlformats.org/officeDocument/2006/relationships/hyperlink" Target="https://ru.wikipedia.org/wiki/%D0%9C%D0%B5%D0%BD%D1%8F_%D1%8D%D1%82%D0%BE_%D0%BD%D0%B5_%D0%BA%D0%B0%D1%81%D0%B0%D0%B5%D1%82%D1%81%D1%8F%E2%80%A6_(%D1%84%D0%B8%D0%BB%D1%8C%D0%BC,_1976)" TargetMode="External"/><Relationship Id="rId52" Type="http://schemas.openxmlformats.org/officeDocument/2006/relationships/hyperlink" Target="https://ru.wikipedia.org/w/index.php?title=%D0%AF_%E2%80%94_%D0%B0%D0%BA%D1%82%D1%80%D0%B8%D1%81%D0%B0_(%D1%84%D0%B8%D0%BB%D1%8C%D0%BC)&amp;action=edit&amp;redlink=1" TargetMode="External"/><Relationship Id="rId60" Type="http://schemas.openxmlformats.org/officeDocument/2006/relationships/hyperlink" Target="https://ru.wikipedia.org/wiki/%D0%91%D0%B8%D1%82%D0%B2%D0%B0_%D0%B7%D0%B0_%D0%9C%D0%BE%D1%81%D0%BA%D0%B2%D1%83_(%D0%BA%D0%B8%D0%BD%D0%BE%D1%8D%D0%BF%D0%BE%D0%BF%D0%B5%D1%8F)" TargetMode="External"/><Relationship Id="rId65" Type="http://schemas.openxmlformats.org/officeDocument/2006/relationships/image" Target="../media/image19.png"/><Relationship Id="rId4" Type="http://schemas.openxmlformats.org/officeDocument/2006/relationships/hyperlink" Target="https://ru.wikipedia.org/wiki/1951_%D0%B3%D0%BE%D0%B4_%D0%B2_%D0%BA%D0%B8%D0%BD%D0%BE" TargetMode="External"/><Relationship Id="rId9" Type="http://schemas.openxmlformats.org/officeDocument/2006/relationships/hyperlink" Target="https://ru.wikipedia.org/wiki/%D0%9A%D0%BE%D1%80%D1%82%D0%B8%D0%BA_(%D1%84%D0%B8%D0%BB%D1%8C%D0%BC,_1954)" TargetMode="External"/><Relationship Id="rId14" Type="http://schemas.openxmlformats.org/officeDocument/2006/relationships/hyperlink" Target="https://ru.wikipedia.org/wiki/1956_%D0%B3%D0%BE%D0%B4_%D0%B2_%D0%BA%D0%B8%D0%BD%D0%BE" TargetMode="External"/><Relationship Id="rId22" Type="http://schemas.openxmlformats.org/officeDocument/2006/relationships/hyperlink" Target="https://ru.wikipedia.org/wiki/%D0%9A%D0%B0%D0%B8%D0%BD_XVIII" TargetMode="External"/><Relationship Id="rId27" Type="http://schemas.openxmlformats.org/officeDocument/2006/relationships/hyperlink" Target="https://ru.wikipedia.org/wiki/%D0%97%D0%B0%D0%BB%D0%BF_%C2%AB%D0%90%D0%B2%D1%80%D0%BE%D1%80%D1%8B%C2%BB" TargetMode="External"/><Relationship Id="rId30" Type="http://schemas.openxmlformats.org/officeDocument/2006/relationships/hyperlink" Target="https://ru.wikipedia.org/wiki/1968_%D0%B3%D0%BE%D0%B4_%D0%B2_%D0%BA%D0%B8%D0%BD%D0%BE" TargetMode="External"/><Relationship Id="rId35" Type="http://schemas.openxmlformats.org/officeDocument/2006/relationships/hyperlink" Target="https://ru.wikipedia.org/wiki/%D0%9A%D0%BE%D0%BD%D0%B5%D1%86_%C2%AB%D0%A1%D0%B0%D1%82%D1%83%D1%80%D0%BD%D0%B0%C2%BB" TargetMode="External"/><Relationship Id="rId43" Type="http://schemas.openxmlformats.org/officeDocument/2006/relationships/hyperlink" Target="https://ru.wikipedia.org/wiki/1976_%D0%B3%D0%BE%D0%B4_%D0%B2_%D0%BA%D0%B8%D0%BD%D0%BE" TargetMode="External"/><Relationship Id="rId48" Type="http://schemas.openxmlformats.org/officeDocument/2006/relationships/hyperlink" Target="https://ru.wikipedia.org/wiki/%D0%9E%D0%B1%D1%8A%D1%8F%D1%81%D0%BD%D0%B5%D0%BD%D0%B8%D0%B5_%D0%B2_%D0%BB%D1%8E%D0%B1%D0%B2%D0%B8" TargetMode="External"/><Relationship Id="rId56" Type="http://schemas.openxmlformats.org/officeDocument/2006/relationships/hyperlink" Target="https://ru.wikipedia.org/w/index.php?title=%D0%94%D0%B2%D0%B5_%D0%B3%D0%BB%D0%B0%D0%B2%D1%8B_%D0%B8%D0%B7_%D1%81%D0%B5%D0%BC%D0%B5%D0%B9%D0%BD%D0%BE%D0%B9_%D1%85%D1%80%D0%BE%D0%BD%D0%B8%D0%BA%D0%B8_(%D1%84%D0%B8%D0%BB%D1%8C%D0%BC)&amp;action=edit&amp;redlink=1" TargetMode="External"/><Relationship Id="rId64" Type="http://schemas.openxmlformats.org/officeDocument/2006/relationships/hyperlink" Target="https://ru.wikipedia.org/wiki/%D0%A1%D1%82%D0%B0%D0%BB%D0%B8%D0%BD%D0%B3%D1%80%D0%B0%D0%B4_(%D1%84%D0%B8%D0%BB%D1%8C%D0%BC,_1989)" TargetMode="External"/><Relationship Id="rId8" Type="http://schemas.openxmlformats.org/officeDocument/2006/relationships/hyperlink" Target="https://ru.wikipedia.org/wiki/1954_%D0%B3%D0%BE%D0%B4_%D0%B2_%D0%BA%D0%B8%D0%BD%D0%BE" TargetMode="External"/><Relationship Id="rId51" Type="http://schemas.openxmlformats.org/officeDocument/2006/relationships/hyperlink" Target="https://ru.wikipedia.org/wiki/1980_%D0%B3%D0%BE%D0%B4_%D0%B2_%D0%BA%D0%B8%D0%BD%D0%BE" TargetMode="External"/><Relationship Id="rId3" Type="http://schemas.openxmlformats.org/officeDocument/2006/relationships/hyperlink" Target="https://ru.wikipedia.org/wiki/%D0%9C%D1%83%D1%81%D0%BE%D1%80%D0%B3%D1%81%D0%BA%D0%B8%D0%B9_(%D1%84%D0%B8%D0%BB%D1%8C%D0%BC)" TargetMode="External"/><Relationship Id="rId12" Type="http://schemas.openxmlformats.org/officeDocument/2006/relationships/hyperlink" Target="https://ru.wikipedia.org/wiki/%D0%94%D0%B2%D0%B0_%D0%BA%D0%B0%D0%BF%D0%B8%D1%82%D0%B0%D0%BD%D0%B0_(%D1%84%D0%B8%D0%BB%D1%8C%D0%BC,_1955)" TargetMode="External"/><Relationship Id="rId17" Type="http://schemas.openxmlformats.org/officeDocument/2006/relationships/hyperlink" Target="https://ru.wikipedia.org/wiki/%D0%94%D0%BE%D0%BD_%D0%9A%D0%B8%D1%85%D0%BE%D1%82_(%D1%84%D0%B8%D0%BB%D1%8C%D0%BC)" TargetMode="External"/><Relationship Id="rId25" Type="http://schemas.openxmlformats.org/officeDocument/2006/relationships/hyperlink" Target="https://ru.wikipedia.org/wiki/%D0%93%D0%BE%D1%81%D1%83%D0%B4%D0%B0%D1%80%D1%81%D1%82%D0%B2%D0%B5%D0%BD%D0%BD%D1%8B%D0%B9_%D0%BF%D1%80%D0%B5%D1%81%D1%82%D1%83%D0%BF%D0%BD%D0%B8%D0%BA_(%D1%84%D0%B8%D0%BB%D1%8C%D0%BC)" TargetMode="External"/><Relationship Id="rId33" Type="http://schemas.openxmlformats.org/officeDocument/2006/relationships/hyperlink" Target="https://ru.wikipedia.org/w/index.php?title=%D0%9D%D0%B0%D1%88%D0%B8_%D0%B7%D0%BD%D0%B0%D0%BA%D0%BE%D0%BC%D1%8B%D0%B5&amp;action=edit&amp;redlink=1" TargetMode="External"/><Relationship Id="rId38" Type="http://schemas.openxmlformats.org/officeDocument/2006/relationships/hyperlink" Target="https://ru.wikipedia.org/wiki/%D0%A7%D0%B0%D0%B9%D0%BA%D0%BE%D0%B2%D1%81%D0%BA%D0%B8%D0%B9_(%D1%84%D0%B8%D0%BB%D1%8C%D0%BC)" TargetMode="External"/><Relationship Id="rId46" Type="http://schemas.openxmlformats.org/officeDocument/2006/relationships/hyperlink" Target="https://ru.wikipedia.org/wiki/%D0%A2%D0%B8%D0%BC%D1%83%D1%80_%D0%B8_%D0%B5%D0%B3%D0%BE_%D0%BA%D0%BE%D0%BC%D0%B0%D0%BD%D0%B4%D0%B0_(%D1%84%D0%B8%D0%BB%D1%8C%D0%BC,_1977)" TargetMode="External"/><Relationship Id="rId59" Type="http://schemas.openxmlformats.org/officeDocument/2006/relationships/hyperlink" Target="https://ru.wikipedia.org/wiki/1985_%D0%B3%D0%BE%D0%B4_%D0%B2_%D0%BA%D0%B8%D0%BD%D0%B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692696"/>
            <a:ext cx="7920880" cy="4658198"/>
          </a:xfrm>
          <a:prstGeom prst="rect">
            <a:avLst/>
          </a:prstGeom>
        </p:spPr>
        <p:txBody>
          <a:bodyPr wrap="square">
            <a:spAutoFit/>
          </a:bodyPr>
          <a:lstStyle/>
          <a:p>
            <a:pPr algn="ctr" defTabSz="555498">
              <a:lnSpc>
                <a:spcPct val="115000"/>
              </a:lnSpc>
              <a:defRPr/>
            </a:pPr>
            <a:endParaRPr lang="ru-RU" sz="4800" dirty="0" smtClean="0">
              <a:latin typeface="Times New Roman" panose="02020603050405020304" pitchFamily="18" charset="0"/>
              <a:cs typeface="Times New Roman" panose="02020603050405020304" pitchFamily="18" charset="0"/>
            </a:endParaRPr>
          </a:p>
          <a:p>
            <a:pPr algn="ctr" defTabSz="555498">
              <a:lnSpc>
                <a:spcPct val="115000"/>
              </a:lnSpc>
              <a:defRPr/>
            </a:pPr>
            <a:r>
              <a:rPr lang="ru-RU" sz="4800" dirty="0" smtClean="0">
                <a:solidFill>
                  <a:srgbClr val="FF0000"/>
                </a:solidFill>
                <a:latin typeface="Times New Roman" panose="02020603050405020304" pitchFamily="18" charset="0"/>
                <a:cs typeface="Times New Roman" panose="02020603050405020304" pitchFamily="18" charset="0"/>
              </a:rPr>
              <a:t>Актеры</a:t>
            </a:r>
            <a:endParaRPr lang="en-US" sz="4800" dirty="0" smtClean="0">
              <a:solidFill>
                <a:srgbClr val="FF0000"/>
              </a:solidFill>
              <a:latin typeface="Times New Roman" panose="02020603050405020304" pitchFamily="18" charset="0"/>
              <a:cs typeface="Times New Roman" panose="02020603050405020304" pitchFamily="18" charset="0"/>
            </a:endParaRPr>
          </a:p>
          <a:p>
            <a:pPr algn="ctr" defTabSz="555498">
              <a:lnSpc>
                <a:spcPct val="115000"/>
              </a:lnSpc>
              <a:defRPr/>
            </a:pPr>
            <a:r>
              <a:rPr lang="ru-RU" sz="4800" dirty="0" smtClean="0">
                <a:solidFill>
                  <a:srgbClr val="FF0000"/>
                </a:solidFill>
                <a:latin typeface="Times New Roman" panose="02020603050405020304" pitchFamily="18" charset="0"/>
                <a:cs typeface="Times New Roman" panose="02020603050405020304" pitchFamily="18" charset="0"/>
              </a:rPr>
              <a:t> немецкого происхождения</a:t>
            </a:r>
            <a:endParaRPr lang="en-US" sz="4800" dirty="0" smtClean="0">
              <a:solidFill>
                <a:srgbClr val="FF0000"/>
              </a:solidFill>
              <a:latin typeface="Times New Roman" panose="02020603050405020304" pitchFamily="18" charset="0"/>
              <a:cs typeface="Times New Roman" panose="02020603050405020304" pitchFamily="18" charset="0"/>
            </a:endParaRPr>
          </a:p>
          <a:p>
            <a:pPr algn="ctr" defTabSz="555498">
              <a:lnSpc>
                <a:spcPct val="115000"/>
              </a:lnSpc>
              <a:defRPr/>
            </a:pPr>
            <a:r>
              <a:rPr lang="ru-RU" sz="4800" dirty="0" smtClean="0">
                <a:solidFill>
                  <a:srgbClr val="FF0000"/>
                </a:solidFill>
                <a:latin typeface="Times New Roman" panose="02020603050405020304" pitchFamily="18" charset="0"/>
                <a:cs typeface="Times New Roman" panose="02020603050405020304" pitchFamily="18" charset="0"/>
              </a:rPr>
              <a:t> </a:t>
            </a:r>
            <a:r>
              <a:rPr lang="ru-RU" sz="4800" dirty="0">
                <a:solidFill>
                  <a:srgbClr val="FF0000"/>
                </a:solidFill>
                <a:latin typeface="Times New Roman" panose="02020603050405020304" pitchFamily="18" charset="0"/>
                <a:cs typeface="Times New Roman" panose="02020603050405020304" pitchFamily="18" charset="0"/>
              </a:rPr>
              <a:t>в отечественном </a:t>
            </a:r>
            <a:r>
              <a:rPr lang="ru-RU" sz="4800" dirty="0" smtClean="0">
                <a:solidFill>
                  <a:srgbClr val="FF0000"/>
                </a:solidFill>
                <a:latin typeface="Times New Roman" panose="02020603050405020304" pitchFamily="18" charset="0"/>
                <a:cs typeface="Times New Roman" panose="02020603050405020304" pitchFamily="18" charset="0"/>
              </a:rPr>
              <a:t>кинематографе</a:t>
            </a:r>
            <a:endParaRPr lang="ru-RU" sz="4800" dirty="0">
              <a:solidFill>
                <a:srgbClr val="FF0000"/>
              </a:solidFill>
              <a:latin typeface="Times New Roman" panose="02020603050405020304" pitchFamily="18" charset="0"/>
              <a:cs typeface="Times New Roman" panose="02020603050405020304" pitchFamily="18" charset="0"/>
            </a:endParaRPr>
          </a:p>
          <a:p>
            <a:pPr>
              <a:lnSpc>
                <a:spcPct val="115000"/>
              </a:lnSpc>
            </a:pPr>
            <a:endParaRPr lang="ru-RU" dirty="0">
              <a:latin typeface="Times New Roman" panose="02020603050405020304" pitchFamily="18" charset="0"/>
              <a:ea typeface="Calibri"/>
              <a:cs typeface="Times New Roman" panose="02020603050405020304" pitchFamily="18" charset="0"/>
            </a:endParaRPr>
          </a:p>
        </p:txBody>
      </p:sp>
      <p:pic>
        <p:nvPicPr>
          <p:cNvPr id="3" name="Рисунок 2"/>
          <p:cNvPicPr>
            <a:picLocks noChangeAspect="1"/>
          </p:cNvPicPr>
          <p:nvPr/>
        </p:nvPicPr>
        <p:blipFill>
          <a:blip r:embed="rId2" cstate="print">
            <a:extLst>
              <a:ext uri="{BEBA8EAE-BF5A-486C-A8C5-ECC9F3942E4B}">
                <a14:imgProps xmlns:a14="http://schemas.microsoft.com/office/drawing/2010/main">
                  <a14:imgLayer r:embed="rId3">
                    <a14:imgEffect>
                      <a14:backgroundRemoval t="0" b="94077" l="0" r="100000"/>
                    </a14:imgEffect>
                  </a14:imgLayer>
                </a14:imgProps>
              </a:ext>
              <a:ext uri="{28A0092B-C50C-407E-A947-70E740481C1C}">
                <a14:useLocalDpi xmlns:a14="http://schemas.microsoft.com/office/drawing/2010/main" val="0"/>
              </a:ext>
            </a:extLst>
          </a:blip>
          <a:stretch>
            <a:fillRect/>
          </a:stretch>
        </p:blipFill>
        <p:spPr>
          <a:xfrm>
            <a:off x="425624" y="742541"/>
            <a:ext cx="1524000" cy="1749552"/>
          </a:xfrm>
          <a:prstGeom prst="rect">
            <a:avLst/>
          </a:prstGeom>
          <a:ln>
            <a:noFill/>
          </a:ln>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59" y="608207"/>
            <a:ext cx="2883167" cy="1009110"/>
          </a:xfrm>
          <a:prstGeom prst="rect">
            <a:avLst/>
          </a:prstGeom>
        </p:spPr>
      </p:pic>
    </p:spTree>
    <p:extLst>
      <p:ext uri="{BB962C8B-B14F-4D97-AF65-F5344CB8AC3E}">
        <p14:creationId xmlns:p14="http://schemas.microsoft.com/office/powerpoint/2010/main" val="12796892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4797"/>
          </a:xfrm>
        </p:spPr>
        <p:txBody>
          <a:bodyPr/>
          <a:lstStyle/>
          <a:p>
            <a:endParaRPr lang="ru-RU"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23528" y="1052736"/>
            <a:ext cx="8424936" cy="5755422"/>
          </a:xfrm>
          <a:prstGeom prst="rect">
            <a:avLst/>
          </a:prstGeom>
          <a:ln>
            <a:solidFill>
              <a:srgbClr val="FF0000"/>
            </a:solidFill>
          </a:ln>
        </p:spPr>
        <p:txBody>
          <a:bodyPr wrap="square">
            <a:spAutoFit/>
          </a:bodyPr>
          <a:lstStyle/>
          <a:p>
            <a:r>
              <a:rPr lang="ru-RU" sz="1400" dirty="0" smtClean="0">
                <a:latin typeface="Times New Roman" panose="02020603050405020304" pitchFamily="18" charset="0"/>
                <a:cs typeface="Times New Roman" panose="02020603050405020304" pitchFamily="18" charset="0"/>
              </a:rPr>
              <a:t>	</a:t>
            </a:r>
          </a:p>
          <a:p>
            <a:pPr algn="ctr"/>
            <a:r>
              <a:rPr lang="ru-RU" sz="2800" b="1" dirty="0">
                <a:solidFill>
                  <a:srgbClr val="FF0000"/>
                </a:solidFill>
                <a:latin typeface="Times New Roman" panose="02020603050405020304" pitchFamily="18" charset="0"/>
                <a:cs typeface="Times New Roman" panose="02020603050405020304" pitchFamily="18" charset="0"/>
              </a:rPr>
              <a:t>Алиса Фрейндлих: фильмы</a:t>
            </a:r>
            <a:endParaRPr lang="ru-RU" sz="2800" dirty="0">
              <a:solidFill>
                <a:srgbClr val="FF0000"/>
              </a:solidFill>
              <a:latin typeface="Times New Roman" panose="02020603050405020304" pitchFamily="18" charset="0"/>
              <a:cs typeface="Times New Roman" panose="02020603050405020304" pitchFamily="18" charset="0"/>
            </a:endParaRPr>
          </a:p>
          <a:p>
            <a:pPr algn="ctr"/>
            <a:endParaRPr lang="ru-RU" sz="1400" dirty="0" smtClean="0">
              <a:solidFill>
                <a:srgbClr val="FF0000"/>
              </a:solidFill>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Если </a:t>
            </a:r>
            <a:r>
              <a:rPr lang="ru-RU" sz="1200" dirty="0">
                <a:latin typeface="Times New Roman" panose="02020603050405020304" pitchFamily="18" charset="0"/>
                <a:cs typeface="Times New Roman" panose="02020603050405020304" pitchFamily="18" charset="0"/>
              </a:rPr>
              <a:t>в шестидесятых годах Фрейндлих была уже хорошо известна в театральных кругах, то с кино ей не везло. На главные роли актрису почти не приглашали. Исключением была комедия «Похождение зубного врача». Удача улыбается лишь в 1974, она снялась в целой серии достаточно популярных кинофильмов: «Анна и Командор», «Агония», «Соломенная шляпа» и «Принцесса на горошине». </a:t>
            </a:r>
          </a:p>
          <a:p>
            <a:r>
              <a:rPr lang="ru-RU" sz="1200" dirty="0">
                <a:latin typeface="Times New Roman" panose="02020603050405020304" pitchFamily="18" charset="0"/>
                <a:cs typeface="Times New Roman" panose="02020603050405020304" pitchFamily="18" charset="0"/>
              </a:rPr>
              <a:t>Но всенародная любовь зрителей пришла к ней после «</a:t>
            </a:r>
            <a:r>
              <a:rPr lang="ru-RU" sz="1200" b="1" dirty="0">
                <a:latin typeface="Times New Roman" panose="02020603050405020304" pitchFamily="18" charset="0"/>
                <a:cs typeface="Times New Roman" panose="02020603050405020304" pitchFamily="18" charset="0"/>
              </a:rPr>
              <a:t>Служебного романа</a:t>
            </a:r>
            <a:r>
              <a:rPr lang="ru-RU" sz="1200" dirty="0">
                <a:latin typeface="Times New Roman" panose="02020603050405020304" pitchFamily="18" charset="0"/>
                <a:cs typeface="Times New Roman" panose="02020603050405020304" pitchFamily="18" charset="0"/>
              </a:rPr>
              <a:t>» в 1977 году. На роль Людмилы Кулагиной её сразу утвердил сам режиссер фильма </a:t>
            </a:r>
            <a:r>
              <a:rPr lang="ru-RU" sz="1200" dirty="0">
                <a:latin typeface="Times New Roman" panose="02020603050405020304" pitchFamily="18" charset="0"/>
                <a:cs typeface="Times New Roman" panose="02020603050405020304" pitchFamily="18" charset="0"/>
                <a:hlinkClick r:id="rId2"/>
              </a:rPr>
              <a:t>Эльдар Рязанов</a:t>
            </a:r>
            <a:r>
              <a:rPr lang="ru-RU" sz="1200" dirty="0">
                <a:latin typeface="Times New Roman" panose="02020603050405020304" pitchFamily="18" charset="0"/>
                <a:cs typeface="Times New Roman" panose="02020603050405020304" pitchFamily="18" charset="0"/>
              </a:rPr>
              <a:t>. Игорь Владимиров запретил актрисе сниматься в фильме, так как, по его мнению, от этого могла пострадать ее работа в театре. Рязанову пришлось лететь из Москвы в Ленинград и долго уговаривать режиссера, чтобы он согласился. </a:t>
            </a:r>
          </a:p>
          <a:p>
            <a:r>
              <a:rPr lang="ru-RU" sz="1200" dirty="0">
                <a:latin typeface="Times New Roman" panose="02020603050405020304" pitchFamily="18" charset="0"/>
                <a:cs typeface="Times New Roman" panose="02020603050405020304" pitchFamily="18" charset="0"/>
              </a:rPr>
              <a:t>Актриса учила роль Кулагиной по ночам. Но этот труд стоил того: после выхода картины Алиса </a:t>
            </a:r>
            <a:r>
              <a:rPr lang="ru-RU" sz="1200" dirty="0" err="1">
                <a:latin typeface="Times New Roman" panose="02020603050405020304" pitchFamily="18" charset="0"/>
                <a:cs typeface="Times New Roman" panose="02020603050405020304" pitchFamily="18" charset="0"/>
              </a:rPr>
              <a:t>Бруновна</a:t>
            </a:r>
            <a:r>
              <a:rPr lang="ru-RU" sz="1200" dirty="0">
                <a:latin typeface="Times New Roman" panose="02020603050405020304" pitchFamily="18" charset="0"/>
                <a:cs typeface="Times New Roman" panose="02020603050405020304" pitchFamily="18" charset="0"/>
              </a:rPr>
              <a:t> проснулась знаменитой. Артистка сама нашла подходящий костюм для своей героини, походку она скопировала у деловых женщин того времени. Кстати, в фильме Фрейндлих исполняет две песни, которые стали хитами: «У природы нет плохой погоды» и «Моей душе покоя нет». </a:t>
            </a:r>
          </a:p>
          <a:p>
            <a:r>
              <a:rPr lang="ru-RU" sz="1200" dirty="0">
                <a:latin typeface="Times New Roman" panose="02020603050405020304" pitchFamily="18" charset="0"/>
                <a:cs typeface="Times New Roman" panose="02020603050405020304" pitchFamily="18" charset="0"/>
              </a:rPr>
              <a:t>После фильма «Служебный роман» Фрейндлих, по мнению критиков, сыграла ещё одну выдающуюся роль – Королевы Анны в экранизации «</a:t>
            </a:r>
            <a:r>
              <a:rPr lang="ru-RU" sz="1200" b="1" dirty="0">
                <a:latin typeface="Times New Roman" panose="02020603050405020304" pitchFamily="18" charset="0"/>
                <a:cs typeface="Times New Roman" panose="02020603050405020304" pitchFamily="18" charset="0"/>
              </a:rPr>
              <a:t>Трех мушкетеров</a:t>
            </a:r>
            <a:r>
              <a:rPr lang="ru-RU" sz="1200" dirty="0">
                <a:latin typeface="Times New Roman" panose="02020603050405020304" pitchFamily="18" charset="0"/>
                <a:cs typeface="Times New Roman" panose="02020603050405020304" pitchFamily="18" charset="0"/>
              </a:rPr>
              <a:t>». Сначала Алисе </a:t>
            </a:r>
            <a:r>
              <a:rPr lang="ru-RU" sz="1200" dirty="0" err="1">
                <a:latin typeface="Times New Roman" panose="02020603050405020304" pitchFamily="18" charset="0"/>
                <a:cs typeface="Times New Roman" panose="02020603050405020304" pitchFamily="18" charset="0"/>
              </a:rPr>
              <a:t>Бруновне</a:t>
            </a:r>
            <a:r>
              <a:rPr lang="ru-RU" sz="1200" dirty="0">
                <a:latin typeface="Times New Roman" panose="02020603050405020304" pitchFamily="18" charset="0"/>
                <a:cs typeface="Times New Roman" panose="02020603050405020304" pitchFamily="18" charset="0"/>
              </a:rPr>
              <a:t> было сложно вжиться в образ, но после разъяснений режиссера она поняла, какой должна быть её героиня. </a:t>
            </a:r>
          </a:p>
          <a:p>
            <a:r>
              <a:rPr lang="ru-RU" sz="1200" dirty="0">
                <a:latin typeface="Times New Roman" panose="02020603050405020304" pitchFamily="18" charset="0"/>
                <a:cs typeface="Times New Roman" panose="02020603050405020304" pitchFamily="18" charset="0"/>
              </a:rPr>
              <a:t>В 1981 году в жизни Фрейндлих происходит много ключевых событий, которые повлияли на её дальнейшую судьбу. Алисе </a:t>
            </a:r>
            <a:r>
              <a:rPr lang="ru-RU" sz="1200" dirty="0" err="1">
                <a:latin typeface="Times New Roman" panose="02020603050405020304" pitchFamily="18" charset="0"/>
                <a:cs typeface="Times New Roman" panose="02020603050405020304" pitchFamily="18" charset="0"/>
              </a:rPr>
              <a:t>Бруновне</a:t>
            </a:r>
            <a:r>
              <a:rPr lang="ru-RU" sz="1200" dirty="0">
                <a:latin typeface="Times New Roman" panose="02020603050405020304" pitchFamily="18" charset="0"/>
                <a:cs typeface="Times New Roman" panose="02020603050405020304" pitchFamily="18" charset="0"/>
              </a:rPr>
              <a:t> присудили звание Народной артистки Советского Союза, и вскоре после этого она разошлась со вторым мужем. Вместе с Игорем Владимировым актриса проработала ещё два года. В 1983 году она переходит в Большой драматический театр имени Максима Горького и параллельно снимается в кино: «Будни и праздники Серафимы </a:t>
            </a:r>
            <a:r>
              <a:rPr lang="ru-RU" sz="1200" dirty="0" err="1">
                <a:latin typeface="Times New Roman" panose="02020603050405020304" pitchFamily="18" charset="0"/>
                <a:cs typeface="Times New Roman" panose="02020603050405020304" pitchFamily="18" charset="0"/>
              </a:rPr>
              <a:t>Глюкиной</a:t>
            </a:r>
            <a:r>
              <a:rPr lang="ru-RU" sz="1200" dirty="0">
                <a:latin typeface="Times New Roman" panose="02020603050405020304" pitchFamily="18" charset="0"/>
                <a:cs typeface="Times New Roman" panose="02020603050405020304" pitchFamily="18" charset="0"/>
              </a:rPr>
              <a:t>», «Бесприданница» и др. </a:t>
            </a:r>
          </a:p>
          <a:p>
            <a:r>
              <a:rPr lang="ru-RU" sz="1200" dirty="0">
                <a:latin typeface="Times New Roman" panose="02020603050405020304" pitchFamily="18" charset="0"/>
                <a:cs typeface="Times New Roman" panose="02020603050405020304" pitchFamily="18" charset="0"/>
              </a:rPr>
              <a:t>После распада СССР в карьере Фрейндлих наблюдается застой. В 1993 она снялась в продолжении «Мушкетеров», но оно не было столь популярным как первая часть. Однако, стоит отметить фильм Тодоровского «Подмосковные вечера» 1993 года, он принес актрисе её первую премию «Ника» за главную женскую роль. </a:t>
            </a:r>
          </a:p>
          <a:p>
            <a:r>
              <a:rPr lang="ru-RU" sz="1200" dirty="0">
                <a:latin typeface="Times New Roman" panose="02020603050405020304" pitchFamily="18" charset="0"/>
                <a:cs typeface="Times New Roman" panose="02020603050405020304" pitchFamily="18" charset="0"/>
              </a:rPr>
              <a:t>После «Подмосковных вечеров» актриса долгое время не снимается. На широкий экран Фрейндлих возвращается лишь в 2004 году, её приглашают на одну из главных ролей в кинофильм «На Верхней </a:t>
            </a:r>
            <a:r>
              <a:rPr lang="ru-RU" sz="1200" dirty="0" err="1">
                <a:latin typeface="Times New Roman" panose="02020603050405020304" pitchFamily="18" charset="0"/>
                <a:cs typeface="Times New Roman" panose="02020603050405020304" pitchFamily="18" charset="0"/>
              </a:rPr>
              <a:t>Масловке</a:t>
            </a:r>
            <a:r>
              <a:rPr lang="ru-RU" sz="1200" dirty="0">
                <a:latin typeface="Times New Roman" panose="02020603050405020304" pitchFamily="18" charset="0"/>
                <a:cs typeface="Times New Roman" panose="02020603050405020304" pitchFamily="18" charset="0"/>
              </a:rPr>
              <a:t>». За роль 87-летней скульпторши Анны Борисовны Фрейндлих получает вторую премию «Ника». </a:t>
            </a:r>
          </a:p>
        </p:txBody>
      </p:sp>
    </p:spTree>
    <p:extLst>
      <p:ext uri="{BB962C8B-B14F-4D97-AF65-F5344CB8AC3E}">
        <p14:creationId xmlns:p14="http://schemas.microsoft.com/office/powerpoint/2010/main" val="376639538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899592" y="764705"/>
            <a:ext cx="6264696" cy="4401205"/>
          </a:xfrm>
          <a:prstGeom prst="rect">
            <a:avLst/>
          </a:prstGeom>
          <a:ln>
            <a:solidFill>
              <a:srgbClr val="FF0000"/>
            </a:solidFill>
          </a:ln>
        </p:spPr>
        <p:txBody>
          <a:bodyPr wrap="square">
            <a:spAutoFit/>
          </a:bodyPr>
          <a:lstStyle/>
          <a:p>
            <a:pPr algn="ctr"/>
            <a:r>
              <a:rPr lang="ru-RU" sz="2800" b="1" dirty="0">
                <a:solidFill>
                  <a:srgbClr val="FF0000"/>
                </a:solidFill>
                <a:latin typeface="Times New Roman" panose="02020603050405020304" pitchFamily="18" charset="0"/>
                <a:cs typeface="Times New Roman" panose="02020603050405020304" pitchFamily="18" charset="0"/>
              </a:rPr>
              <a:t>Алиса Фрейндлих: </a:t>
            </a:r>
            <a:r>
              <a:rPr lang="ru-RU" sz="2800" b="1" dirty="0" smtClean="0">
                <a:solidFill>
                  <a:srgbClr val="FF0000"/>
                </a:solidFill>
                <a:latin typeface="Times New Roman" panose="02020603050405020304" pitchFamily="18" charset="0"/>
                <a:cs typeface="Times New Roman" panose="02020603050405020304" pitchFamily="18" charset="0"/>
              </a:rPr>
              <a:t>фильмография</a:t>
            </a:r>
          </a:p>
          <a:p>
            <a:endParaRPr lang="ru-RU" b="1" dirty="0">
              <a:latin typeface="Times New Roman" panose="02020603050405020304" pitchFamily="18" charset="0"/>
              <a:cs typeface="Times New Roman" panose="02020603050405020304" pitchFamily="18" charset="0"/>
            </a:endParaRPr>
          </a:p>
          <a:p>
            <a:endParaRPr lang="ru-RU" b="1"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«Моя жизнь»</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«Анна </a:t>
            </a:r>
            <a:r>
              <a:rPr lang="ru-RU" dirty="0">
                <a:latin typeface="Times New Roman" panose="02020603050405020304" pitchFamily="18" charset="0"/>
                <a:cs typeface="Times New Roman" panose="02020603050405020304" pitchFamily="18" charset="0"/>
              </a:rPr>
              <a:t>и </a:t>
            </a:r>
            <a:r>
              <a:rPr lang="ru-RU" dirty="0" smtClean="0">
                <a:latin typeface="Times New Roman" panose="02020603050405020304" pitchFamily="18" charset="0"/>
                <a:cs typeface="Times New Roman" panose="02020603050405020304" pitchFamily="18" charset="0"/>
              </a:rPr>
              <a:t>Командор»</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«Агония»</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«Принцесса </a:t>
            </a:r>
            <a:r>
              <a:rPr lang="ru-RU" dirty="0">
                <a:latin typeface="Times New Roman" panose="02020603050405020304" pitchFamily="18" charset="0"/>
                <a:cs typeface="Times New Roman" panose="02020603050405020304" pitchFamily="18" charset="0"/>
              </a:rPr>
              <a:t>на </a:t>
            </a:r>
            <a:r>
              <a:rPr lang="ru-RU" dirty="0" smtClean="0">
                <a:latin typeface="Times New Roman" panose="02020603050405020304" pitchFamily="18" charset="0"/>
                <a:cs typeface="Times New Roman" panose="02020603050405020304" pitchFamily="18" charset="0"/>
              </a:rPr>
              <a:t>горошине»</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«Служебный роман»</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«Старомодная комедия»</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«Голубой щенок»</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«Комедия ошибок»</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«На </a:t>
            </a:r>
            <a:r>
              <a:rPr lang="ru-RU" dirty="0">
                <a:latin typeface="Times New Roman" panose="02020603050405020304" pitchFamily="18" charset="0"/>
                <a:cs typeface="Times New Roman" panose="02020603050405020304" pitchFamily="18" charset="0"/>
              </a:rPr>
              <a:t>Верхней </a:t>
            </a:r>
            <a:r>
              <a:rPr lang="ru-RU" dirty="0" err="1" smtClean="0">
                <a:latin typeface="Times New Roman" panose="02020603050405020304" pitchFamily="18" charset="0"/>
                <a:cs typeface="Times New Roman" panose="02020603050405020304" pitchFamily="18" charset="0"/>
              </a:rPr>
              <a:t>Масловке</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a:t>
            </a:r>
            <a:r>
              <a:rPr lang="ru-RU" dirty="0" err="1" smtClean="0">
                <a:latin typeface="Times New Roman" panose="02020603050405020304" pitchFamily="18" charset="0"/>
                <a:cs typeface="Times New Roman" panose="02020603050405020304" pitchFamily="18" charset="0"/>
              </a:rPr>
              <a:t>Сталкер</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«Сергей </a:t>
            </a:r>
            <a:r>
              <a:rPr lang="ru-RU" dirty="0">
                <a:latin typeface="Times New Roman" panose="02020603050405020304" pitchFamily="18" charset="0"/>
                <a:cs typeface="Times New Roman" panose="02020603050405020304" pitchFamily="18" charset="0"/>
              </a:rPr>
              <a:t>Иванович уходит на </a:t>
            </a:r>
            <a:r>
              <a:rPr lang="ru-RU" dirty="0" smtClean="0">
                <a:latin typeface="Times New Roman" panose="02020603050405020304" pitchFamily="18" charset="0"/>
                <a:cs typeface="Times New Roman" panose="02020603050405020304" pitchFamily="18" charset="0"/>
              </a:rPr>
              <a:t>пенсию»</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«Три года»</a:t>
            </a:r>
            <a:endParaRPr lang="ru-RU" dirty="0">
              <a:latin typeface="Times New Roman" panose="02020603050405020304" pitchFamily="18" charset="0"/>
              <a:cs typeface="Times New Roman" panose="02020603050405020304" pitchFamily="18" charset="0"/>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492896"/>
            <a:ext cx="2682875" cy="7956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414608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6" y="720726"/>
            <a:ext cx="3456385" cy="54820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Рисунок 3"/>
          <p:cNvPicPr/>
          <p:nvPr/>
        </p:nvPicPr>
        <p:blipFill>
          <a:blip r:embed="rId3">
            <a:extLst>
              <a:ext uri="{28A0092B-C50C-407E-A947-70E740481C1C}">
                <a14:useLocalDpi xmlns:a14="http://schemas.microsoft.com/office/drawing/2010/main" val="0"/>
              </a:ext>
            </a:extLst>
          </a:blip>
          <a:stretch>
            <a:fillRect/>
          </a:stretch>
        </p:blipFill>
        <p:spPr>
          <a:xfrm>
            <a:off x="4860032" y="720726"/>
            <a:ext cx="3598068" cy="27082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p:cNvPicPr/>
          <p:nvPr/>
        </p:nvPicPr>
        <p:blipFill>
          <a:blip r:embed="rId4">
            <a:extLst>
              <a:ext uri="{28A0092B-C50C-407E-A947-70E740481C1C}">
                <a14:useLocalDpi xmlns:a14="http://schemas.microsoft.com/office/drawing/2010/main" val="0"/>
              </a:ext>
            </a:extLst>
          </a:blip>
          <a:stretch>
            <a:fillRect/>
          </a:stretch>
        </p:blipFill>
        <p:spPr>
          <a:xfrm>
            <a:off x="5004048" y="3573016"/>
            <a:ext cx="3312368" cy="295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p:cNvPicPr/>
          <p:nvPr/>
        </p:nvPicPr>
        <p:blipFill>
          <a:blip r:embed="rId5">
            <a:extLst>
              <a:ext uri="{28A0092B-C50C-407E-A947-70E740481C1C}">
                <a14:useLocalDpi xmlns:a14="http://schemas.microsoft.com/office/drawing/2010/main" val="0"/>
              </a:ext>
            </a:extLst>
          </a:blip>
          <a:stretch>
            <a:fillRect/>
          </a:stretch>
        </p:blipFill>
        <p:spPr>
          <a:xfrm>
            <a:off x="683567" y="3573016"/>
            <a:ext cx="3456385" cy="28538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3157538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5" y="764705"/>
            <a:ext cx="7560840" cy="792088"/>
          </a:xfrm>
        </p:spPr>
        <p:txBody>
          <a:bodyPr/>
          <a:lstStyle/>
          <a:p>
            <a:pPr algn="ctr" defTabSz="914400">
              <a:spcBef>
                <a:spcPts val="0"/>
              </a:spcBef>
            </a:pPr>
            <a:endParaRPr lang="ru-RU" sz="5400" b="0" i="0" spc="-150" dirty="0">
              <a:solidFill>
                <a:srgbClr val="FF0000"/>
              </a:solidFill>
              <a:effectLst>
                <a:outerShdw blurRad="50800" dist="38100" dir="2700000" algn="tl">
                  <a:prstClr val="black">
                    <a:alpha val="40000"/>
                  </a:prstClr>
                </a:outerShdw>
              </a:effectLst>
              <a:latin typeface="Calibri"/>
              <a:cs typeface="Arial"/>
            </a:endParaRPr>
          </a:p>
        </p:txBody>
      </p:sp>
      <p:sp>
        <p:nvSpPr>
          <p:cNvPr id="3" name="Подзаголовок 2"/>
          <p:cNvSpPr>
            <a:spLocks noGrp="1"/>
          </p:cNvSpPr>
          <p:nvPr>
            <p:ph type="subTitle" idx="1"/>
          </p:nvPr>
        </p:nvSpPr>
        <p:spPr>
          <a:xfrm>
            <a:off x="214747" y="1628800"/>
            <a:ext cx="8714506" cy="5013176"/>
          </a:xfrm>
          <a:ln>
            <a:solidFill>
              <a:srgbClr val="FF0000"/>
            </a:solidFill>
          </a:ln>
        </p:spPr>
        <p:txBody>
          <a:bodyPr>
            <a:normAutofit/>
          </a:bodyPr>
          <a:lstStyle/>
          <a:p>
            <a:pPr algn="ctr"/>
            <a:r>
              <a:rPr lang="ru-RU" sz="2800" b="1" dirty="0">
                <a:solidFill>
                  <a:srgbClr val="FF0000"/>
                </a:solidFill>
                <a:latin typeface="Times New Roman" panose="02020603050405020304" pitchFamily="18" charset="0"/>
                <a:cs typeface="Times New Roman" panose="02020603050405020304" pitchFamily="18" charset="0"/>
              </a:rPr>
              <a:t>Дмитрий Миллер: </a:t>
            </a:r>
            <a:r>
              <a:rPr lang="ru-RU" sz="2800" b="1" dirty="0" smtClean="0">
                <a:solidFill>
                  <a:srgbClr val="FF0000"/>
                </a:solidFill>
                <a:latin typeface="Times New Roman" panose="02020603050405020304" pitchFamily="18" charset="0"/>
                <a:cs typeface="Times New Roman" panose="02020603050405020304" pitchFamily="18" charset="0"/>
              </a:rPr>
              <a:t>биография</a:t>
            </a:r>
          </a:p>
          <a:p>
            <a:pPr algn="ctr"/>
            <a:endParaRPr lang="ru-RU" sz="2800" b="1" dirty="0">
              <a:solidFill>
                <a:srgbClr val="FF0000"/>
              </a:solidFill>
            </a:endParaRPr>
          </a:p>
          <a:p>
            <a:pPr algn="ctr"/>
            <a:endParaRPr lang="ru-RU" sz="2800" b="1" dirty="0">
              <a:solidFill>
                <a:srgbClr val="FF0000"/>
              </a:solidFill>
            </a:endParaRPr>
          </a:p>
          <a:p>
            <a:r>
              <a:rPr lang="ru-RU" sz="1400" dirty="0" smtClean="0">
                <a:latin typeface="Times New Roman" panose="02020603050405020304" pitchFamily="18" charset="0"/>
                <a:cs typeface="Times New Roman" panose="02020603050405020304" pitchFamily="18" charset="0"/>
              </a:rPr>
              <a:t>	Дмитрий </a:t>
            </a:r>
            <a:r>
              <a:rPr lang="ru-RU" sz="1400" dirty="0">
                <a:latin typeface="Times New Roman" panose="02020603050405020304" pitchFamily="18" charset="0"/>
                <a:cs typeface="Times New Roman" panose="02020603050405020304" pitchFamily="18" charset="0"/>
              </a:rPr>
              <a:t>Миллер родился в апреле 1972 года в семье плотника и бухгалтера. Он провел детство и юность в городе Мытищи. Учился в обычной школе, не думая, что свяжет биографию с профессией актёра. После школы он поступил в медицинский техникум.</a:t>
            </a:r>
            <a:br>
              <a:rPr lang="ru-RU" sz="1400" dirty="0">
                <a:latin typeface="Times New Roman" panose="02020603050405020304" pitchFamily="18" charset="0"/>
                <a:cs typeface="Times New Roman" panose="02020603050405020304" pitchFamily="18" charset="0"/>
              </a:rPr>
            </a:br>
            <a:endParaRPr lang="ru-RU" sz="1400" dirty="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	Однажды </a:t>
            </a:r>
            <a:r>
              <a:rPr lang="ru-RU" sz="1400" dirty="0">
                <a:latin typeface="Times New Roman" panose="02020603050405020304" pitchFamily="18" charset="0"/>
                <a:cs typeface="Times New Roman" panose="02020603050405020304" pitchFamily="18" charset="0"/>
              </a:rPr>
              <a:t>Дмитрий поехал в Москву, где во время одной из прогулок заметил объявление о наборе студентов в театральную студию. Парень зашел внутрь, чтобы поглядеть, как проходит прослушивание, и решил сам попробовать. Он великолепно прочитал отрывок из пьесы «Мой Гамлет» и был зачислен на курс </a:t>
            </a:r>
            <a:r>
              <a:rPr lang="ru-RU" sz="1400" dirty="0" err="1">
                <a:latin typeface="Times New Roman" panose="02020603050405020304" pitchFamily="18" charset="0"/>
                <a:cs typeface="Times New Roman" panose="02020603050405020304" pitchFamily="18" charset="0"/>
              </a:rPr>
              <a:t>Щепкинского</a:t>
            </a:r>
            <a:r>
              <a:rPr lang="ru-RU" sz="1400" dirty="0">
                <a:latin typeface="Times New Roman" panose="02020603050405020304" pitchFamily="18" charset="0"/>
                <a:cs typeface="Times New Roman" panose="02020603050405020304" pitchFamily="18" charset="0"/>
              </a:rPr>
              <a:t> театрального училища.</a:t>
            </a:r>
            <a:br>
              <a:rPr lang="ru-RU" sz="1400" dirty="0">
                <a:latin typeface="Times New Roman" panose="02020603050405020304" pitchFamily="18" charset="0"/>
                <a:cs typeface="Times New Roman" panose="02020603050405020304" pitchFamily="18" charset="0"/>
              </a:rPr>
            </a:br>
            <a:endParaRPr lang="ru-RU" sz="1400" dirty="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	После </a:t>
            </a:r>
            <a:r>
              <a:rPr lang="ru-RU" sz="1400" dirty="0">
                <a:latin typeface="Times New Roman" panose="02020603050405020304" pitchFamily="18" charset="0"/>
                <a:cs typeface="Times New Roman" panose="02020603050405020304" pitchFamily="18" charset="0"/>
              </a:rPr>
              <a:t>окончания учебы актёр работал в театре «На </a:t>
            </a:r>
            <a:r>
              <a:rPr lang="ru-RU" sz="1400" dirty="0" err="1">
                <a:latin typeface="Times New Roman" panose="02020603050405020304" pitchFamily="18" charset="0"/>
                <a:cs typeface="Times New Roman" panose="02020603050405020304" pitchFamily="18" charset="0"/>
              </a:rPr>
              <a:t>Басманной</a:t>
            </a:r>
            <a:r>
              <a:rPr lang="ru-RU" sz="1400" dirty="0">
                <a:latin typeface="Times New Roman" panose="02020603050405020304" pitchFamily="18" charset="0"/>
                <a:cs typeface="Times New Roman" panose="02020603050405020304" pitchFamily="18" charset="0"/>
              </a:rPr>
              <a:t>», где прослужил до 2005 года. За эти годы Дмитрий Миллер сыграл в нескольких спектаклях, а параллельно начал появляться в кино. </a:t>
            </a:r>
            <a:br>
              <a:rPr lang="ru-RU" sz="1400" dirty="0">
                <a:latin typeface="Times New Roman" panose="02020603050405020304" pitchFamily="18" charset="0"/>
                <a:cs typeface="Times New Roman" panose="02020603050405020304" pitchFamily="18" charset="0"/>
              </a:rPr>
            </a:b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285322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5" y="764705"/>
            <a:ext cx="7560840" cy="792088"/>
          </a:xfrm>
        </p:spPr>
        <p:txBody>
          <a:bodyPr/>
          <a:lstStyle/>
          <a:p>
            <a:pPr algn="ctr" defTabSz="914400">
              <a:spcBef>
                <a:spcPts val="0"/>
              </a:spcBef>
            </a:pPr>
            <a:endParaRPr lang="ru-RU" sz="5400" b="0" i="0" spc="-150" dirty="0">
              <a:solidFill>
                <a:srgbClr val="FF0000"/>
              </a:solidFill>
              <a:effectLst>
                <a:outerShdw blurRad="50800" dist="38100" dir="2700000" algn="tl">
                  <a:prstClr val="black">
                    <a:alpha val="40000"/>
                  </a:prstClr>
                </a:outerShdw>
              </a:effectLst>
              <a:latin typeface="Calibri"/>
              <a:cs typeface="Arial"/>
            </a:endParaRPr>
          </a:p>
        </p:txBody>
      </p:sp>
      <p:sp>
        <p:nvSpPr>
          <p:cNvPr id="3" name="Подзаголовок 2"/>
          <p:cNvSpPr>
            <a:spLocks noGrp="1"/>
          </p:cNvSpPr>
          <p:nvPr>
            <p:ph type="subTitle" idx="1"/>
          </p:nvPr>
        </p:nvSpPr>
        <p:spPr>
          <a:xfrm>
            <a:off x="228275" y="1700808"/>
            <a:ext cx="8714506" cy="5013176"/>
          </a:xfrm>
          <a:ln>
            <a:solidFill>
              <a:srgbClr val="FF0000"/>
            </a:solidFill>
          </a:ln>
        </p:spPr>
        <p:txBody>
          <a:bodyPr>
            <a:normAutofit fontScale="70000" lnSpcReduction="20000"/>
          </a:bodyPr>
          <a:lstStyle/>
          <a:p>
            <a:pPr algn="ctr"/>
            <a:r>
              <a:rPr lang="ru-RU" sz="4000" b="1" dirty="0">
                <a:solidFill>
                  <a:srgbClr val="FF0000"/>
                </a:solidFill>
                <a:latin typeface="Times New Roman" panose="02020603050405020304" pitchFamily="18" charset="0"/>
                <a:cs typeface="Times New Roman" panose="02020603050405020304" pitchFamily="18" charset="0"/>
              </a:rPr>
              <a:t>Дмитрий Миллер: фильмы</a:t>
            </a:r>
          </a:p>
          <a:p>
            <a:r>
              <a:rPr lang="ru-RU" sz="2500" dirty="0" smtClean="0">
                <a:latin typeface="Times New Roman" panose="02020603050405020304" pitchFamily="18" charset="0"/>
                <a:cs typeface="Times New Roman" panose="02020603050405020304" pitchFamily="18" charset="0"/>
              </a:rPr>
              <a:t>	</a:t>
            </a:r>
            <a:r>
              <a:rPr lang="ru-RU" sz="1900" dirty="0" smtClean="0">
                <a:latin typeface="Times New Roman" panose="02020603050405020304" pitchFamily="18" charset="0"/>
                <a:cs typeface="Times New Roman" panose="02020603050405020304" pitchFamily="18" charset="0"/>
              </a:rPr>
              <a:t>Дебют </a:t>
            </a:r>
            <a:r>
              <a:rPr lang="ru-RU" sz="1900" dirty="0">
                <a:latin typeface="Times New Roman" panose="02020603050405020304" pitchFamily="18" charset="0"/>
                <a:cs typeface="Times New Roman" panose="02020603050405020304" pitchFamily="18" charset="0"/>
              </a:rPr>
              <a:t>Дмитрия Миллера на экране состоялся еще в 2000 году – артист появился в популярном телесериале «Марш Турецкого». Дмитрию пришлось пробивать себе путь на телевидение параллельно с работой в музыкальном театре «На </a:t>
            </a:r>
            <a:r>
              <a:rPr lang="ru-RU" sz="1900" dirty="0" err="1">
                <a:latin typeface="Times New Roman" panose="02020603050405020304" pitchFamily="18" charset="0"/>
                <a:cs typeface="Times New Roman" panose="02020603050405020304" pitchFamily="18" charset="0"/>
              </a:rPr>
              <a:t>Басманной</a:t>
            </a:r>
            <a:r>
              <a:rPr lang="ru-RU" sz="1900" dirty="0">
                <a:latin typeface="Times New Roman" panose="02020603050405020304" pitchFamily="18" charset="0"/>
                <a:cs typeface="Times New Roman" panose="02020603050405020304" pitchFamily="18" charset="0"/>
              </a:rPr>
              <a:t>». В те годы роли начинающему актеру доставались эпизодические: в 2001 году Дмитрий снялся в сериале «</a:t>
            </a:r>
            <a:r>
              <a:rPr lang="ru-RU" sz="1900" dirty="0" err="1">
                <a:latin typeface="Times New Roman" panose="02020603050405020304" pitchFamily="18" charset="0"/>
                <a:cs typeface="Times New Roman" panose="02020603050405020304" pitchFamily="18" charset="0"/>
              </a:rPr>
              <a:t>Next</a:t>
            </a:r>
            <a:r>
              <a:rPr lang="ru-RU" sz="1900" dirty="0">
                <a:latin typeface="Times New Roman" panose="02020603050405020304" pitchFamily="18" charset="0"/>
                <a:cs typeface="Times New Roman" panose="02020603050405020304" pitchFamily="18" charset="0"/>
              </a:rPr>
              <a:t>», а в 2002 – в фильме «Антикиллер». Следующими работами стали роли в сериалах «Бальзаковский возраст, или Все мужики </a:t>
            </a:r>
            <a:r>
              <a:rPr lang="ru-RU" sz="1900" dirty="0" err="1">
                <a:latin typeface="Times New Roman" panose="02020603050405020304" pitchFamily="18" charset="0"/>
                <a:cs typeface="Times New Roman" panose="02020603050405020304" pitchFamily="18" charset="0"/>
              </a:rPr>
              <a:t>сво</a:t>
            </a:r>
            <a:r>
              <a:rPr lang="ru-RU" sz="1900" dirty="0">
                <a:latin typeface="Times New Roman" panose="02020603050405020304" pitchFamily="18" charset="0"/>
                <a:cs typeface="Times New Roman" panose="02020603050405020304" pitchFamily="18" charset="0"/>
              </a:rPr>
              <a:t>… 2» и «Александровский сад».</a:t>
            </a:r>
          </a:p>
          <a:p>
            <a:r>
              <a:rPr lang="ru-RU" sz="1900" dirty="0">
                <a:latin typeface="Times New Roman" panose="02020603050405020304" pitchFamily="18" charset="0"/>
                <a:cs typeface="Times New Roman" panose="02020603050405020304" pitchFamily="18" charset="0"/>
              </a:rPr>
              <a:t>Но настоящая популярность к актеру пришла лишь в 2007 году, когда на экраны вышел полнометражный художественный фильм Олега </a:t>
            </a:r>
            <a:r>
              <a:rPr lang="ru-RU" sz="1900" dirty="0" err="1">
                <a:latin typeface="Times New Roman" panose="02020603050405020304" pitchFamily="18" charset="0"/>
                <a:cs typeface="Times New Roman" panose="02020603050405020304" pitchFamily="18" charset="0"/>
              </a:rPr>
              <a:t>Ряскова</a:t>
            </a:r>
            <a:r>
              <a:rPr lang="ru-RU" sz="1900" dirty="0">
                <a:latin typeface="Times New Roman" panose="02020603050405020304" pitchFamily="18" charset="0"/>
                <a:cs typeface="Times New Roman" panose="02020603050405020304" pitchFamily="18" charset="0"/>
              </a:rPr>
              <a:t> «</a:t>
            </a:r>
            <a:r>
              <a:rPr lang="ru-RU" sz="1900" b="1" dirty="0">
                <a:latin typeface="Times New Roman" panose="02020603050405020304" pitchFamily="18" charset="0"/>
                <a:cs typeface="Times New Roman" panose="02020603050405020304" pitchFamily="18" charset="0"/>
              </a:rPr>
              <a:t>Слуга государев</a:t>
            </a:r>
            <a:r>
              <a:rPr lang="ru-RU" sz="1900" dirty="0">
                <a:latin typeface="Times New Roman" panose="02020603050405020304" pitchFamily="18" charset="0"/>
                <a:cs typeface="Times New Roman" panose="02020603050405020304" pitchFamily="18" charset="0"/>
              </a:rPr>
              <a:t>». В картине, действия которой разворачиваются во времена русско-шведской войны, Дмитрий блестяще воплотил образ одного из главных героев – романтичного и храброго шевалье из Франции Шарля де </a:t>
            </a:r>
            <a:r>
              <a:rPr lang="ru-RU" sz="1900" dirty="0" err="1">
                <a:latin typeface="Times New Roman" panose="02020603050405020304" pitchFamily="18" charset="0"/>
                <a:cs typeface="Times New Roman" panose="02020603050405020304" pitchFamily="18" charset="0"/>
              </a:rPr>
              <a:t>Брезе</a:t>
            </a:r>
            <a:r>
              <a:rPr lang="ru-RU" sz="1900" dirty="0">
                <a:latin typeface="Times New Roman" panose="02020603050405020304" pitchFamily="18" charset="0"/>
                <a:cs typeface="Times New Roman" panose="02020603050405020304" pitchFamily="18" charset="0"/>
              </a:rPr>
              <a:t>. Чтобы максимально естественно выглядеть на экране в этой роли, актеру пришлось не одну неделю брать уроки верховой езды и фехтования. Сложность заключалась еще и в том, что его герой на протяжении всего фильма говорил по-французски. </a:t>
            </a:r>
          </a:p>
          <a:p>
            <a:r>
              <a:rPr lang="ru-RU" sz="1900" dirty="0">
                <a:latin typeface="Times New Roman" panose="02020603050405020304" pitchFamily="18" charset="0"/>
                <a:cs typeface="Times New Roman" panose="02020603050405020304" pitchFamily="18" charset="0"/>
              </a:rPr>
              <a:t>В следующем году Дмитрию Миллеру предложили съемки в кинокартине «Монтекристо». Здесь актер предстал перед зрителем в образе отрицательного персонажа – Максима Орлова. </a:t>
            </a:r>
          </a:p>
          <a:p>
            <a:r>
              <a:rPr lang="ru-RU" sz="1900" dirty="0" smtClean="0">
                <a:latin typeface="Times New Roman" panose="02020603050405020304" pitchFamily="18" charset="0"/>
                <a:cs typeface="Times New Roman" panose="02020603050405020304" pitchFamily="18" charset="0"/>
              </a:rPr>
              <a:t>	В </a:t>
            </a:r>
            <a:r>
              <a:rPr lang="ru-RU" sz="1900" dirty="0">
                <a:latin typeface="Times New Roman" panose="02020603050405020304" pitchFamily="18" charset="0"/>
                <a:cs typeface="Times New Roman" panose="02020603050405020304" pitchFamily="18" charset="0"/>
              </a:rPr>
              <a:t>2009 году Миллеру досталась небольшая, но запоминающаяся роль в фильме «Весельчаки», повествующем о проблемах актеров-участников шоу трансвеститов. </a:t>
            </a:r>
          </a:p>
          <a:p>
            <a:r>
              <a:rPr lang="ru-RU" sz="1900" dirty="0">
                <a:latin typeface="Times New Roman" panose="02020603050405020304" pitchFamily="18" charset="0"/>
                <a:cs typeface="Times New Roman" panose="02020603050405020304" pitchFamily="18" charset="0"/>
              </a:rPr>
              <a:t>Еще большую популярность артисту принесла работа в весьма провокационной криминальной драме «</a:t>
            </a:r>
            <a:r>
              <a:rPr lang="ru-RU" sz="1900" dirty="0" err="1">
                <a:latin typeface="Times New Roman" panose="02020603050405020304" pitchFamily="18" charset="0"/>
                <a:cs typeface="Times New Roman" panose="02020603050405020304" pitchFamily="18" charset="0"/>
              </a:rPr>
              <a:t>Черкизона</a:t>
            </a:r>
            <a:r>
              <a:rPr lang="ru-RU" sz="1900" dirty="0">
                <a:latin typeface="Times New Roman" panose="02020603050405020304" pitchFamily="18" charset="0"/>
                <a:cs typeface="Times New Roman" panose="02020603050405020304" pitchFamily="18" charset="0"/>
              </a:rPr>
              <a:t>. Одноразовые люди», вышедшей на экраны в 2010 году. В этом же году фильмография Дмитрия Миллера пополнилась ролью в мистическом триллере «</a:t>
            </a:r>
            <a:r>
              <a:rPr lang="ru-RU" sz="1900" dirty="0" err="1">
                <a:latin typeface="Times New Roman" panose="02020603050405020304" pitchFamily="18" charset="0"/>
                <a:cs typeface="Times New Roman" panose="02020603050405020304" pitchFamily="18" charset="0"/>
              </a:rPr>
              <a:t>Масакра</a:t>
            </a:r>
            <a:r>
              <a:rPr lang="ru-RU" sz="1900" dirty="0">
                <a:latin typeface="Times New Roman" panose="02020603050405020304" pitchFamily="18" charset="0"/>
                <a:cs typeface="Times New Roman" panose="02020603050405020304" pitchFamily="18" charset="0"/>
              </a:rPr>
              <a:t>», где Дмитрию пришлось вжиться в образ графа-оборотня, пытающегося побороть темную сторону своего внутреннего «Я».</a:t>
            </a:r>
          </a:p>
          <a:p>
            <a:r>
              <a:rPr lang="ru-RU" sz="1900" dirty="0">
                <a:latin typeface="Times New Roman" panose="02020603050405020304" pitchFamily="18" charset="0"/>
                <a:cs typeface="Times New Roman" panose="02020603050405020304" pitchFamily="18" charset="0"/>
              </a:rPr>
              <a:t>К этому времени Миллер стал достаточно востребованным актером, потому 2011 год выдался еще более насыщенным. Артист порадовал поклонников одной из главных ролей в сериале «</a:t>
            </a:r>
            <a:r>
              <a:rPr lang="ru-RU" sz="1900" b="1" dirty="0">
                <a:latin typeface="Times New Roman" panose="02020603050405020304" pitchFamily="18" charset="0"/>
                <a:cs typeface="Times New Roman" panose="02020603050405020304" pitchFamily="18" charset="0"/>
              </a:rPr>
              <a:t>Светофор</a:t>
            </a:r>
            <a:r>
              <a:rPr lang="ru-RU" sz="1900" dirty="0">
                <a:latin typeface="Times New Roman" panose="02020603050405020304" pitchFamily="18" charset="0"/>
                <a:cs typeface="Times New Roman" panose="02020603050405020304" pitchFamily="18" charset="0"/>
              </a:rPr>
              <a:t>», представляющем собой адаптацию одноименного израильского сериала 2008 года. Кроме того, актер появился в фильме «Рыжик в зазеркалье», сыграв сразу две роли. В этом же году актер был занят в проектах «Склифосовский», «Бомбила», «Моя новая жизнь», «Записки экспедитора Тайной канцелярии 2». В 2014 году Дмитрий Миллер снялся в фильме «Любовь напрокат».</a:t>
            </a:r>
          </a:p>
          <a:p>
            <a:r>
              <a:rPr lang="ru-RU" sz="1900" dirty="0" smtClean="0">
                <a:latin typeface="Times New Roman" panose="02020603050405020304" pitchFamily="18" charset="0"/>
                <a:cs typeface="Times New Roman" panose="02020603050405020304" pitchFamily="18" charset="0"/>
              </a:rPr>
              <a:t>	В </a:t>
            </a:r>
            <a:r>
              <a:rPr lang="ru-RU" sz="1900" dirty="0">
                <a:latin typeface="Times New Roman" panose="02020603050405020304" pitchFamily="18" charset="0"/>
                <a:cs typeface="Times New Roman" panose="02020603050405020304" pitchFamily="18" charset="0"/>
              </a:rPr>
              <a:t>последние годы актер снимается в основном в продолжениях популярных телесериалов. </a:t>
            </a:r>
            <a:br>
              <a:rPr lang="ru-RU" sz="1900" dirty="0">
                <a:latin typeface="Times New Roman" panose="02020603050405020304" pitchFamily="18" charset="0"/>
                <a:cs typeface="Times New Roman" panose="02020603050405020304" pitchFamily="18" charset="0"/>
              </a:rPr>
            </a:br>
            <a:r>
              <a:rPr lang="ru-RU" sz="1900" dirty="0">
                <a:latin typeface="Times New Roman" panose="02020603050405020304" pitchFamily="18" charset="0"/>
                <a:cs typeface="Times New Roman" panose="02020603050405020304" pitchFamily="18" charset="0"/>
              </a:rPr>
              <a:t>Так, например, успех «</a:t>
            </a:r>
            <a:r>
              <a:rPr lang="ru-RU" sz="1900" b="1" dirty="0">
                <a:latin typeface="Times New Roman" panose="02020603050405020304" pitchFamily="18" charset="0"/>
                <a:cs typeface="Times New Roman" panose="02020603050405020304" pitchFamily="18" charset="0"/>
              </a:rPr>
              <a:t>Склифосовского</a:t>
            </a:r>
            <a:r>
              <a:rPr lang="ru-RU" sz="1900" dirty="0">
                <a:latin typeface="Times New Roman" panose="02020603050405020304" pitchFamily="18" charset="0"/>
                <a:cs typeface="Times New Roman" panose="02020603050405020304" pitchFamily="18" charset="0"/>
              </a:rPr>
              <a:t>», в котором Дмитрий Миллер исполняет роль знающего свое дело хирурга Петра Пастухова, был просто ошеломляющим, поэтому было отснято еще три сезона полюбившегося зрителю сериала.</a:t>
            </a:r>
          </a:p>
          <a:p>
            <a:pPr marL="0" indent="0" algn="l">
              <a:lnSpc>
                <a:spcPct val="90000"/>
              </a:lnSpc>
              <a:spcBef>
                <a:spcPts val="0"/>
              </a:spcBef>
              <a:buNone/>
            </a:pPr>
            <a:endParaRPr lang="ru-RU" sz="3000" b="0" i="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500597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1475656" y="1412776"/>
            <a:ext cx="6408712" cy="3600986"/>
          </a:xfrm>
          <a:prstGeom prst="rect">
            <a:avLst/>
          </a:prstGeom>
        </p:spPr>
        <p:txBody>
          <a:bodyPr wrap="square">
            <a:spAutoFit/>
          </a:bodyPr>
          <a:lstStyle/>
          <a:p>
            <a:pPr algn="ctr"/>
            <a:r>
              <a:rPr lang="ru-RU" sz="2800" b="1" dirty="0">
                <a:solidFill>
                  <a:srgbClr val="FF0000"/>
                </a:solidFill>
                <a:latin typeface="Times New Roman" panose="02020603050405020304" pitchFamily="18" charset="0"/>
                <a:cs typeface="Times New Roman" panose="02020603050405020304" pitchFamily="18" charset="0"/>
              </a:rPr>
              <a:t>Дмитрий </a:t>
            </a:r>
            <a:r>
              <a:rPr lang="ru-RU" sz="2800" b="1" dirty="0" smtClean="0">
                <a:solidFill>
                  <a:srgbClr val="FF0000"/>
                </a:solidFill>
                <a:latin typeface="Times New Roman" panose="02020603050405020304" pitchFamily="18" charset="0"/>
                <a:cs typeface="Times New Roman" panose="02020603050405020304" pitchFamily="18" charset="0"/>
              </a:rPr>
              <a:t>Миллер: фильмография</a:t>
            </a:r>
            <a:endParaRPr lang="ru-RU" sz="2800" b="1" dirty="0">
              <a:solidFill>
                <a:srgbClr val="FF0000"/>
              </a:solidFill>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Next</a:t>
            </a:r>
            <a:r>
              <a:rPr lang="ru-RU" sz="2000" dirty="0">
                <a:latin typeface="Times New Roman" panose="02020603050405020304" pitchFamily="18" charset="0"/>
                <a:cs typeface="Times New Roman" panose="02020603050405020304" pitchFamily="18" charset="0"/>
              </a:rPr>
              <a:t>»</a:t>
            </a:r>
          </a:p>
          <a:p>
            <a:r>
              <a:rPr lang="ru-RU" sz="2000" dirty="0">
                <a:latin typeface="Times New Roman" panose="02020603050405020304" pitchFamily="18" charset="0"/>
                <a:cs typeface="Times New Roman" panose="02020603050405020304" pitchFamily="18" charset="0"/>
              </a:rPr>
              <a:t>«Марш Турецкого»</a:t>
            </a:r>
          </a:p>
          <a:p>
            <a:r>
              <a:rPr lang="ru-RU" sz="2000" dirty="0">
                <a:latin typeface="Times New Roman" panose="02020603050405020304" pitchFamily="18" charset="0"/>
                <a:cs typeface="Times New Roman" panose="02020603050405020304" pitchFamily="18" charset="0"/>
              </a:rPr>
              <a:t>«Бальзаковский возраст, или Все мужики </a:t>
            </a:r>
            <a:r>
              <a:rPr lang="ru-RU" sz="2000" dirty="0" err="1">
                <a:latin typeface="Times New Roman" panose="02020603050405020304" pitchFamily="18" charset="0"/>
                <a:cs typeface="Times New Roman" panose="02020603050405020304" pitchFamily="18" charset="0"/>
              </a:rPr>
              <a:t>сво</a:t>
            </a:r>
            <a:r>
              <a:rPr lang="ru-RU" sz="2000" dirty="0">
                <a:latin typeface="Times New Roman" panose="02020603050405020304" pitchFamily="18" charset="0"/>
                <a:cs typeface="Times New Roman" panose="02020603050405020304" pitchFamily="18" charset="0"/>
              </a:rPr>
              <a:t>…»</a:t>
            </a:r>
          </a:p>
          <a:p>
            <a:r>
              <a:rPr lang="ru-RU" sz="2000" dirty="0">
                <a:latin typeface="Times New Roman" panose="02020603050405020304" pitchFamily="18" charset="0"/>
                <a:cs typeface="Times New Roman" panose="02020603050405020304" pitchFamily="18" charset="0"/>
              </a:rPr>
              <a:t>«Две судьбы. Новая жизнь»</a:t>
            </a:r>
          </a:p>
          <a:p>
            <a:r>
              <a:rPr lang="ru-RU" sz="2000" dirty="0">
                <a:latin typeface="Times New Roman" panose="02020603050405020304" pitchFamily="18" charset="0"/>
                <a:cs typeface="Times New Roman" panose="02020603050405020304" pitchFamily="18" charset="0"/>
              </a:rPr>
              <a:t>«Весельчаки»</a:t>
            </a:r>
          </a:p>
          <a:p>
            <a:r>
              <a:rPr lang="ru-RU" sz="2000" dirty="0">
                <a:latin typeface="Times New Roman" panose="02020603050405020304" pitchFamily="18" charset="0"/>
                <a:cs typeface="Times New Roman" panose="02020603050405020304" pitchFamily="18" charset="0"/>
              </a:rPr>
              <a:t>«Дочки-матери»</a:t>
            </a:r>
          </a:p>
          <a:p>
            <a:r>
              <a:rPr lang="ru-RU" sz="2000" dirty="0">
                <a:latin typeface="Times New Roman" panose="02020603050405020304" pitchFamily="18" charset="0"/>
                <a:cs typeface="Times New Roman" panose="02020603050405020304" pitchFamily="18" charset="0"/>
              </a:rPr>
              <a:t>«Моя новая жизнь»</a:t>
            </a:r>
          </a:p>
          <a:p>
            <a:r>
              <a:rPr lang="ru-RU" sz="2000" dirty="0">
                <a:latin typeface="Times New Roman" panose="02020603050405020304" pitchFamily="18" charset="0"/>
                <a:cs typeface="Times New Roman" panose="02020603050405020304" pitchFamily="18" charset="0"/>
              </a:rPr>
              <a:t>«Склифосовский»</a:t>
            </a:r>
          </a:p>
          <a:p>
            <a:r>
              <a:rPr lang="ru-RU" sz="2000" dirty="0">
                <a:latin typeface="Times New Roman" panose="02020603050405020304" pitchFamily="18" charset="0"/>
                <a:cs typeface="Times New Roman" panose="02020603050405020304" pitchFamily="18" charset="0"/>
              </a:rPr>
              <a:t>«Пропавший без вести»</a:t>
            </a:r>
          </a:p>
          <a:p>
            <a:r>
              <a:rPr lang="ru-RU" sz="2000" dirty="0">
                <a:latin typeface="Times New Roman" panose="02020603050405020304" pitchFamily="18" charset="0"/>
                <a:cs typeface="Times New Roman" panose="02020603050405020304" pitchFamily="18" charset="0"/>
              </a:rPr>
              <a:t>«Светофор»</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6409" y="3446899"/>
            <a:ext cx="2090737"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348647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https://tapoc.trbo.yandex.net/tapoc_secure_proxy/ad6f166896ef197925bc9788b3f4c07f?url=http%3A%2F%2Fwww.kinodir.ru%2Fuploads%2Fimages%2F2013%2F169%2Fkwzz46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3501008"/>
            <a:ext cx="2016224" cy="32484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dmitriy-miller.ucoz.ru/_ph/11/2139669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845840"/>
            <a:ext cx="3888432" cy="259228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poc.trbo.yandex.net/tapoc_secure_proxy/67abe0427ceec8463b0aca295582d275?url=http%3A%2F%2Fetsphoto.ru%2Fphotocache%2Fdd%2Fdd1c5ab1bf82927b827ffb89f312d37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3590" y="807884"/>
            <a:ext cx="4611695" cy="2594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73210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TextBox 3"/>
          <p:cNvSpPr txBox="1"/>
          <p:nvPr/>
        </p:nvSpPr>
        <p:spPr>
          <a:xfrm>
            <a:off x="1403648" y="1700808"/>
            <a:ext cx="5976664" cy="1477328"/>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Буклет подготовили:</a:t>
            </a:r>
          </a:p>
          <a:p>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Балан </a:t>
            </a:r>
            <a:r>
              <a:rPr lang="ru-RU" dirty="0">
                <a:latin typeface="Times New Roman" panose="02020603050405020304" pitchFamily="18" charset="0"/>
                <a:cs typeface="Times New Roman" panose="02020603050405020304" pitchFamily="18" charset="0"/>
              </a:rPr>
              <a:t>Алёна</a:t>
            </a:r>
            <a:r>
              <a:rPr lang="en-US" dirty="0">
                <a:latin typeface="Times New Roman" panose="02020603050405020304" pitchFamily="18" charset="0"/>
                <a:cs typeface="Times New Roman" panose="02020603050405020304" pitchFamily="18" charset="0"/>
              </a:rPr>
              <a:t>(1</a:t>
            </a:r>
            <a:r>
              <a:rPr lang="ru-RU" dirty="0">
                <a:latin typeface="Times New Roman" panose="02020603050405020304" pitchFamily="18" charset="0"/>
                <a:cs typeface="Times New Roman" panose="02020603050405020304" pitchFamily="18" charset="0"/>
              </a:rPr>
              <a:t>0 Д</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Сорокина Екатерина (10 В</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Подчуфарова</a:t>
            </a:r>
            <a:r>
              <a:rPr lang="ru-RU" dirty="0">
                <a:latin typeface="Times New Roman" panose="02020603050405020304" pitchFamily="18" charset="0"/>
                <a:cs typeface="Times New Roman" panose="02020603050405020304" pitchFamily="18" charset="0"/>
              </a:rPr>
              <a:t> Полина (10Г)</a:t>
            </a:r>
            <a:endParaRPr lang="ru-RU"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309605430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20072" y="3027759"/>
            <a:ext cx="2736304" cy="400110"/>
          </a:xfrm>
          <a:prstGeom prst="rect">
            <a:avLst/>
          </a:prstGeom>
          <a:noFill/>
          <a:ln>
            <a:solidFill>
              <a:srgbClr val="FF0000"/>
            </a:solidFill>
          </a:ln>
        </p:spPr>
        <p:txBody>
          <a:bodyPr wrap="square" rtlCol="0">
            <a:sp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Алиса Фрейндлих</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151621" y="3027759"/>
            <a:ext cx="2520280" cy="400110"/>
          </a:xfrm>
          <a:prstGeom prst="rect">
            <a:avLst/>
          </a:prstGeom>
          <a:ln>
            <a:solidFill>
              <a:srgbClr val="FF0000"/>
            </a:solidFill>
          </a:ln>
        </p:spPr>
        <p:txBody>
          <a:bodyPr wrap="square">
            <a:spAutoFit/>
          </a:bodyPr>
          <a:lstStyle/>
          <a:p>
            <a:pPr algn="ctr"/>
            <a:r>
              <a:rPr lang="ru-RU" sz="2000" b="1" dirty="0">
                <a:solidFill>
                  <a:srgbClr val="FF0000"/>
                </a:solidFill>
                <a:latin typeface="Times New Roman" panose="02020603050405020304" pitchFamily="18" charset="0"/>
                <a:cs typeface="Times New Roman" panose="02020603050405020304" pitchFamily="18" charset="0"/>
              </a:rPr>
              <a:t>Татьяна </a:t>
            </a:r>
            <a:r>
              <a:rPr lang="ru-RU" sz="2000" b="1" dirty="0" err="1" smtClean="0">
                <a:solidFill>
                  <a:srgbClr val="FF0000"/>
                </a:solidFill>
                <a:latin typeface="Times New Roman" panose="02020603050405020304" pitchFamily="18" charset="0"/>
                <a:cs typeface="Times New Roman" panose="02020603050405020304" pitchFamily="18" charset="0"/>
              </a:rPr>
              <a:t>Пельтцер</a:t>
            </a:r>
            <a:r>
              <a:rPr lang="ru-RU" sz="2000" b="1" dirty="0" smtClean="0">
                <a:solidFill>
                  <a:srgbClr val="FF0000"/>
                </a:solidFill>
                <a:latin typeface="Times New Roman" panose="02020603050405020304" pitchFamily="18" charset="0"/>
                <a:cs typeface="Times New Roman" panose="02020603050405020304" pitchFamily="18" charset="0"/>
              </a:rPr>
              <a:t> </a:t>
            </a:r>
            <a:endParaRPr lang="ru-RU" sz="2000" b="1" dirty="0">
              <a:solidFill>
                <a:srgbClr val="FF0000"/>
              </a:solidFill>
              <a:latin typeface="Times New Roman" panose="02020603050405020304" pitchFamily="18" charset="0"/>
              <a:cs typeface="Times New Roman" panose="02020603050405020304" pitchFamily="18" charset="0"/>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1" y="782516"/>
            <a:ext cx="1440160" cy="2165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459504"/>
            <a:ext cx="3127680" cy="234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Прямоугольник 11"/>
          <p:cNvSpPr/>
          <p:nvPr/>
        </p:nvSpPr>
        <p:spPr>
          <a:xfrm>
            <a:off x="1151620" y="5963077"/>
            <a:ext cx="2520281" cy="584775"/>
          </a:xfrm>
          <a:prstGeom prst="rect">
            <a:avLst/>
          </a:prstGeom>
          <a:ln>
            <a:solidFill>
              <a:srgbClr val="FF0000"/>
            </a:solidFill>
          </a:ln>
        </p:spPr>
        <p:txBody>
          <a:bodyPr wrap="square">
            <a:spAutoFit/>
          </a:bodyPr>
          <a:lstStyle/>
          <a:p>
            <a:pPr algn="ctr"/>
            <a:r>
              <a:rPr lang="ru-RU" sz="3200" dirty="0" smtClean="0">
                <a:solidFill>
                  <a:srgbClr val="000000"/>
                </a:solidFill>
                <a:latin typeface="Times New Roman" panose="02020603050405020304" pitchFamily="18" charset="0"/>
                <a:cs typeface="Times New Roman" panose="02020603050405020304" pitchFamily="18" charset="0"/>
              </a:rPr>
              <a:t>  </a:t>
            </a:r>
            <a:r>
              <a:rPr lang="ru-RU" sz="2000" b="1" dirty="0" smtClean="0">
                <a:solidFill>
                  <a:srgbClr val="FF0000"/>
                </a:solidFill>
                <a:latin typeface="Times New Roman" panose="02020603050405020304" pitchFamily="18" charset="0"/>
                <a:cs typeface="Times New Roman" panose="02020603050405020304" pitchFamily="18" charset="0"/>
              </a:rPr>
              <a:t>Бруно Фрейндлих </a:t>
            </a:r>
            <a:endParaRPr lang="ru-RU" sz="20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https://tapoc.trbo.yandex.net/tapoc_secure_proxy/659b7d955626041d8711f0c01feda6e1?url=http%3A%2F%2Fsvetofor-tv.ru%2Fuploads%2Fimages%2F2013%2F737%2Frduq52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1528" y="3397091"/>
            <a:ext cx="2133432" cy="269620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220444" y="6093296"/>
            <a:ext cx="2736304" cy="400110"/>
          </a:xfrm>
          <a:prstGeom prst="rect">
            <a:avLst/>
          </a:prstGeom>
          <a:noFill/>
          <a:ln>
            <a:solidFill>
              <a:srgbClr val="FF0000"/>
            </a:solidFill>
          </a:ln>
        </p:spPr>
        <p:txBody>
          <a:bodyPr wrap="square" rtlCol="0">
            <a:sp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Дмитрий Миллер</a:t>
            </a:r>
            <a:endParaRPr lang="ru-RU" sz="2000" b="1" dirty="0">
              <a:solidFill>
                <a:srgbClr val="FF0000"/>
              </a:solidFill>
              <a:latin typeface="Times New Roman" panose="02020603050405020304" pitchFamily="18" charset="0"/>
              <a:cs typeface="Times New Roman" panose="02020603050405020304" pitchFamily="18" charset="0"/>
            </a:endParaRPr>
          </a:p>
        </p:txBody>
      </p:sp>
      <p:pic>
        <p:nvPicPr>
          <p:cNvPr id="2050" name="Picture 2" descr="https://tapoc.trbo.yandex.net/tapoc_secure_proxy/9eebd9ba78de16b3bd15a4bf7930e585?url=http%3A%2F%2Ftopnewsrustoria.ru%2Fimages%2Fcontent%2Fw1000%2F19%2F19d50e73dd4265d99631b18326551121%3Fr%3D1474150089182565716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1404" y="708042"/>
            <a:ext cx="2293640" cy="2240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16171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836712"/>
            <a:ext cx="8367464" cy="387798"/>
          </a:xfrm>
        </p:spPr>
        <p:txBody>
          <a:bodyPr/>
          <a:lstStyle/>
          <a:p>
            <a:pPr algn="ctr"/>
            <a:r>
              <a:rPr lang="ru-RU" sz="2800" dirty="0" smtClean="0">
                <a:solidFill>
                  <a:srgbClr val="FF0000"/>
                </a:solidFill>
                <a:latin typeface="Times New Roman" panose="02020603050405020304" pitchFamily="18" charset="0"/>
                <a:cs typeface="Times New Roman" panose="02020603050405020304" pitchFamily="18" charset="0"/>
              </a:rPr>
              <a:t>Татьяна Ивановна </a:t>
            </a:r>
            <a:r>
              <a:rPr lang="ru-RU" sz="2800" dirty="0" err="1" smtClean="0">
                <a:solidFill>
                  <a:srgbClr val="FF0000"/>
                </a:solidFill>
                <a:latin typeface="Times New Roman" panose="02020603050405020304" pitchFamily="18" charset="0"/>
                <a:cs typeface="Times New Roman" panose="02020603050405020304" pitchFamily="18" charset="0"/>
              </a:rPr>
              <a:t>Пельтцер</a:t>
            </a:r>
            <a:r>
              <a:rPr lang="ru-RU" sz="2800" dirty="0" smtClean="0">
                <a:solidFill>
                  <a:srgbClr val="FF0000"/>
                </a:solidFill>
                <a:latin typeface="Times New Roman" panose="02020603050405020304" pitchFamily="18" charset="0"/>
                <a:cs typeface="Times New Roman" panose="02020603050405020304" pitchFamily="18" charset="0"/>
              </a:rPr>
              <a:t> (6.06.1904</a:t>
            </a:r>
            <a:r>
              <a:rPr lang="en-US" sz="2800" dirty="0" smtClean="0">
                <a:solidFill>
                  <a:srgbClr val="FF0000"/>
                </a:solidFill>
                <a:latin typeface="Times New Roman" panose="02020603050405020304" pitchFamily="18" charset="0"/>
                <a:cs typeface="Times New Roman" panose="02020603050405020304" pitchFamily="18" charset="0"/>
              </a:rPr>
              <a:t> </a:t>
            </a:r>
            <a:r>
              <a:rPr lang="ru-RU" sz="2800" b="1" dirty="0" smtClean="0">
                <a:solidFill>
                  <a:srgbClr val="FF0000"/>
                </a:solidFill>
                <a:latin typeface="Times New Roman" panose="02020603050405020304" pitchFamily="18" charset="0"/>
                <a:cs typeface="Times New Roman" panose="02020603050405020304" pitchFamily="18" charset="0"/>
              </a:rPr>
              <a:t>-</a:t>
            </a:r>
            <a:r>
              <a:rPr lang="ru-RU" sz="2800" dirty="0" smtClean="0">
                <a:solidFill>
                  <a:srgbClr val="FF0000"/>
                </a:solidFill>
                <a:latin typeface="Times New Roman" panose="02020603050405020304" pitchFamily="18" charset="0"/>
                <a:cs typeface="Times New Roman" panose="02020603050405020304" pitchFamily="18" charset="0"/>
              </a:rPr>
              <a:t> 16.07.1992)</a:t>
            </a:r>
            <a:endParaRPr lang="ru-RU" sz="2800"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a:xfrm>
            <a:off x="251520" y="1412776"/>
            <a:ext cx="8424936" cy="2308324"/>
          </a:xfrm>
        </p:spPr>
        <p:txBody>
          <a:bodyPr/>
          <a:lstStyle/>
          <a:p>
            <a:pPr marL="0" indent="0">
              <a:buNone/>
            </a:pPr>
            <a:endParaRPr lang="ru-RU" sz="2000" dirty="0" smtClean="0">
              <a:latin typeface="Times New Roman" panose="02020603050405020304" pitchFamily="18" charset="0"/>
              <a:cs typeface="Times New Roman" panose="02020603050405020304" pitchFamily="18" charset="0"/>
            </a:endParaRPr>
          </a:p>
          <a:p>
            <a:pPr marL="0" indent="0">
              <a:buNone/>
            </a:pPr>
            <a:endParaRPr lang="ru-RU" sz="2000" dirty="0">
              <a:latin typeface="Times New Roman" panose="02020603050405020304" pitchFamily="18" charset="0"/>
              <a:cs typeface="Times New Roman" panose="02020603050405020304" pitchFamily="18" charset="0"/>
            </a:endParaRPr>
          </a:p>
          <a:p>
            <a:pPr marL="0" indent="0">
              <a:buNone/>
            </a:pPr>
            <a:r>
              <a:rPr lang="ru-RU" sz="2000" dirty="0" smtClean="0">
                <a:latin typeface="Times New Roman" panose="02020603050405020304" pitchFamily="18" charset="0"/>
                <a:cs typeface="Times New Roman" panose="02020603050405020304" pitchFamily="18" charset="0"/>
              </a:rPr>
              <a:t>Лауреат </a:t>
            </a:r>
            <a:r>
              <a:rPr lang="ru-RU" sz="2000" dirty="0" smtClean="0">
                <a:latin typeface="Times New Roman" panose="02020603050405020304" pitchFamily="18" charset="0"/>
                <a:cs typeface="Times New Roman" panose="02020603050405020304" pitchFamily="18" charset="0"/>
              </a:rPr>
              <a:t>Сталинской премии  </a:t>
            </a:r>
            <a:r>
              <a:rPr lang="ru-RU" sz="2000" dirty="0">
                <a:latin typeface="Times New Roman" panose="02020603050405020304" pitchFamily="18" charset="0"/>
                <a:cs typeface="Times New Roman" panose="02020603050405020304" pitchFamily="18" charset="0"/>
              </a:rPr>
              <a:t>третьей степени (</a:t>
            </a:r>
            <a:r>
              <a:rPr lang="ru-RU" sz="2000" dirty="0" smtClean="0">
                <a:latin typeface="Times New Roman" panose="02020603050405020304" pitchFamily="18" charset="0"/>
                <a:cs typeface="Times New Roman" panose="02020603050405020304" pitchFamily="18" charset="0"/>
              </a:rPr>
              <a:t>1951) </a:t>
            </a:r>
          </a:p>
          <a:p>
            <a:pPr marL="0" indent="0">
              <a:buNone/>
            </a:pPr>
            <a:r>
              <a:rPr lang="ru-RU" sz="2000" dirty="0" smtClean="0">
                <a:latin typeface="Times New Roman" panose="02020603050405020304" pitchFamily="18" charset="0"/>
                <a:cs typeface="Times New Roman" panose="02020603050405020304" pitchFamily="18" charset="0"/>
              </a:rPr>
              <a:t>Орден </a:t>
            </a:r>
            <a:r>
              <a:rPr lang="ru-RU" sz="2000" dirty="0">
                <a:latin typeface="Times New Roman" panose="02020603050405020304" pitchFamily="18" charset="0"/>
                <a:cs typeface="Times New Roman" panose="02020603050405020304" pitchFamily="18" charset="0"/>
              </a:rPr>
              <a:t>Трудового Красного Знамени (</a:t>
            </a:r>
            <a:r>
              <a:rPr lang="ru-RU" sz="2000" dirty="0" smtClean="0">
                <a:latin typeface="Times New Roman" panose="02020603050405020304" pitchFamily="18" charset="0"/>
                <a:cs typeface="Times New Roman" panose="02020603050405020304" pitchFamily="18" charset="0"/>
              </a:rPr>
              <a:t>1967)</a:t>
            </a:r>
          </a:p>
          <a:p>
            <a:pPr marL="0" indent="0">
              <a:buNone/>
            </a:pPr>
            <a:r>
              <a:rPr lang="ru-RU" sz="2000" dirty="0" smtClean="0">
                <a:latin typeface="Times New Roman" panose="02020603050405020304" pitchFamily="18" charset="0"/>
                <a:cs typeface="Times New Roman" panose="02020603050405020304" pitchFamily="18" charset="0"/>
              </a:rPr>
              <a:t>Народная </a:t>
            </a:r>
            <a:r>
              <a:rPr lang="ru-RU" sz="2000" dirty="0">
                <a:latin typeface="Times New Roman" panose="02020603050405020304" pitchFamily="18" charset="0"/>
                <a:cs typeface="Times New Roman" panose="02020603050405020304" pitchFamily="18" charset="0"/>
              </a:rPr>
              <a:t>артистка СССР (1972)</a:t>
            </a:r>
          </a:p>
          <a:p>
            <a:pPr marL="0" indent="0">
              <a:buNone/>
            </a:pPr>
            <a:r>
              <a:rPr lang="ru-RU" sz="2000" dirty="0">
                <a:latin typeface="Times New Roman" panose="02020603050405020304" pitchFamily="18" charset="0"/>
                <a:cs typeface="Times New Roman" panose="02020603050405020304" pitchFamily="18" charset="0"/>
              </a:rPr>
              <a:t>Орден Октябрьской Революции (1974</a:t>
            </a:r>
            <a:r>
              <a:rPr lang="ru-RU" sz="2000" dirty="0" smtClean="0">
                <a:latin typeface="Times New Roman" panose="02020603050405020304" pitchFamily="18" charset="0"/>
                <a:cs typeface="Times New Roman" panose="02020603050405020304" pitchFamily="18" charset="0"/>
              </a:rPr>
              <a:t>)</a:t>
            </a:r>
          </a:p>
          <a:p>
            <a:pPr marL="0" indent="0">
              <a:buNone/>
            </a:pPr>
            <a:r>
              <a:rPr lang="ru-RU" sz="2000" dirty="0" smtClean="0">
                <a:latin typeface="Times New Roman" panose="02020603050405020304" pitchFamily="18" charset="0"/>
                <a:cs typeface="Times New Roman" panose="02020603050405020304" pitchFamily="18" charset="0"/>
              </a:rPr>
              <a:t>Орден </a:t>
            </a:r>
            <a:r>
              <a:rPr lang="ru-RU" sz="2000" dirty="0">
                <a:latin typeface="Times New Roman" panose="02020603050405020304" pitchFamily="18" charset="0"/>
                <a:cs typeface="Times New Roman" panose="02020603050405020304" pitchFamily="18" charset="0"/>
              </a:rPr>
              <a:t>Ленина (1984)</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581129"/>
            <a:ext cx="2714509" cy="204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1" y="4581129"/>
            <a:ext cx="2714511" cy="2043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5904" y="4581129"/>
            <a:ext cx="2708296" cy="2032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35912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03232" cy="418058"/>
          </a:xfrm>
        </p:spPr>
        <p:txBody>
          <a:bodyPr>
            <a:normAutofit fontScale="90000"/>
          </a:bodyPr>
          <a:lstStyle/>
          <a:p>
            <a:pPr algn="ctr"/>
            <a:r>
              <a:rPr lang="ru-RU" b="1" dirty="0">
                <a:solidFill>
                  <a:srgbClr val="FF0000"/>
                </a:solidFill>
              </a:rPr>
              <a:t/>
            </a:r>
            <a:br>
              <a:rPr lang="ru-RU" b="1" dirty="0">
                <a:solidFill>
                  <a:srgbClr val="FF0000"/>
                </a:solidFill>
              </a:rPr>
            </a:br>
            <a:endParaRPr lang="ru-RU" dirty="0">
              <a:solidFill>
                <a:srgbClr val="FF0000"/>
              </a:solidFill>
            </a:endParaRPr>
          </a:p>
        </p:txBody>
      </p:sp>
      <p:sp>
        <p:nvSpPr>
          <p:cNvPr id="5" name="Объект 4"/>
          <p:cNvSpPr>
            <a:spLocks noGrp="1"/>
          </p:cNvSpPr>
          <p:nvPr>
            <p:ph sz="quarter" idx="1"/>
          </p:nvPr>
        </p:nvSpPr>
        <p:spPr>
          <a:xfrm>
            <a:off x="179512" y="836712"/>
            <a:ext cx="8568952" cy="5904656"/>
          </a:xfrm>
          <a:ln>
            <a:solidFill>
              <a:srgbClr val="FF0000"/>
            </a:solidFill>
          </a:ln>
        </p:spPr>
        <p:txBody>
          <a:bodyPr>
            <a:normAutofit/>
          </a:bodyPr>
          <a:lstStyle/>
          <a:p>
            <a:pPr marL="0" indent="0">
              <a:lnSpc>
                <a:spcPct val="120000"/>
              </a:lnSpc>
              <a:buNone/>
            </a:pPr>
            <a:r>
              <a:rPr lang="ru-RU" sz="1400" dirty="0" smtClean="0">
                <a:latin typeface="Times New Roman" panose="02020603050405020304" pitchFamily="18" charset="0"/>
                <a:cs typeface="Times New Roman" panose="02020603050405020304" pitchFamily="18" charset="0"/>
              </a:rPr>
              <a:t>	По </a:t>
            </a:r>
            <a:r>
              <a:rPr lang="ru-RU" sz="1400" dirty="0">
                <a:latin typeface="Times New Roman" panose="02020603050405020304" pitchFamily="18" charset="0"/>
                <a:cs typeface="Times New Roman" panose="02020603050405020304" pitchFamily="18" charset="0"/>
              </a:rPr>
              <a:t>отцовской линии семья </a:t>
            </a:r>
            <a:r>
              <a:rPr lang="ru-RU" sz="1400" dirty="0" err="1">
                <a:latin typeface="Times New Roman" panose="02020603050405020304" pitchFamily="18" charset="0"/>
                <a:cs typeface="Times New Roman" panose="02020603050405020304" pitchFamily="18" charset="0"/>
              </a:rPr>
              <a:t>Пельтцер</a:t>
            </a:r>
            <a:r>
              <a:rPr lang="ru-RU" sz="1400" dirty="0">
                <a:latin typeface="Times New Roman" panose="02020603050405020304" pitchFamily="18" charset="0"/>
                <a:cs typeface="Times New Roman" panose="02020603050405020304" pitchFamily="18" charset="0"/>
              </a:rPr>
              <a:t> происходила из российских немцев. Основатель династии, Наполеон </a:t>
            </a:r>
            <a:r>
              <a:rPr lang="ru-RU" sz="1400" dirty="0" err="1">
                <a:latin typeface="Times New Roman" panose="02020603050405020304" pitchFamily="18" charset="0"/>
                <a:cs typeface="Times New Roman" panose="02020603050405020304" pitchFamily="18" charset="0"/>
              </a:rPr>
              <a:t>Пельтцер</a:t>
            </a:r>
            <a:r>
              <a:rPr lang="ru-RU" sz="1400" dirty="0">
                <a:latin typeface="Times New Roman" panose="02020603050405020304" pitchFamily="18" charset="0"/>
                <a:cs typeface="Times New Roman" panose="02020603050405020304" pitchFamily="18" charset="0"/>
              </a:rPr>
              <a:t>, в </a:t>
            </a:r>
            <a:r>
              <a:rPr lang="ru-RU" sz="1400" dirty="0" smtClean="0">
                <a:latin typeface="Times New Roman" panose="02020603050405020304" pitchFamily="18" charset="0"/>
                <a:cs typeface="Times New Roman" panose="02020603050405020304" pitchFamily="18" charset="0"/>
              </a:rPr>
              <a:t> 1821 г. приехал в Россию </a:t>
            </a:r>
            <a:r>
              <a:rPr lang="ru-RU" sz="1400" dirty="0">
                <a:latin typeface="Times New Roman" panose="02020603050405020304" pitchFamily="18" charset="0"/>
                <a:cs typeface="Times New Roman" panose="02020603050405020304" pitchFamily="18" charset="0"/>
              </a:rPr>
              <a:t>из Рейнской </a:t>
            </a:r>
            <a:r>
              <a:rPr lang="ru-RU" sz="1400" dirty="0" smtClean="0">
                <a:latin typeface="Times New Roman" panose="02020603050405020304" pitchFamily="18" charset="0"/>
                <a:cs typeface="Times New Roman" panose="02020603050405020304" pitchFamily="18" charset="0"/>
              </a:rPr>
              <a:t>области.</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Актёрскому </a:t>
            </a:r>
            <a:r>
              <a:rPr lang="ru-RU" sz="1400" dirty="0">
                <a:latin typeface="Times New Roman" panose="02020603050405020304" pitchFamily="18" charset="0"/>
                <a:cs typeface="Times New Roman" panose="02020603050405020304" pitchFamily="18" charset="0"/>
              </a:rPr>
              <a:t>мастерству Татьяна училась у своего отца</a:t>
            </a:r>
            <a:r>
              <a:rPr lang="ru-RU" sz="1400" dirty="0" smtClean="0">
                <a:latin typeface="Times New Roman" panose="02020603050405020304" pitchFamily="18" charset="0"/>
                <a:cs typeface="Times New Roman" panose="02020603050405020304" pitchFamily="18" charset="0"/>
              </a:rPr>
              <a:t>, Иоганна Робертовича, </a:t>
            </a:r>
            <a:r>
              <a:rPr lang="ru-RU" sz="1400" dirty="0">
                <a:latin typeface="Times New Roman" panose="02020603050405020304" pitchFamily="18" charset="0"/>
                <a:cs typeface="Times New Roman" panose="02020603050405020304" pitchFamily="18" charset="0"/>
              </a:rPr>
              <a:t>который </a:t>
            </a:r>
            <a:r>
              <a:rPr lang="ru-RU" sz="1400" dirty="0" smtClean="0">
                <a:latin typeface="Times New Roman" panose="02020603050405020304" pitchFamily="18" charset="0"/>
                <a:cs typeface="Times New Roman" panose="02020603050405020304" pitchFamily="18" charset="0"/>
              </a:rPr>
              <a:t>был актером и ставил </a:t>
            </a:r>
            <a:r>
              <a:rPr lang="ru-RU" sz="1400" dirty="0">
                <a:latin typeface="Times New Roman" panose="02020603050405020304" pitchFamily="18" charset="0"/>
                <a:cs typeface="Times New Roman" panose="02020603050405020304" pitchFamily="18" charset="0"/>
              </a:rPr>
              <a:t>её первые спектакли. </a:t>
            </a:r>
            <a:endParaRPr lang="ru-RU" sz="1400" dirty="0" smtClean="0">
              <a:latin typeface="Times New Roman" panose="02020603050405020304" pitchFamily="18" charset="0"/>
              <a:cs typeface="Times New Roman" panose="02020603050405020304" pitchFamily="18" charset="0"/>
            </a:endParaRPr>
          </a:p>
          <a:p>
            <a:pPr marL="0" indent="0">
              <a:lnSpc>
                <a:spcPct val="120000"/>
              </a:lnSpc>
              <a:buNone/>
            </a:pPr>
            <a:r>
              <a:rPr lang="ru-RU" sz="1400" dirty="0" smtClean="0">
                <a:latin typeface="Times New Roman" panose="02020603050405020304" pitchFamily="18" charset="0"/>
                <a:cs typeface="Times New Roman" panose="02020603050405020304" pitchFamily="18" charset="0"/>
              </a:rPr>
              <a:t>На </a:t>
            </a:r>
            <a:r>
              <a:rPr lang="ru-RU" sz="1400" dirty="0">
                <a:latin typeface="Times New Roman" panose="02020603050405020304" pitchFamily="18" charset="0"/>
                <a:cs typeface="Times New Roman" panose="02020603050405020304" pitchFamily="18" charset="0"/>
              </a:rPr>
              <a:t>сцену она впервые вышла в девять лет в спектакле </a:t>
            </a:r>
            <a:r>
              <a:rPr lang="ru-RU" sz="1400" dirty="0" smtClean="0">
                <a:latin typeface="Times New Roman" panose="02020603050405020304" pitchFamily="18" charset="0"/>
                <a:cs typeface="Times New Roman" panose="02020603050405020304" pitchFamily="18" charset="0"/>
              </a:rPr>
              <a:t>«Камо </a:t>
            </a:r>
            <a:r>
              <a:rPr lang="ru-RU" sz="1400" dirty="0" err="1" smtClean="0">
                <a:latin typeface="Times New Roman" panose="02020603050405020304" pitchFamily="18" charset="0"/>
                <a:cs typeface="Times New Roman" panose="02020603050405020304" pitchFamily="18" charset="0"/>
              </a:rPr>
              <a:t>грядеши</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по </a:t>
            </a:r>
            <a:r>
              <a:rPr lang="ru-RU" sz="1400" dirty="0" err="1" smtClean="0">
                <a:latin typeface="Times New Roman" panose="02020603050405020304" pitchFamily="18" charset="0"/>
                <a:cs typeface="Times New Roman" panose="02020603050405020304" pitchFamily="18" charset="0"/>
              </a:rPr>
              <a:t>Г.Сенкевичу</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в роли </a:t>
            </a:r>
            <a:r>
              <a:rPr lang="ru-RU" sz="1400" dirty="0" err="1" smtClean="0">
                <a:latin typeface="Times New Roman" panose="02020603050405020304" pitchFamily="18" charset="0"/>
                <a:cs typeface="Times New Roman" panose="02020603050405020304" pitchFamily="18" charset="0"/>
              </a:rPr>
              <a:t>Авла</a:t>
            </a:r>
            <a:r>
              <a:rPr lang="ru-RU" sz="1400" dirty="0" smtClean="0">
                <a:latin typeface="Times New Roman" panose="02020603050405020304" pitchFamily="18" charset="0"/>
                <a:cs typeface="Times New Roman" panose="02020603050405020304" pitchFamily="18" charset="0"/>
              </a:rPr>
              <a:t>. А </a:t>
            </a:r>
            <a:r>
              <a:rPr lang="ru-RU" sz="1400" dirty="0">
                <a:latin typeface="Times New Roman" panose="02020603050405020304" pitchFamily="18" charset="0"/>
                <a:cs typeface="Times New Roman" panose="02020603050405020304" pitchFamily="18" charset="0"/>
              </a:rPr>
              <a:t>за следующую актёрскую работу — в </a:t>
            </a:r>
            <a:r>
              <a:rPr lang="ru-RU" sz="1400" dirty="0" smtClean="0">
                <a:latin typeface="Times New Roman" panose="02020603050405020304" pitchFamily="18" charset="0"/>
                <a:cs typeface="Times New Roman" panose="02020603050405020304" pitchFamily="18" charset="0"/>
              </a:rPr>
              <a:t>«Дворянском гнезде»</a:t>
            </a:r>
            <a:r>
              <a:rPr lang="ru-RU" sz="1400" dirty="0">
                <a:latin typeface="Times New Roman" panose="02020603050405020304" pitchFamily="18" charset="0"/>
                <a:cs typeface="Times New Roman" panose="02020603050405020304" pitchFamily="18" charset="0"/>
              </a:rPr>
              <a:t> — она впервые получила гонорар. В одиннадцать лет блистает в роли Серёжи в спектакле </a:t>
            </a:r>
            <a:r>
              <a:rPr lang="ru-RU" sz="1400" dirty="0" smtClean="0">
                <a:latin typeface="Times New Roman" panose="02020603050405020304" pitchFamily="18" charset="0"/>
                <a:cs typeface="Times New Roman" panose="02020603050405020304" pitchFamily="18" charset="0"/>
              </a:rPr>
              <a:t>«Анна Каренина</a:t>
            </a:r>
            <a:r>
              <a:rPr lang="ru-RU" sz="1400" dirty="0">
                <a:latin typeface="Times New Roman" panose="02020603050405020304" pitchFamily="18" charset="0"/>
                <a:cs typeface="Times New Roman" panose="02020603050405020304" pitchFamily="18" charset="0"/>
              </a:rPr>
              <a:t>». </a:t>
            </a:r>
          </a:p>
          <a:p>
            <a:pPr marL="0" indent="0">
              <a:lnSpc>
                <a:spcPct val="120000"/>
              </a:lnSpc>
              <a:buNone/>
            </a:pPr>
            <a:r>
              <a:rPr lang="ru-RU" sz="1400" dirty="0" smtClean="0">
                <a:latin typeface="Times New Roman" panose="02020603050405020304" pitchFamily="18" charset="0"/>
                <a:cs typeface="Times New Roman" panose="02020603050405020304" pitchFamily="18" charset="0"/>
              </a:rPr>
              <a:t>Профессиональную </a:t>
            </a:r>
            <a:r>
              <a:rPr lang="ru-RU" sz="1400" dirty="0">
                <a:latin typeface="Times New Roman" panose="02020603050405020304" pitchFamily="18" charset="0"/>
                <a:cs typeface="Times New Roman" panose="02020603050405020304" pitchFamily="18" charset="0"/>
              </a:rPr>
              <a:t>актёрскую деятельность </a:t>
            </a:r>
            <a:r>
              <a:rPr lang="ru-RU" sz="1400" dirty="0" err="1">
                <a:latin typeface="Times New Roman" panose="02020603050405020304" pitchFamily="18" charset="0"/>
                <a:cs typeface="Times New Roman" panose="02020603050405020304" pitchFamily="18" charset="0"/>
              </a:rPr>
              <a:t>Т.Пельтцер</a:t>
            </a:r>
            <a:r>
              <a:rPr lang="ru-RU" sz="1400" dirty="0">
                <a:latin typeface="Times New Roman" panose="02020603050405020304" pitchFamily="18" charset="0"/>
                <a:cs typeface="Times New Roman" panose="02020603050405020304" pitchFamily="18" charset="0"/>
              </a:rPr>
              <a:t> начала в 1920 г. в Передвижном театре Политуправления. В дальнейшем </a:t>
            </a:r>
            <a:r>
              <a:rPr lang="ru-RU" sz="1400" dirty="0" smtClean="0">
                <a:latin typeface="Times New Roman" panose="02020603050405020304" pitchFamily="18" charset="0"/>
                <a:cs typeface="Times New Roman" panose="02020603050405020304" pitchFamily="18" charset="0"/>
              </a:rPr>
              <a:t>работала </a:t>
            </a:r>
            <a:r>
              <a:rPr lang="ru-RU" sz="1400" dirty="0">
                <a:latin typeface="Times New Roman" panose="02020603050405020304" pitchFamily="18" charset="0"/>
                <a:cs typeface="Times New Roman" panose="02020603050405020304" pitchFamily="18" charset="0"/>
              </a:rPr>
              <a:t>в театрах Нахичевани, Ейска, Военно-Морского флота, театра Комедии в Москве.</a:t>
            </a:r>
          </a:p>
          <a:p>
            <a:pPr marL="0" indent="0">
              <a:lnSpc>
                <a:spcPct val="120000"/>
              </a:lnSpc>
              <a:buNone/>
            </a:pPr>
            <a:r>
              <a:rPr lang="ru-RU" sz="1400" dirty="0" smtClean="0">
                <a:latin typeface="Times New Roman" panose="02020603050405020304" pitchFamily="18" charset="0"/>
                <a:cs typeface="Times New Roman" panose="02020603050405020304" pitchFamily="18" charset="0"/>
              </a:rPr>
              <a:t>	В </a:t>
            </a:r>
            <a:r>
              <a:rPr lang="ru-RU" sz="1400" dirty="0">
                <a:latin typeface="Times New Roman" panose="02020603050405020304" pitchFamily="18" charset="0"/>
                <a:cs typeface="Times New Roman" panose="02020603050405020304" pitchFamily="18" charset="0"/>
              </a:rPr>
              <a:t>1927 г. она вышла замуж за молодого немецкого философа Ганса </a:t>
            </a:r>
            <a:r>
              <a:rPr lang="ru-RU" sz="1400" dirty="0" err="1">
                <a:latin typeface="Times New Roman" panose="02020603050405020304" pitchFamily="18" charset="0"/>
                <a:cs typeface="Times New Roman" panose="02020603050405020304" pitchFamily="18" charset="0"/>
              </a:rPr>
              <a:t>Тейблера</a:t>
            </a:r>
            <a:r>
              <a:rPr lang="ru-RU" sz="1400" dirty="0">
                <a:latin typeface="Times New Roman" panose="02020603050405020304" pitchFamily="18" charset="0"/>
                <a:cs typeface="Times New Roman" panose="02020603050405020304" pitchFamily="18" charset="0"/>
              </a:rPr>
              <a:t> и уехала с мужем в Берлин, где работала машинисткой в торговом представительстве СССР. Известный режиссёр </a:t>
            </a:r>
            <a:r>
              <a:rPr lang="ru-RU" sz="1400" dirty="0" err="1">
                <a:latin typeface="Times New Roman" panose="02020603050405020304" pitchFamily="18" charset="0"/>
                <a:cs typeface="Times New Roman" panose="02020603050405020304" pitchFamily="18" charset="0"/>
              </a:rPr>
              <a:t>Э.Пискатор</a:t>
            </a:r>
            <a:r>
              <a:rPr lang="ru-RU" sz="1400" dirty="0">
                <a:latin typeface="Times New Roman" panose="02020603050405020304" pitchFamily="18" charset="0"/>
                <a:cs typeface="Times New Roman" panose="02020603050405020304" pitchFamily="18" charset="0"/>
              </a:rPr>
              <a:t>, узнав, что молодая жена Ганса Татьяна— театральная актриса, пригласил её в свою постановку «Инта». Благополучная, обеспеченная жизнь вне России оказалась всё же не для неё. </a:t>
            </a:r>
            <a:r>
              <a:rPr lang="ru-RU" sz="1400" dirty="0" err="1">
                <a:latin typeface="Times New Roman" panose="02020603050405020304" pitchFamily="18" charset="0"/>
                <a:cs typeface="Times New Roman" panose="02020603050405020304" pitchFamily="18" charset="0"/>
              </a:rPr>
              <a:t>Пельтцер</a:t>
            </a:r>
            <a:r>
              <a:rPr lang="ru-RU" sz="1400" dirty="0">
                <a:latin typeface="Times New Roman" panose="02020603050405020304" pitchFamily="18" charset="0"/>
                <a:cs typeface="Times New Roman" panose="02020603050405020304" pitchFamily="18" charset="0"/>
              </a:rPr>
              <a:t> развелась с мужем и вернулась в </a:t>
            </a:r>
            <a:r>
              <a:rPr lang="ru-RU" sz="1400" dirty="0" smtClean="0">
                <a:latin typeface="Times New Roman" panose="02020603050405020304" pitchFamily="18" charset="0"/>
                <a:cs typeface="Times New Roman" panose="02020603050405020304" pitchFamily="18" charset="0"/>
              </a:rPr>
              <a:t>Москву. В </a:t>
            </a:r>
            <a:r>
              <a:rPr lang="ru-RU" sz="1400" dirty="0">
                <a:latin typeface="Times New Roman" panose="02020603050405020304" pitchFamily="18" charset="0"/>
                <a:cs typeface="Times New Roman" panose="02020603050405020304" pitchFamily="18" charset="0"/>
              </a:rPr>
              <a:t>1931 г. она стала актрисой Театра им</a:t>
            </a:r>
            <a:r>
              <a:rPr lang="ru-RU" sz="1400" dirty="0" smtClean="0">
                <a:latin typeface="Times New Roman" panose="02020603050405020304" pitchFamily="18" charset="0"/>
                <a:cs typeface="Times New Roman" panose="02020603050405020304" pitchFamily="18" charset="0"/>
              </a:rPr>
              <a:t>. Моссовета</a:t>
            </a:r>
            <a:r>
              <a:rPr lang="ru-RU" sz="1400" dirty="0">
                <a:latin typeface="Times New Roman" panose="02020603050405020304" pitchFamily="18" charset="0"/>
                <a:cs typeface="Times New Roman" panose="02020603050405020304" pitchFamily="18" charset="0"/>
              </a:rPr>
              <a:t>.  С 1940 г. </a:t>
            </a:r>
            <a:r>
              <a:rPr lang="ru-RU" sz="1400" dirty="0" smtClean="0">
                <a:latin typeface="Times New Roman" panose="02020603050405020304" pitchFamily="18" charset="0"/>
                <a:cs typeface="Times New Roman" panose="02020603050405020304" pitchFamily="18" charset="0"/>
              </a:rPr>
              <a:t>она – актриса </a:t>
            </a:r>
            <a:r>
              <a:rPr lang="ru-RU" sz="1400" b="1" dirty="0" smtClean="0">
                <a:latin typeface="Times New Roman" panose="02020603050405020304" pitchFamily="18" charset="0"/>
                <a:cs typeface="Times New Roman" panose="02020603050405020304" pitchFamily="18" charset="0"/>
              </a:rPr>
              <a:t>Московского театра </a:t>
            </a:r>
            <a:r>
              <a:rPr lang="ru-RU" sz="1400" b="1" dirty="0">
                <a:latin typeface="Times New Roman" panose="02020603050405020304" pitchFamily="18" charset="0"/>
                <a:cs typeface="Times New Roman" panose="02020603050405020304" pitchFamily="18" charset="0"/>
              </a:rPr>
              <a:t>миниатюр</a:t>
            </a:r>
            <a:r>
              <a:rPr lang="ru-RU" sz="1400" dirty="0">
                <a:latin typeface="Times New Roman" panose="02020603050405020304" pitchFamily="18" charset="0"/>
                <a:cs typeface="Times New Roman" panose="02020603050405020304" pitchFamily="18" charset="0"/>
              </a:rPr>
              <a:t>, где наконец раскрылся её талант. Она играла почти всё — скетчи, сценки, вела концерты, заявила о себе как острохарактерная актриса в ролях банщиц, молочниц, нянек и т. д. </a:t>
            </a:r>
            <a:r>
              <a:rPr lang="ru-RU" sz="1400" dirty="0" smtClean="0">
                <a:latin typeface="Times New Roman" panose="02020603050405020304" pitchFamily="18" charset="0"/>
                <a:cs typeface="Times New Roman" panose="02020603050405020304" pitchFamily="18" charset="0"/>
              </a:rPr>
              <a:t> М</a:t>
            </a:r>
            <a:r>
              <a:rPr lang="ru-RU" sz="1400" dirty="0">
                <a:latin typeface="Times New Roman" panose="02020603050405020304" pitchFamily="18" charset="0"/>
                <a:cs typeface="Times New Roman" panose="02020603050405020304" pitchFamily="18" charset="0"/>
              </a:rPr>
              <a:t>. А. </a:t>
            </a:r>
            <a:r>
              <a:rPr lang="ru-RU" sz="1400" dirty="0" smtClean="0">
                <a:latin typeface="Times New Roman" panose="02020603050405020304" pitchFamily="18" charset="0"/>
                <a:cs typeface="Times New Roman" panose="02020603050405020304" pitchFamily="18" charset="0"/>
              </a:rPr>
              <a:t>Захаров, </a:t>
            </a:r>
            <a:r>
              <a:rPr lang="ru-RU" sz="1400" dirty="0">
                <a:latin typeface="Times New Roman" panose="02020603050405020304" pitchFamily="18" charset="0"/>
                <a:cs typeface="Times New Roman" panose="02020603050405020304" pitchFamily="18" charset="0"/>
              </a:rPr>
              <a:t>говоря об актёрах, которые вокруг себя на сцене создают особую ауру, способны захватить и «держать зал», заметил: «Из наших, безусловно, Татьяна Ивановна </a:t>
            </a:r>
            <a:r>
              <a:rPr lang="ru-RU" sz="1400" dirty="0" err="1">
                <a:latin typeface="Times New Roman" panose="02020603050405020304" pitchFamily="18" charset="0"/>
                <a:cs typeface="Times New Roman" panose="02020603050405020304" pitchFamily="18" charset="0"/>
              </a:rPr>
              <a:t>Пельтцер</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С1947 </a:t>
            </a:r>
            <a:r>
              <a:rPr lang="ru-RU" sz="1400" dirty="0">
                <a:latin typeface="Times New Roman" panose="02020603050405020304" pitchFamily="18" charset="0"/>
                <a:cs typeface="Times New Roman" panose="02020603050405020304" pitchFamily="18" charset="0"/>
              </a:rPr>
              <a:t>до 1977 г. Татьяна </a:t>
            </a:r>
            <a:r>
              <a:rPr lang="ru-RU" sz="1400" dirty="0" err="1">
                <a:latin typeface="Times New Roman" panose="02020603050405020304" pitchFamily="18" charset="0"/>
                <a:cs typeface="Times New Roman" panose="02020603050405020304" pitchFamily="18" charset="0"/>
              </a:rPr>
              <a:t>Пельтцер</a:t>
            </a:r>
            <a:r>
              <a:rPr lang="ru-RU" sz="1400" dirty="0">
                <a:latin typeface="Times New Roman" panose="02020603050405020304" pitchFamily="18" charset="0"/>
                <a:cs typeface="Times New Roman" panose="02020603050405020304" pitchFamily="18" charset="0"/>
              </a:rPr>
              <a:t> работала в </a:t>
            </a:r>
            <a:r>
              <a:rPr lang="ru-RU" sz="1400" b="1" dirty="0">
                <a:latin typeface="Times New Roman" panose="02020603050405020304" pitchFamily="18" charset="0"/>
                <a:cs typeface="Times New Roman" panose="02020603050405020304" pitchFamily="18" charset="0"/>
              </a:rPr>
              <a:t>Московском театре </a:t>
            </a:r>
            <a:r>
              <a:rPr lang="ru-RU" sz="1400" b="1" dirty="0" smtClean="0">
                <a:latin typeface="Times New Roman" panose="02020603050405020304" pitchFamily="18" charset="0"/>
                <a:cs typeface="Times New Roman" panose="02020603050405020304" pitchFamily="18" charset="0"/>
              </a:rPr>
              <a:t>Сатиры</a:t>
            </a:r>
            <a:r>
              <a:rPr lang="ru-RU" sz="1400" dirty="0" smtClean="0">
                <a:latin typeface="Times New Roman" panose="02020603050405020304" pitchFamily="18" charset="0"/>
                <a:cs typeface="Times New Roman" panose="02020603050405020304" pitchFamily="18" charset="0"/>
              </a:rPr>
              <a:t>. Настоящая</a:t>
            </a:r>
            <a:r>
              <a:rPr lang="ru-RU" sz="1400" dirty="0">
                <a:latin typeface="Times New Roman" panose="02020603050405020304" pitchFamily="18" charset="0"/>
                <a:cs typeface="Times New Roman" panose="02020603050405020304" pitchFamily="18" charset="0"/>
              </a:rPr>
              <a:t>, всенародная известность пришла с выходом экранизации киноверсии спектакля Театра Сатиры «Свадьба с приданым». После роли в фильме «Солдат Иван Бровкин» она получила эпитет «мать русского </a:t>
            </a:r>
            <a:r>
              <a:rPr lang="ru-RU" sz="1400" dirty="0" err="1">
                <a:latin typeface="Times New Roman" panose="02020603050405020304" pitchFamily="18" charset="0"/>
                <a:cs typeface="Times New Roman" panose="02020603050405020304" pitchFamily="18" charset="0"/>
              </a:rPr>
              <a:t>солдата</a:t>
            </a:r>
            <a:r>
              <a:rPr lang="ru-RU" sz="1400" dirty="0" err="1" smtClean="0">
                <a:latin typeface="Times New Roman" panose="02020603050405020304" pitchFamily="18" charset="0"/>
                <a:cs typeface="Times New Roman" panose="02020603050405020304" pitchFamily="18" charset="0"/>
              </a:rPr>
              <a:t>».С</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1977 г. </a:t>
            </a:r>
            <a:r>
              <a:rPr lang="ru-RU" sz="1400" dirty="0" smtClean="0">
                <a:latin typeface="Times New Roman" panose="02020603050405020304" pitchFamily="18" charset="0"/>
                <a:cs typeface="Times New Roman" panose="02020603050405020304" pitchFamily="18" charset="0"/>
              </a:rPr>
              <a:t>местом </a:t>
            </a:r>
            <a:r>
              <a:rPr lang="ru-RU" sz="1400" dirty="0">
                <a:latin typeface="Times New Roman" panose="02020603050405020304" pitchFamily="18" charset="0"/>
                <a:cs typeface="Times New Roman" panose="02020603050405020304" pitchFamily="18" charset="0"/>
              </a:rPr>
              <a:t>ее работы был театр  </a:t>
            </a:r>
            <a:r>
              <a:rPr lang="ru-RU" sz="1400" b="1" dirty="0">
                <a:latin typeface="Times New Roman" panose="02020603050405020304" pitchFamily="18" charset="0"/>
                <a:cs typeface="Times New Roman" panose="02020603050405020304" pitchFamily="18" charset="0"/>
              </a:rPr>
              <a:t>«Ленком</a:t>
            </a:r>
            <a:r>
              <a:rPr lang="ru-RU" sz="1400" b="1" dirty="0" smtClean="0">
                <a:latin typeface="Times New Roman" panose="02020603050405020304" pitchFamily="18" charset="0"/>
                <a:cs typeface="Times New Roman" panose="02020603050405020304" pitchFamily="18" charset="0"/>
              </a:rPr>
              <a:t>».</a:t>
            </a:r>
            <a:endParaRPr lang="ru-RU" sz="1400" b="1" dirty="0">
              <a:latin typeface="Times New Roman" panose="02020603050405020304" pitchFamily="18" charset="0"/>
              <a:cs typeface="Times New Roman" panose="02020603050405020304" pitchFamily="18" charset="0"/>
            </a:endParaRPr>
          </a:p>
          <a:p>
            <a:endParaRPr lang="ru-RU" sz="1400" dirty="0"/>
          </a:p>
        </p:txBody>
      </p:sp>
    </p:spTree>
    <p:extLst>
      <p:ext uri="{BB962C8B-B14F-4D97-AF65-F5344CB8AC3E}">
        <p14:creationId xmlns:p14="http://schemas.microsoft.com/office/powerpoint/2010/main" val="331841350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579296" cy="490066"/>
          </a:xfrm>
        </p:spPr>
        <p:txBody>
          <a:bodyPr>
            <a:noAutofit/>
          </a:bodyPr>
          <a:lstStyle/>
          <a:p>
            <a:pPr algn="ctr"/>
            <a:r>
              <a:rPr lang="ru-RU" sz="4000" dirty="0" smtClean="0">
                <a:solidFill>
                  <a:srgbClr val="FF0000"/>
                </a:solidFill>
                <a:latin typeface="Times New Roman" panose="02020603050405020304" pitchFamily="18" charset="0"/>
                <a:cs typeface="Times New Roman" panose="02020603050405020304" pitchFamily="18" charset="0"/>
              </a:rPr>
              <a:t/>
            </a:r>
            <a:br>
              <a:rPr lang="ru-RU" sz="4000" dirty="0" smtClean="0">
                <a:solidFill>
                  <a:srgbClr val="FF0000"/>
                </a:solidFill>
                <a:latin typeface="Times New Roman" panose="02020603050405020304" pitchFamily="18" charset="0"/>
                <a:cs typeface="Times New Roman" panose="02020603050405020304" pitchFamily="18" charset="0"/>
              </a:rPr>
            </a:br>
            <a:r>
              <a:rPr lang="ru-RU" sz="4000" dirty="0" smtClean="0">
                <a:solidFill>
                  <a:srgbClr val="FF0000"/>
                </a:solidFill>
                <a:latin typeface="Times New Roman" panose="02020603050405020304" pitchFamily="18" charset="0"/>
                <a:cs typeface="Times New Roman" panose="02020603050405020304" pitchFamily="18" charset="0"/>
              </a:rPr>
              <a:t>Фильмография</a:t>
            </a:r>
            <a:endParaRPr lang="ru-RU" sz="4000"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a:xfrm>
            <a:off x="323528" y="1340768"/>
            <a:ext cx="8683970" cy="5392364"/>
          </a:xfrm>
        </p:spPr>
        <p:txBody>
          <a:bodyPr numCol="2">
            <a:noAutofit/>
          </a:bodyPr>
          <a:lstStyle/>
          <a:p>
            <a:r>
              <a:rPr lang="ru-RU" sz="1400" dirty="0" smtClean="0">
                <a:latin typeface="Times New Roman" panose="02020603050405020304" pitchFamily="18" charset="0"/>
                <a:cs typeface="Times New Roman" panose="02020603050405020304" pitchFamily="18" charset="0"/>
              </a:rPr>
              <a:t>Свадьба </a:t>
            </a:r>
            <a:r>
              <a:rPr lang="ru-RU" sz="1400" dirty="0">
                <a:latin typeface="Times New Roman" panose="02020603050405020304" pitchFamily="18" charset="0"/>
                <a:cs typeface="Times New Roman" panose="02020603050405020304" pitchFamily="18" charset="0"/>
              </a:rPr>
              <a:t>с приданым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Укротительница </a:t>
            </a:r>
            <a:r>
              <a:rPr lang="ru-RU" sz="1400" dirty="0">
                <a:latin typeface="Times New Roman" panose="02020603050405020304" pitchFamily="18" charset="0"/>
                <a:cs typeface="Times New Roman" panose="02020603050405020304" pitchFamily="18" charset="0"/>
              </a:rPr>
              <a:t>тигров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Два </a:t>
            </a:r>
            <a:r>
              <a:rPr lang="ru-RU" sz="1400" dirty="0">
                <a:latin typeface="Times New Roman" panose="02020603050405020304" pitchFamily="18" charset="0"/>
                <a:cs typeface="Times New Roman" panose="02020603050405020304" pitchFamily="18" charset="0"/>
              </a:rPr>
              <a:t>капитана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Солдат </a:t>
            </a:r>
            <a:r>
              <a:rPr lang="ru-RU" sz="1400" dirty="0">
                <a:latin typeface="Times New Roman" panose="02020603050405020304" pitchFamily="18" charset="0"/>
                <a:cs typeface="Times New Roman" panose="02020603050405020304" pitchFamily="18" charset="0"/>
              </a:rPr>
              <a:t>Иван </a:t>
            </a:r>
            <a:r>
              <a:rPr lang="ru-RU" sz="1400" dirty="0" smtClean="0">
                <a:latin typeface="Times New Roman" panose="02020603050405020304" pitchFamily="18" charset="0"/>
                <a:cs typeface="Times New Roman" panose="02020603050405020304" pitchFamily="18" charset="0"/>
              </a:rPr>
              <a:t>Бровкин</a:t>
            </a:r>
          </a:p>
          <a:p>
            <a:r>
              <a:rPr lang="ru-RU" sz="1400" dirty="0" smtClean="0">
                <a:latin typeface="Times New Roman" panose="02020603050405020304" pitchFamily="18" charset="0"/>
                <a:cs typeface="Times New Roman" panose="02020603050405020304" pitchFamily="18" charset="0"/>
              </a:rPr>
              <a:t>Максим Перепелица</a:t>
            </a:r>
          </a:p>
          <a:p>
            <a:r>
              <a:rPr lang="ru-RU" sz="1400" dirty="0" err="1" smtClean="0">
                <a:latin typeface="Times New Roman" panose="02020603050405020304" pitchFamily="18" charset="0"/>
                <a:cs typeface="Times New Roman" panose="02020603050405020304" pitchFamily="18" charset="0"/>
              </a:rPr>
              <a:t>ван</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Бровкин на </a:t>
            </a:r>
            <a:r>
              <a:rPr lang="ru-RU" sz="1400" dirty="0" smtClean="0">
                <a:latin typeface="Times New Roman" panose="02020603050405020304" pitchFamily="18" charset="0"/>
                <a:cs typeface="Times New Roman" panose="02020603050405020304" pitchFamily="18" charset="0"/>
              </a:rPr>
              <a:t>целине</a:t>
            </a:r>
          </a:p>
          <a:p>
            <a:r>
              <a:rPr lang="ru-RU" sz="1400" dirty="0" smtClean="0">
                <a:latin typeface="Times New Roman" panose="02020603050405020304" pitchFamily="18" charset="0"/>
                <a:cs typeface="Times New Roman" panose="02020603050405020304" pitchFamily="18" charset="0"/>
              </a:rPr>
              <a:t>Малыш </a:t>
            </a:r>
            <a:r>
              <a:rPr lang="ru-RU" sz="1400" dirty="0">
                <a:latin typeface="Times New Roman" panose="02020603050405020304" pitchFamily="18" charset="0"/>
                <a:cs typeface="Times New Roman" panose="02020603050405020304" pitchFamily="18" charset="0"/>
              </a:rPr>
              <a:t>и </a:t>
            </a:r>
            <a:r>
              <a:rPr lang="ru-RU" sz="1400" dirty="0" err="1">
                <a:latin typeface="Times New Roman" panose="02020603050405020304" pitchFamily="18" charset="0"/>
                <a:cs typeface="Times New Roman" panose="02020603050405020304" pitchFamily="18" charset="0"/>
              </a:rPr>
              <a:t>Карлсон</a:t>
            </a:r>
            <a:r>
              <a:rPr lang="ru-RU" sz="1400" dirty="0">
                <a:latin typeface="Times New Roman" panose="02020603050405020304" pitchFamily="18" charset="0"/>
                <a:cs typeface="Times New Roman" panose="02020603050405020304" pitchFamily="18" charset="0"/>
              </a:rPr>
              <a:t>, который живёт на </a:t>
            </a:r>
            <a:r>
              <a:rPr lang="ru-RU" sz="1400" dirty="0" smtClean="0">
                <a:latin typeface="Times New Roman" panose="02020603050405020304" pitchFamily="18" charset="0"/>
                <a:cs typeface="Times New Roman" panose="02020603050405020304" pitchFamily="18" charset="0"/>
              </a:rPr>
              <a:t>крыше</a:t>
            </a:r>
          </a:p>
          <a:p>
            <a:r>
              <a:rPr lang="ru-RU" sz="1400" dirty="0" smtClean="0">
                <a:latin typeface="Times New Roman" panose="02020603050405020304" pitchFamily="18" charset="0"/>
                <a:cs typeface="Times New Roman" panose="02020603050405020304" pitchFamily="18" charset="0"/>
              </a:rPr>
              <a:t>Двенадцать месяцев</a:t>
            </a:r>
            <a:endParaRPr lang="ru-RU" sz="1400" dirty="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Чудак </a:t>
            </a:r>
            <a:r>
              <a:rPr lang="ru-RU" sz="1400" dirty="0">
                <a:latin typeface="Times New Roman" panose="02020603050405020304" pitchFamily="18" charset="0"/>
                <a:cs typeface="Times New Roman" panose="02020603050405020304" pitchFamily="18" charset="0"/>
              </a:rPr>
              <a:t>из пятого «Б</a:t>
            </a:r>
            <a:r>
              <a:rPr lang="ru-RU" sz="1400" dirty="0" smtClean="0">
                <a:latin typeface="Times New Roman" panose="02020603050405020304" pitchFamily="18" charset="0"/>
                <a:cs typeface="Times New Roman" panose="02020603050405020304" pitchFamily="18" charset="0"/>
              </a:rPr>
              <a:t>»</a:t>
            </a:r>
          </a:p>
          <a:p>
            <a:r>
              <a:rPr lang="ru-RU" sz="1400" dirty="0" smtClean="0">
                <a:latin typeface="Times New Roman" panose="02020603050405020304" pitchFamily="18" charset="0"/>
                <a:cs typeface="Times New Roman" panose="02020603050405020304" pitchFamily="18" charset="0"/>
              </a:rPr>
              <a:t>Проснись </a:t>
            </a:r>
            <a:r>
              <a:rPr lang="ru-RU" sz="1400" dirty="0">
                <a:latin typeface="Times New Roman" panose="02020603050405020304" pitchFamily="18" charset="0"/>
                <a:cs typeface="Times New Roman" panose="02020603050405020304" pitchFamily="18" charset="0"/>
              </a:rPr>
              <a:t>и </a:t>
            </a:r>
            <a:r>
              <a:rPr lang="ru-RU" sz="1400" dirty="0" smtClean="0">
                <a:latin typeface="Times New Roman" panose="02020603050405020304" pitchFamily="18" charset="0"/>
                <a:cs typeface="Times New Roman" panose="02020603050405020304" pitchFamily="18" charset="0"/>
              </a:rPr>
              <a:t>пой</a:t>
            </a:r>
          </a:p>
          <a:p>
            <a:r>
              <a:rPr lang="ru-RU" sz="1400" dirty="0" smtClean="0">
                <a:latin typeface="Times New Roman" panose="02020603050405020304" pitchFamily="18" charset="0"/>
                <a:cs typeface="Times New Roman" panose="02020603050405020304" pitchFamily="18" charset="0"/>
              </a:rPr>
              <a:t>Срочно </a:t>
            </a:r>
            <a:r>
              <a:rPr lang="ru-RU" sz="1400" dirty="0">
                <a:latin typeface="Times New Roman" panose="02020603050405020304" pitchFamily="18" charset="0"/>
                <a:cs typeface="Times New Roman" panose="02020603050405020304" pitchFamily="18" charset="0"/>
              </a:rPr>
              <a:t>требуется </a:t>
            </a:r>
            <a:r>
              <a:rPr lang="ru-RU" sz="1400" dirty="0" smtClean="0">
                <a:latin typeface="Times New Roman" panose="02020603050405020304" pitchFamily="18" charset="0"/>
                <a:cs typeface="Times New Roman" panose="02020603050405020304" pitchFamily="18" charset="0"/>
              </a:rPr>
              <a:t>волшебник</a:t>
            </a:r>
          </a:p>
          <a:p>
            <a:r>
              <a:rPr lang="ru-RU" sz="1400" dirty="0" smtClean="0">
                <a:latin typeface="Times New Roman" panose="02020603050405020304" pitchFamily="18" charset="0"/>
                <a:cs typeface="Times New Roman" panose="02020603050405020304" pitchFamily="18" charset="0"/>
              </a:rPr>
              <a:t>Безумный </a:t>
            </a:r>
            <a:r>
              <a:rPr lang="ru-RU" sz="1400" dirty="0">
                <a:latin typeface="Times New Roman" panose="02020603050405020304" pitchFamily="18" charset="0"/>
                <a:cs typeface="Times New Roman" panose="02020603050405020304" pitchFamily="18" charset="0"/>
              </a:rPr>
              <a:t>день, или Женитьба </a:t>
            </a:r>
            <a:r>
              <a:rPr lang="ru-RU" sz="1400" dirty="0" smtClean="0">
                <a:latin typeface="Times New Roman" panose="02020603050405020304" pitchFamily="18" charset="0"/>
                <a:cs typeface="Times New Roman" panose="02020603050405020304" pitchFamily="18" charset="0"/>
              </a:rPr>
              <a:t>Фигаро</a:t>
            </a:r>
            <a:endParaRPr lang="ru-RU" sz="1400" dirty="0">
              <a:latin typeface="Times New Roman" panose="02020603050405020304" pitchFamily="18" charset="0"/>
              <a:cs typeface="Times New Roman" panose="02020603050405020304" pitchFamily="18" charset="0"/>
            </a:endParaRPr>
          </a:p>
          <a:p>
            <a:r>
              <a:rPr lang="ru-RU" sz="1400" dirty="0" err="1" smtClean="0">
                <a:latin typeface="Times New Roman" panose="02020603050405020304" pitchFamily="18" charset="0"/>
                <a:cs typeface="Times New Roman" panose="02020603050405020304" pitchFamily="18" charset="0"/>
              </a:rPr>
              <a:t>Анискин</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и </a:t>
            </a:r>
            <a:r>
              <a:rPr lang="ru-RU" sz="1400" dirty="0" err="1" smtClean="0">
                <a:latin typeface="Times New Roman" panose="02020603050405020304" pitchFamily="18" charset="0"/>
                <a:cs typeface="Times New Roman" panose="02020603050405020304" pitchFamily="18" charset="0"/>
              </a:rPr>
              <a:t>Фантомас</a:t>
            </a:r>
            <a:endParaRPr lang="ru-RU" sz="1400" dirty="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Это </a:t>
            </a:r>
            <a:r>
              <a:rPr lang="ru-RU" sz="1400" dirty="0">
                <a:latin typeface="Times New Roman" panose="02020603050405020304" pitchFamily="18" charset="0"/>
                <a:cs typeface="Times New Roman" panose="02020603050405020304" pitchFamily="18" charset="0"/>
              </a:rPr>
              <a:t>мы не </a:t>
            </a:r>
            <a:r>
              <a:rPr lang="ru-RU" sz="1400" dirty="0" smtClean="0">
                <a:latin typeface="Times New Roman" panose="02020603050405020304" pitchFamily="18" charset="0"/>
                <a:cs typeface="Times New Roman" panose="02020603050405020304" pitchFamily="18" charset="0"/>
              </a:rPr>
              <a:t>проходили</a:t>
            </a:r>
          </a:p>
          <a:p>
            <a:r>
              <a:rPr lang="ru-RU" sz="1400" dirty="0" smtClean="0">
                <a:latin typeface="Times New Roman" panose="02020603050405020304" pitchFamily="18" charset="0"/>
                <a:cs typeface="Times New Roman" panose="02020603050405020304" pitchFamily="18" charset="0"/>
              </a:rPr>
              <a:t>Единственная</a:t>
            </a:r>
          </a:p>
          <a:p>
            <a:r>
              <a:rPr lang="ru-RU" sz="1400" dirty="0" smtClean="0">
                <a:latin typeface="Times New Roman" panose="02020603050405020304" pitchFamily="18" charset="0"/>
                <a:cs typeface="Times New Roman" panose="02020603050405020304" pitchFamily="18" charset="0"/>
              </a:rPr>
              <a:t>12 </a:t>
            </a:r>
            <a:r>
              <a:rPr lang="ru-RU" sz="1400" dirty="0" smtClean="0">
                <a:latin typeface="Times New Roman" panose="02020603050405020304" pitchFamily="18" charset="0"/>
                <a:cs typeface="Times New Roman" panose="02020603050405020304" pitchFamily="18" charset="0"/>
              </a:rPr>
              <a:t>стульев</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И </a:t>
            </a:r>
            <a:r>
              <a:rPr lang="ru-RU" sz="1400" dirty="0">
                <a:latin typeface="Times New Roman" panose="02020603050405020304" pitchFamily="18" charset="0"/>
                <a:cs typeface="Times New Roman" panose="02020603050405020304" pitchFamily="18" charset="0"/>
              </a:rPr>
              <a:t>снова </a:t>
            </a:r>
            <a:r>
              <a:rPr lang="ru-RU" sz="1400" dirty="0" err="1" smtClean="0">
                <a:latin typeface="Times New Roman" panose="02020603050405020304" pitchFamily="18" charset="0"/>
                <a:cs typeface="Times New Roman" panose="02020603050405020304" pitchFamily="18" charset="0"/>
              </a:rPr>
              <a:t>Анискин</a:t>
            </a:r>
            <a:endParaRPr lang="ru-RU" sz="1400" dirty="0" smtClean="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endParaRPr lang="ru-RU" sz="1400" dirty="0" smtClean="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endParaRPr lang="ru-RU" sz="1400" dirty="0" smtClean="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endParaRPr lang="ru-RU" sz="1400" dirty="0" smtClean="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У </a:t>
            </a:r>
            <a:r>
              <a:rPr lang="ru-RU" sz="1400" dirty="0">
                <a:latin typeface="Times New Roman" panose="02020603050405020304" pitchFamily="18" charset="0"/>
                <a:cs typeface="Times New Roman" panose="02020603050405020304" pitchFamily="18" charset="0"/>
              </a:rPr>
              <a:t>матросов нет </a:t>
            </a:r>
            <a:r>
              <a:rPr lang="ru-RU" sz="1400" dirty="0" smtClean="0">
                <a:latin typeface="Times New Roman" panose="02020603050405020304" pitchFamily="18" charset="0"/>
                <a:cs typeface="Times New Roman" panose="02020603050405020304" pitchFamily="18" charset="0"/>
              </a:rPr>
              <a:t>вопросов</a:t>
            </a:r>
          </a:p>
          <a:p>
            <a:r>
              <a:rPr lang="ru-RU" sz="1400" dirty="0" smtClean="0">
                <a:latin typeface="Times New Roman" panose="02020603050405020304" pitchFamily="18" charset="0"/>
                <a:cs typeface="Times New Roman" panose="02020603050405020304" pitchFamily="18" charset="0"/>
              </a:rPr>
              <a:t>Вам </a:t>
            </a:r>
            <a:r>
              <a:rPr lang="ru-RU" sz="1400" dirty="0">
                <a:latin typeface="Times New Roman" panose="02020603050405020304" pitchFamily="18" charset="0"/>
                <a:cs typeface="Times New Roman" panose="02020603050405020304" pitchFamily="18" charset="0"/>
              </a:rPr>
              <a:t>и не </a:t>
            </a:r>
            <a:r>
              <a:rPr lang="ru-RU" sz="1400" dirty="0" smtClean="0">
                <a:latin typeface="Times New Roman" panose="02020603050405020304" pitchFamily="18" charset="0"/>
                <a:cs typeface="Times New Roman" panose="02020603050405020304" pitchFamily="18" charset="0"/>
              </a:rPr>
              <a:t>снилось</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Дульсинея </a:t>
            </a:r>
            <a:r>
              <a:rPr lang="ru-RU" sz="1400" dirty="0" err="1">
                <a:latin typeface="Times New Roman" panose="02020603050405020304" pitchFamily="18" charset="0"/>
                <a:cs typeface="Times New Roman" panose="02020603050405020304" pitchFamily="18" charset="0"/>
              </a:rPr>
              <a:t>Тобосская</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p>
          <a:p>
            <a:r>
              <a:rPr lang="ru-RU" sz="1400" dirty="0" smtClean="0">
                <a:latin typeface="Times New Roman" panose="02020603050405020304" pitchFamily="18" charset="0"/>
                <a:cs typeface="Times New Roman" panose="02020603050405020304" pitchFamily="18" charset="0"/>
              </a:rPr>
              <a:t>Руки </a:t>
            </a:r>
            <a:r>
              <a:rPr lang="ru-RU" sz="1400" dirty="0">
                <a:latin typeface="Times New Roman" panose="02020603050405020304" pitchFamily="18" charset="0"/>
                <a:cs typeface="Times New Roman" panose="02020603050405020304" pitchFamily="18" charset="0"/>
              </a:rPr>
              <a:t>вверх</a:t>
            </a:r>
            <a:r>
              <a:rPr lang="ru-RU" sz="1400" dirty="0" smtClean="0">
                <a:latin typeface="Times New Roman" panose="02020603050405020304" pitchFamily="18" charset="0"/>
                <a:cs typeface="Times New Roman" panose="02020603050405020304" pitchFamily="18" charset="0"/>
              </a:rPr>
              <a:t>!</a:t>
            </a:r>
          </a:p>
          <a:p>
            <a:r>
              <a:rPr lang="ru-RU" sz="1400" dirty="0" smtClean="0">
                <a:latin typeface="Times New Roman" panose="02020603050405020304" pitchFamily="18" charset="0"/>
                <a:cs typeface="Times New Roman" panose="02020603050405020304" pitchFamily="18" charset="0"/>
              </a:rPr>
              <a:t>Отставной </a:t>
            </a:r>
            <a:r>
              <a:rPr lang="ru-RU" sz="1400" dirty="0">
                <a:latin typeface="Times New Roman" panose="02020603050405020304" pitchFamily="18" charset="0"/>
                <a:cs typeface="Times New Roman" panose="02020603050405020304" pitchFamily="18" charset="0"/>
              </a:rPr>
              <a:t>козы </a:t>
            </a:r>
            <a:r>
              <a:rPr lang="ru-RU" sz="1400" dirty="0" smtClean="0">
                <a:latin typeface="Times New Roman" panose="02020603050405020304" pitchFamily="18" charset="0"/>
                <a:cs typeface="Times New Roman" panose="02020603050405020304" pitchFamily="18" charset="0"/>
              </a:rPr>
              <a:t>барабанщик</a:t>
            </a:r>
          </a:p>
          <a:p>
            <a:r>
              <a:rPr lang="ru-RU" sz="1400" dirty="0" smtClean="0">
                <a:latin typeface="Times New Roman" panose="02020603050405020304" pitchFamily="18" charset="0"/>
                <a:cs typeface="Times New Roman" panose="02020603050405020304" pitchFamily="18" charset="0"/>
              </a:rPr>
              <a:t>Там</a:t>
            </a:r>
            <a:r>
              <a:rPr lang="ru-RU" sz="1400" dirty="0">
                <a:latin typeface="Times New Roman" panose="02020603050405020304" pitchFamily="18" charset="0"/>
                <a:cs typeface="Times New Roman" panose="02020603050405020304" pitchFamily="18" charset="0"/>
              </a:rPr>
              <a:t>, на неведомых дорожках</a:t>
            </a:r>
            <a:r>
              <a:rPr lang="ru-RU" sz="1400" dirty="0" smtClean="0">
                <a:latin typeface="Times New Roman" panose="02020603050405020304" pitchFamily="18" charset="0"/>
                <a:cs typeface="Times New Roman" panose="02020603050405020304" pitchFamily="18" charset="0"/>
              </a:rPr>
              <a:t>…</a:t>
            </a:r>
          </a:p>
          <a:p>
            <a:r>
              <a:rPr lang="ru-RU" sz="1400" dirty="0" smtClean="0">
                <a:latin typeface="Times New Roman" panose="02020603050405020304" pitchFamily="18" charset="0"/>
                <a:cs typeface="Times New Roman" panose="02020603050405020304" pitchFamily="18" charset="0"/>
              </a:rPr>
              <a:t>Формула любви</a:t>
            </a:r>
          </a:p>
          <a:p>
            <a:r>
              <a:rPr lang="ru-RU" sz="1400" dirty="0" smtClean="0">
                <a:latin typeface="Times New Roman" panose="02020603050405020304" pitchFamily="18" charset="0"/>
                <a:cs typeface="Times New Roman" panose="02020603050405020304" pitchFamily="18" charset="0"/>
              </a:rPr>
              <a:t>Рыжий</a:t>
            </a:r>
            <a:r>
              <a:rPr lang="ru-RU" sz="1400" dirty="0">
                <a:latin typeface="Times New Roman" panose="02020603050405020304" pitchFamily="18" charset="0"/>
                <a:cs typeface="Times New Roman" panose="02020603050405020304" pitchFamily="18" charset="0"/>
              </a:rPr>
              <a:t>, честный, </a:t>
            </a:r>
            <a:r>
              <a:rPr lang="ru-RU" sz="1400" dirty="0" smtClean="0">
                <a:latin typeface="Times New Roman" panose="02020603050405020304" pitchFamily="18" charset="0"/>
                <a:cs typeface="Times New Roman" panose="02020603050405020304" pitchFamily="18" charset="0"/>
              </a:rPr>
              <a:t>влюблённый</a:t>
            </a:r>
            <a:endParaRPr lang="ru-RU" sz="1400" dirty="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После </a:t>
            </a:r>
            <a:r>
              <a:rPr lang="ru-RU" sz="1400" dirty="0">
                <a:latin typeface="Times New Roman" panose="02020603050405020304" pitchFamily="18" charset="0"/>
                <a:cs typeface="Times New Roman" panose="02020603050405020304" pitchFamily="18" charset="0"/>
              </a:rPr>
              <a:t>дождичка в </a:t>
            </a:r>
            <a:r>
              <a:rPr lang="ru-RU" sz="1400" dirty="0" smtClean="0">
                <a:latin typeface="Times New Roman" panose="02020603050405020304" pitchFamily="18" charset="0"/>
                <a:cs typeface="Times New Roman" panose="02020603050405020304" pitchFamily="18" charset="0"/>
              </a:rPr>
              <a:t>четверг</a:t>
            </a:r>
          </a:p>
          <a:p>
            <a:r>
              <a:rPr lang="ru-RU" sz="1400" dirty="0" smtClean="0">
                <a:latin typeface="Times New Roman" panose="02020603050405020304" pitchFamily="18" charset="0"/>
                <a:cs typeface="Times New Roman" panose="02020603050405020304" pitchFamily="18" charset="0"/>
              </a:rPr>
              <a:t>Личное </a:t>
            </a:r>
            <a:r>
              <a:rPr lang="ru-RU" sz="1400" dirty="0">
                <a:latin typeface="Times New Roman" panose="02020603050405020304" pitchFamily="18" charset="0"/>
                <a:cs typeface="Times New Roman" panose="02020603050405020304" pitchFamily="18" charset="0"/>
              </a:rPr>
              <a:t>дело судьи </a:t>
            </a:r>
            <a:r>
              <a:rPr lang="ru-RU" sz="1400" dirty="0" smtClean="0">
                <a:latin typeface="Times New Roman" panose="02020603050405020304" pitchFamily="18" charset="0"/>
                <a:cs typeface="Times New Roman" panose="02020603050405020304" pitchFamily="18" charset="0"/>
              </a:rPr>
              <a:t>Ивановой</a:t>
            </a:r>
            <a:endParaRPr lang="ru-RU" sz="1400" dirty="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Как </a:t>
            </a:r>
            <a:r>
              <a:rPr lang="ru-RU" sz="1400" dirty="0">
                <a:latin typeface="Times New Roman" panose="02020603050405020304" pitchFamily="18" charset="0"/>
                <a:cs typeface="Times New Roman" panose="02020603050405020304" pitchFamily="18" charset="0"/>
              </a:rPr>
              <a:t>стать </a:t>
            </a:r>
            <a:r>
              <a:rPr lang="ru-RU" sz="1400" dirty="0" smtClean="0">
                <a:latin typeface="Times New Roman" panose="02020603050405020304" pitchFamily="18" charset="0"/>
                <a:cs typeface="Times New Roman" panose="02020603050405020304" pitchFamily="18" charset="0"/>
              </a:rPr>
              <a:t>счастливым</a:t>
            </a:r>
            <a:endParaRPr lang="ru-RU" sz="1400" dirty="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Малявкин </a:t>
            </a:r>
            <a:r>
              <a:rPr lang="ru-RU" sz="1400" dirty="0">
                <a:latin typeface="Times New Roman" panose="02020603050405020304" pitchFamily="18" charset="0"/>
                <a:cs typeface="Times New Roman" panose="02020603050405020304" pitchFamily="18" charset="0"/>
              </a:rPr>
              <a:t>и </a:t>
            </a:r>
            <a:r>
              <a:rPr lang="ru-RU" sz="1400" dirty="0" smtClean="0">
                <a:latin typeface="Times New Roman" panose="02020603050405020304" pitchFamily="18" charset="0"/>
                <a:cs typeface="Times New Roman" panose="02020603050405020304" pitchFamily="18" charset="0"/>
              </a:rPr>
              <a:t>компания</a:t>
            </a:r>
            <a:endParaRPr lang="ru-RU" sz="1400" dirty="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Раз</a:t>
            </a:r>
            <a:r>
              <a:rPr lang="ru-RU" sz="1400" dirty="0">
                <a:latin typeface="Times New Roman" panose="02020603050405020304" pitchFamily="18" charset="0"/>
                <a:cs typeface="Times New Roman" panose="02020603050405020304" pitchFamily="18" charset="0"/>
              </a:rPr>
              <a:t>, два — горе не беда</a:t>
            </a:r>
            <a:r>
              <a:rPr lang="ru-RU" sz="1400" dirty="0" smtClean="0">
                <a:latin typeface="Times New Roman" panose="02020603050405020304" pitchFamily="18" charset="0"/>
                <a:cs typeface="Times New Roman" panose="02020603050405020304" pitchFamily="18" charset="0"/>
              </a:rPr>
              <a:t>!</a:t>
            </a:r>
          </a:p>
          <a:p>
            <a:r>
              <a:rPr lang="ru-RU" sz="1400" dirty="0" smtClean="0">
                <a:latin typeface="Times New Roman" panose="02020603050405020304" pitchFamily="18" charset="0"/>
                <a:cs typeface="Times New Roman" panose="02020603050405020304" pitchFamily="18" charset="0"/>
              </a:rPr>
              <a:t>Князь </a:t>
            </a:r>
            <a:r>
              <a:rPr lang="ru-RU" sz="1400" dirty="0" err="1" smtClean="0">
                <a:latin typeface="Times New Roman" panose="02020603050405020304" pitchFamily="18" charset="0"/>
                <a:cs typeface="Times New Roman" panose="02020603050405020304" pitchFamily="18" charset="0"/>
              </a:rPr>
              <a:t>УдачаАндреевич</a:t>
            </a:r>
            <a:r>
              <a:rPr lang="ru-RU" sz="1400" dirty="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Приключения Толи Клюквина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Деревенский </a:t>
            </a:r>
            <a:r>
              <a:rPr lang="ru-RU" sz="1400" dirty="0">
                <a:latin typeface="Times New Roman" panose="02020603050405020304" pitchFamily="18" charset="0"/>
                <a:cs typeface="Times New Roman" panose="02020603050405020304" pitchFamily="18" charset="0"/>
              </a:rPr>
              <a:t>детектив </a:t>
            </a:r>
            <a:r>
              <a:rPr lang="ru-RU" sz="1400" dirty="0" smtClean="0">
                <a:latin typeface="Times New Roman" panose="02020603050405020304" pitchFamily="18" charset="0"/>
                <a:cs typeface="Times New Roman" panose="02020603050405020304" pitchFamily="18" charset="0"/>
              </a:rPr>
              <a:t> </a:t>
            </a:r>
          </a:p>
          <a:p>
            <a:r>
              <a:rPr lang="ru-RU" sz="1400" dirty="0" smtClean="0">
                <a:latin typeface="Times New Roman" panose="02020603050405020304" pitchFamily="18" charset="0"/>
                <a:cs typeface="Times New Roman" panose="02020603050405020304" pitchFamily="18" charset="0"/>
              </a:rPr>
              <a:t>Приключения </a:t>
            </a:r>
            <a:r>
              <a:rPr lang="ru-RU" sz="1400" dirty="0">
                <a:latin typeface="Times New Roman" panose="02020603050405020304" pitchFamily="18" charset="0"/>
                <a:cs typeface="Times New Roman" panose="02020603050405020304" pitchFamily="18" charset="0"/>
              </a:rPr>
              <a:t>жёлтого </a:t>
            </a:r>
            <a:r>
              <a:rPr lang="ru-RU" sz="1400" dirty="0" smtClean="0">
                <a:latin typeface="Times New Roman" panose="02020603050405020304" pitchFamily="18" charset="0"/>
                <a:cs typeface="Times New Roman" panose="02020603050405020304" pitchFamily="18" charset="0"/>
              </a:rPr>
              <a:t>чемоданчика</a:t>
            </a:r>
            <a:endParaRPr lang="ru-RU" sz="14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5241852"/>
            <a:ext cx="1876211" cy="1398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5212173"/>
            <a:ext cx="1987274" cy="149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5241852"/>
            <a:ext cx="190182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18965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1107996"/>
          </a:xfrm>
        </p:spPr>
        <p:txBody>
          <a:bodyPr/>
          <a:lstStyle/>
          <a:p>
            <a:pPr algn="ctr"/>
            <a:r>
              <a:rPr lang="ru-RU" sz="4000" b="1" dirty="0" smtClean="0">
                <a:solidFill>
                  <a:srgbClr val="FF0000"/>
                </a:solidFill>
              </a:rPr>
              <a:t/>
            </a:r>
            <a:br>
              <a:rPr lang="ru-RU" sz="4000" b="1" dirty="0" smtClean="0">
                <a:solidFill>
                  <a:srgbClr val="FF0000"/>
                </a:solidFill>
              </a:rPr>
            </a:br>
            <a:r>
              <a:rPr lang="ru-RU" sz="4000" b="1" dirty="0" smtClean="0">
                <a:solidFill>
                  <a:srgbClr val="FF0000"/>
                </a:solidFill>
                <a:latin typeface="Times New Roman" panose="02020603050405020304" pitchFamily="18" charset="0"/>
                <a:cs typeface="Times New Roman" panose="02020603050405020304" pitchFamily="18" charset="0"/>
              </a:rPr>
              <a:t>Бруно Фрейндлих</a:t>
            </a:r>
            <a:r>
              <a:rPr lang="ru-RU" sz="4000" dirty="0" smtClean="0">
                <a:solidFill>
                  <a:srgbClr val="FF0000"/>
                </a:solidFill>
                <a:latin typeface="Times New Roman" panose="02020603050405020304" pitchFamily="18" charset="0"/>
                <a:cs typeface="Times New Roman" panose="02020603050405020304" pitchFamily="18" charset="0"/>
              </a:rPr>
              <a:t> </a:t>
            </a:r>
            <a:r>
              <a:rPr lang="ru-RU" sz="4000" dirty="0">
                <a:solidFill>
                  <a:srgbClr val="FF0000"/>
                </a:solidFill>
                <a:latin typeface="Times New Roman" panose="02020603050405020304" pitchFamily="18" charset="0"/>
                <a:cs typeface="Times New Roman" panose="02020603050405020304" pitchFamily="18" charset="0"/>
              </a:rPr>
              <a:t>(1909—2002) </a:t>
            </a:r>
          </a:p>
        </p:txBody>
      </p:sp>
      <p:sp>
        <p:nvSpPr>
          <p:cNvPr id="3" name="Объект 2"/>
          <p:cNvSpPr>
            <a:spLocks noGrp="1"/>
          </p:cNvSpPr>
          <p:nvPr>
            <p:ph sz="quarter" idx="1"/>
          </p:nvPr>
        </p:nvSpPr>
        <p:spPr>
          <a:xfrm>
            <a:off x="457200" y="1600200"/>
            <a:ext cx="8507288" cy="5141168"/>
          </a:xfrm>
        </p:spPr>
        <p:txBody>
          <a:bodyPr>
            <a:normAutofit/>
          </a:bodyPr>
          <a:lstStyle/>
          <a:p>
            <a:pPr marL="0" indent="0">
              <a:buNone/>
            </a:pPr>
            <a:endParaRPr lang="ru-RU" dirty="0" smtClean="0"/>
          </a:p>
          <a:p>
            <a:pPr marL="0" indent="0">
              <a:buNone/>
            </a:pPr>
            <a:endParaRPr lang="ru-RU" dirty="0"/>
          </a:p>
          <a:p>
            <a:pPr marL="0" indent="0">
              <a:buNone/>
            </a:pPr>
            <a:endParaRPr lang="ru-RU" dirty="0" smtClean="0"/>
          </a:p>
          <a:p>
            <a:pPr marL="0" indent="0">
              <a:buNone/>
            </a:pPr>
            <a:endParaRPr lang="ru-RU" sz="2200" dirty="0" smtClean="0">
              <a:latin typeface="Times New Roman" panose="02020603050405020304" pitchFamily="18" charset="0"/>
              <a:cs typeface="Times New Roman" panose="02020603050405020304" pitchFamily="18" charset="0"/>
            </a:endParaRPr>
          </a:p>
          <a:p>
            <a:pPr marL="0" indent="0">
              <a:buNone/>
            </a:pPr>
            <a:endParaRPr lang="ru-RU" sz="2200" dirty="0">
              <a:latin typeface="Times New Roman" panose="02020603050405020304" pitchFamily="18" charset="0"/>
              <a:cs typeface="Times New Roman" panose="02020603050405020304" pitchFamily="18" charset="0"/>
            </a:endParaRPr>
          </a:p>
          <a:p>
            <a:pPr marL="0" indent="0">
              <a:buNone/>
            </a:pPr>
            <a:endParaRPr lang="ru-RU" sz="2200" dirty="0" smtClean="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ru-RU" sz="2000" dirty="0" smtClean="0">
                <a:latin typeface="Times New Roman" panose="02020603050405020304" pitchFamily="18" charset="0"/>
                <a:cs typeface="Times New Roman" panose="02020603050405020304" pitchFamily="18" charset="0"/>
              </a:rPr>
              <a:t>Лауреат </a:t>
            </a:r>
            <a:r>
              <a:rPr lang="ru-RU" sz="2000" dirty="0">
                <a:latin typeface="Times New Roman" panose="02020603050405020304" pitchFamily="18" charset="0"/>
                <a:cs typeface="Times New Roman" panose="02020603050405020304" pitchFamily="18" charset="0"/>
              </a:rPr>
              <a:t>Сталинской премии (</a:t>
            </a:r>
            <a:r>
              <a:rPr lang="ru-RU" sz="2000" dirty="0" smtClean="0">
                <a:latin typeface="Times New Roman" panose="02020603050405020304" pitchFamily="18" charset="0"/>
                <a:cs typeface="Times New Roman" panose="02020603050405020304" pitchFamily="18" charset="0"/>
              </a:rPr>
              <a:t>1951)</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Народный артист СССР (</a:t>
            </a:r>
            <a:r>
              <a:rPr lang="ru-RU" sz="2000" dirty="0" smtClean="0">
                <a:latin typeface="Times New Roman" panose="02020603050405020304" pitchFamily="18" charset="0"/>
                <a:cs typeface="Times New Roman" panose="02020603050405020304" pitchFamily="18" charset="0"/>
              </a:rPr>
              <a:t>1974)</a:t>
            </a:r>
          </a:p>
          <a:p>
            <a:pPr marL="0" indent="0">
              <a:lnSpc>
                <a:spcPct val="100000"/>
              </a:lnSpc>
              <a:spcBef>
                <a:spcPts val="0"/>
              </a:spcBef>
              <a:buNone/>
            </a:pPr>
            <a:r>
              <a:rPr lang="ru-RU" sz="2000" dirty="0" smtClean="0">
                <a:latin typeface="Times New Roman" panose="02020603050405020304" pitchFamily="18" charset="0"/>
                <a:cs typeface="Times New Roman" panose="02020603050405020304" pitchFamily="18" charset="0"/>
              </a:rPr>
              <a:t>Орден </a:t>
            </a:r>
            <a:r>
              <a:rPr lang="ru-RU" sz="2000" dirty="0">
                <a:latin typeface="Times New Roman" panose="02020603050405020304" pitchFamily="18" charset="0"/>
                <a:cs typeface="Times New Roman" panose="02020603050405020304" pitchFamily="18" charset="0"/>
              </a:rPr>
              <a:t>Дружбы народов (1979</a:t>
            </a:r>
            <a:r>
              <a:rPr lang="ru-RU"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Орден Трудового Красного Знамени (</a:t>
            </a:r>
            <a:r>
              <a:rPr lang="ru-RU" sz="2000" dirty="0" smtClean="0">
                <a:latin typeface="Times New Roman" panose="02020603050405020304" pitchFamily="18" charset="0"/>
                <a:cs typeface="Times New Roman" panose="02020603050405020304" pitchFamily="18" charset="0"/>
              </a:rPr>
              <a:t>1989)</a:t>
            </a:r>
          </a:p>
          <a:p>
            <a:pPr marL="0" indent="0">
              <a:lnSpc>
                <a:spcPct val="100000"/>
              </a:lnSpc>
              <a:spcBef>
                <a:spcPts val="0"/>
              </a:spcBef>
              <a:buNone/>
            </a:pPr>
            <a:r>
              <a:rPr lang="ru-RU" sz="2000" dirty="0">
                <a:latin typeface="Times New Roman" panose="02020603050405020304" pitchFamily="18" charset="0"/>
                <a:cs typeface="Times New Roman" panose="02020603050405020304" pitchFamily="18" charset="0"/>
              </a:rPr>
              <a:t>Орден Почёта (1994</a:t>
            </a:r>
            <a:r>
              <a:rPr lang="ru-RU" sz="2000" dirty="0" smtClean="0">
                <a:latin typeface="Times New Roman" panose="02020603050405020304" pitchFamily="18" charset="0"/>
                <a:cs typeface="Times New Roman" panose="02020603050405020304" pitchFamily="18" charset="0"/>
              </a:rPr>
              <a:t>)</a:t>
            </a:r>
          </a:p>
          <a:p>
            <a:pPr marL="0" indent="0">
              <a:lnSpc>
                <a:spcPct val="100000"/>
              </a:lnSpc>
              <a:spcBef>
                <a:spcPts val="0"/>
              </a:spcBef>
              <a:buNone/>
            </a:pPr>
            <a:r>
              <a:rPr lang="ru-RU" sz="2000" dirty="0" smtClean="0">
                <a:latin typeface="Times New Roman" panose="02020603050405020304" pitchFamily="18" charset="0"/>
                <a:cs typeface="Times New Roman" panose="02020603050405020304" pitchFamily="18" charset="0"/>
              </a:rPr>
              <a:t>Специальная </a:t>
            </a:r>
            <a:r>
              <a:rPr lang="ru-RU" sz="2000" dirty="0">
                <a:latin typeface="Times New Roman" panose="02020603050405020304" pitchFamily="18" charset="0"/>
                <a:cs typeface="Times New Roman" panose="02020603050405020304" pitchFamily="18" charset="0"/>
              </a:rPr>
              <a:t>премия «Золотой софит» </a:t>
            </a:r>
            <a:r>
              <a:rPr lang="ru-RU" sz="2000" dirty="0" smtClean="0">
                <a:latin typeface="Times New Roman" panose="02020603050405020304" pitchFamily="18" charset="0"/>
                <a:cs typeface="Times New Roman" panose="02020603050405020304" pitchFamily="18" charset="0"/>
              </a:rPr>
              <a:t>(1998</a:t>
            </a:r>
            <a:r>
              <a:rPr lang="ru-RU" sz="2000" dirty="0">
                <a:latin typeface="Times New Roman" panose="02020603050405020304" pitchFamily="18" charset="0"/>
                <a:cs typeface="Times New Roman" panose="02020603050405020304" pitchFamily="18" charset="0"/>
              </a:rPr>
              <a:t>)</a:t>
            </a:r>
          </a:p>
          <a:p>
            <a:pPr marL="0" indent="0">
              <a:lnSpc>
                <a:spcPct val="100000"/>
              </a:lnSpc>
              <a:spcBef>
                <a:spcPts val="0"/>
              </a:spcBef>
              <a:buNone/>
            </a:pPr>
            <a:r>
              <a:rPr lang="ru-RU" sz="2000" dirty="0">
                <a:latin typeface="Times New Roman" panose="02020603050405020304" pitchFamily="18" charset="0"/>
                <a:cs typeface="Times New Roman" panose="02020603050405020304" pitchFamily="18" charset="0"/>
              </a:rPr>
              <a:t>Орден «За заслуги перед Отечеством» IV степени (1999)</a:t>
            </a:r>
            <a:r>
              <a:rPr lang="ru-RU" sz="2000" dirty="0"/>
              <a:t/>
            </a:r>
            <a:br>
              <a:rPr lang="ru-RU" sz="2000" dirty="0"/>
            </a:br>
            <a:endParaRPr lang="ru-RU"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577" y="1817638"/>
            <a:ext cx="2664296" cy="1998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11" y="1771303"/>
            <a:ext cx="2611449" cy="2011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8326" y="1772816"/>
            <a:ext cx="2825750" cy="2009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541467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63272" cy="274042"/>
          </a:xfrm>
        </p:spPr>
        <p:txBody>
          <a:bodyPr>
            <a:normAutofit fontScale="90000"/>
          </a:bodyPr>
          <a:lstStyle/>
          <a:p>
            <a:endParaRPr lang="ru-RU" dirty="0"/>
          </a:p>
        </p:txBody>
      </p:sp>
      <p:sp>
        <p:nvSpPr>
          <p:cNvPr id="3" name="Объект 2"/>
          <p:cNvSpPr>
            <a:spLocks noGrp="1"/>
          </p:cNvSpPr>
          <p:nvPr>
            <p:ph sz="quarter" idx="1"/>
          </p:nvPr>
        </p:nvSpPr>
        <p:spPr>
          <a:xfrm>
            <a:off x="323528" y="764704"/>
            <a:ext cx="8640960" cy="5976664"/>
          </a:xfrm>
          <a:ln>
            <a:solidFill>
              <a:srgbClr val="FF0000"/>
            </a:solidFill>
          </a:ln>
        </p:spPr>
        <p:txBody>
          <a:bodyPr>
            <a:normAutofit/>
          </a:bodyPr>
          <a:lstStyle/>
          <a:p>
            <a:pPr marL="0" indent="0">
              <a:buNone/>
            </a:pPr>
            <a:r>
              <a:rPr lang="ru-RU" sz="1600" dirty="0">
                <a:latin typeface="Times New Roman" panose="02020603050405020304" pitchFamily="18" charset="0"/>
                <a:cs typeface="Times New Roman" panose="02020603050405020304" pitchFamily="18" charset="0"/>
              </a:rPr>
              <a:t>История рода Фрейндлих в России началась несколько веков назад: Петр I пригласил из Германии стеклодува по фамилии Фрейндлих, и тот довольно успешно занялся в </a:t>
            </a:r>
            <a:r>
              <a:rPr lang="ru-RU" sz="1600" dirty="0" smtClean="0">
                <a:latin typeface="Times New Roman" panose="02020603050405020304" pitchFamily="18" charset="0"/>
                <a:cs typeface="Times New Roman" panose="02020603050405020304" pitchFamily="18" charset="0"/>
              </a:rPr>
              <a:t>Петербурге своим ремеслом</a:t>
            </a:r>
            <a:r>
              <a:rPr lang="ru-RU" sz="1600" dirty="0">
                <a:latin typeface="Times New Roman" panose="02020603050405020304" pitchFamily="18" charset="0"/>
                <a:cs typeface="Times New Roman" panose="02020603050405020304" pitchFamily="18" charset="0"/>
              </a:rPr>
              <a:t>.</a:t>
            </a:r>
          </a:p>
          <a:p>
            <a:pPr marL="0" indent="0">
              <a:buNone/>
            </a:pPr>
            <a:r>
              <a:rPr lang="ru-RU" sz="1600" dirty="0">
                <a:latin typeface="Times New Roman" panose="02020603050405020304" pitchFamily="18" charset="0"/>
                <a:cs typeface="Times New Roman" panose="02020603050405020304" pitchFamily="18" charset="0"/>
              </a:rPr>
              <a:t>Бруно Артурович Фрейндлих родился </a:t>
            </a:r>
            <a:r>
              <a:rPr lang="ru-RU" sz="1600" dirty="0" smtClean="0">
                <a:latin typeface="Times New Roman" panose="02020603050405020304" pitchFamily="18" charset="0"/>
                <a:cs typeface="Times New Roman" panose="02020603050405020304" pitchFamily="18" charset="0"/>
              </a:rPr>
              <a:t>в1909 г. </a:t>
            </a:r>
            <a:r>
              <a:rPr lang="ru-RU" sz="1600" dirty="0">
                <a:latin typeface="Times New Roman" panose="02020603050405020304" pitchFamily="18" charset="0"/>
                <a:cs typeface="Times New Roman" panose="02020603050405020304" pitchFamily="18" charset="0"/>
              </a:rPr>
              <a:t>в Петербурге. В 1931 </a:t>
            </a:r>
            <a:r>
              <a:rPr lang="ru-RU" sz="1600" dirty="0" smtClean="0">
                <a:latin typeface="Times New Roman" panose="02020603050405020304" pitchFamily="18" charset="0"/>
                <a:cs typeface="Times New Roman" panose="02020603050405020304" pitchFamily="18" charset="0"/>
              </a:rPr>
              <a:t>г. </a:t>
            </a:r>
            <a:r>
              <a:rPr lang="ru-RU" sz="1600" dirty="0">
                <a:latin typeface="Times New Roman" panose="02020603050405020304" pitchFamily="18" charset="0"/>
                <a:cs typeface="Times New Roman" panose="02020603050405020304" pitchFamily="18" charset="0"/>
              </a:rPr>
              <a:t>он поступил в Ленинградский театр рабочей молодежи (</a:t>
            </a:r>
            <a:r>
              <a:rPr lang="ru-RU" sz="1600" dirty="0" err="1">
                <a:latin typeface="Times New Roman" panose="02020603050405020304" pitchFamily="18" charset="0"/>
                <a:cs typeface="Times New Roman" panose="02020603050405020304" pitchFamily="18" charset="0"/>
              </a:rPr>
              <a:t>ТРАМа</a:t>
            </a:r>
            <a:r>
              <a:rPr lang="ru-RU" sz="1600" dirty="0">
                <a:latin typeface="Times New Roman" panose="02020603050405020304" pitchFamily="18" charset="0"/>
                <a:cs typeface="Times New Roman" panose="02020603050405020304" pitchFamily="18" charset="0"/>
              </a:rPr>
              <a:t>). Здесь же </a:t>
            </a:r>
            <a:r>
              <a:rPr lang="ru-RU" sz="1600" dirty="0" smtClean="0">
                <a:latin typeface="Times New Roman" panose="02020603050405020304" pitchFamily="18" charset="0"/>
                <a:cs typeface="Times New Roman" panose="02020603050405020304" pitchFamily="18" charset="0"/>
              </a:rPr>
              <a:t>он познакомился </a:t>
            </a:r>
            <a:r>
              <a:rPr lang="ru-RU" sz="1600" dirty="0">
                <a:latin typeface="Times New Roman" panose="02020603050405020304" pitchFamily="18" charset="0"/>
                <a:cs typeface="Times New Roman" panose="02020603050405020304" pitchFamily="18" charset="0"/>
              </a:rPr>
              <a:t>с </a:t>
            </a:r>
            <a:r>
              <a:rPr lang="ru-RU" sz="1600" dirty="0" smtClean="0">
                <a:latin typeface="Times New Roman" panose="02020603050405020304" pitchFamily="18" charset="0"/>
                <a:cs typeface="Times New Roman" panose="02020603050405020304" pitchFamily="18" charset="0"/>
              </a:rPr>
              <a:t>актрисой </a:t>
            </a:r>
            <a:r>
              <a:rPr lang="ru-RU" sz="1600" dirty="0">
                <a:latin typeface="Times New Roman" panose="02020603050405020304" pitchFamily="18" charset="0"/>
                <a:cs typeface="Times New Roman" panose="02020603050405020304" pitchFamily="18" charset="0"/>
              </a:rPr>
              <a:t>Ксенией </a:t>
            </a:r>
            <a:r>
              <a:rPr lang="ru-RU" sz="1600" dirty="0" smtClean="0">
                <a:latin typeface="Times New Roman" panose="02020603050405020304" pitchFamily="18" charset="0"/>
                <a:cs typeface="Times New Roman" panose="02020603050405020304" pitchFamily="18" charset="0"/>
              </a:rPr>
              <a:t>Федоровой</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В1934 г. </a:t>
            </a:r>
            <a:r>
              <a:rPr lang="ru-RU" sz="1600" dirty="0">
                <a:latin typeface="Times New Roman" panose="02020603050405020304" pitchFamily="18" charset="0"/>
                <a:cs typeface="Times New Roman" panose="02020603050405020304" pitchFamily="18" charset="0"/>
              </a:rPr>
              <a:t>у них родилась дочь Алиса.</a:t>
            </a:r>
          </a:p>
          <a:p>
            <a:pPr marL="0" indent="0">
              <a:buNone/>
            </a:pPr>
            <a:r>
              <a:rPr lang="ru-RU" sz="1600" dirty="0">
                <a:latin typeface="Times New Roman" panose="02020603050405020304" pitchFamily="18" charset="0"/>
                <a:cs typeface="Times New Roman" panose="02020603050405020304" pitchFamily="18" charset="0"/>
              </a:rPr>
              <a:t>В 1941 </a:t>
            </a:r>
            <a:r>
              <a:rPr lang="ru-RU" sz="1600" dirty="0" smtClean="0">
                <a:latin typeface="Times New Roman" panose="02020603050405020304" pitchFamily="18" charset="0"/>
                <a:cs typeface="Times New Roman" panose="02020603050405020304" pitchFamily="18" charset="0"/>
              </a:rPr>
              <a:t>г. Бруно </a:t>
            </a:r>
            <a:r>
              <a:rPr lang="ru-RU" sz="1600" dirty="0">
                <a:latin typeface="Times New Roman" panose="02020603050405020304" pitchFamily="18" charset="0"/>
                <a:cs typeface="Times New Roman" panose="02020603050405020304" pitchFamily="18" charset="0"/>
              </a:rPr>
              <a:t>Фрейндлих вместе с театром уехал в Ташкент. Это и спасло </a:t>
            </a:r>
            <a:r>
              <a:rPr lang="ru-RU" sz="1600" dirty="0" smtClean="0">
                <a:latin typeface="Times New Roman" panose="02020603050405020304" pitchFamily="18" charset="0"/>
                <a:cs typeface="Times New Roman" panose="02020603050405020304" pitchFamily="18" charset="0"/>
              </a:rPr>
              <a:t>актера, т.к. с </a:t>
            </a:r>
            <a:r>
              <a:rPr lang="ru-RU" sz="1600" dirty="0">
                <a:latin typeface="Times New Roman" panose="02020603050405020304" pitchFamily="18" charset="0"/>
                <a:cs typeface="Times New Roman" panose="02020603050405020304" pitchFamily="18" charset="0"/>
              </a:rPr>
              <a:t>началом войны начались репрессии против потомственных немцев. Не </a:t>
            </a:r>
            <a:r>
              <a:rPr lang="ru-RU" sz="1600" dirty="0" smtClean="0">
                <a:latin typeface="Times New Roman" panose="02020603050405020304" pitchFamily="18" charset="0"/>
                <a:cs typeface="Times New Roman" panose="02020603050405020304" pitchFamily="18" charset="0"/>
              </a:rPr>
              <a:t>избежала </a:t>
            </a:r>
            <a:r>
              <a:rPr lang="ru-RU" sz="1600" dirty="0">
                <a:latin typeface="Times New Roman" panose="02020603050405020304" pitchFamily="18" charset="0"/>
                <a:cs typeface="Times New Roman" panose="02020603050405020304" pitchFamily="18" charset="0"/>
              </a:rPr>
              <a:t>этой участи и </a:t>
            </a:r>
            <a:r>
              <a:rPr lang="ru-RU" sz="1600" dirty="0" smtClean="0">
                <a:latin typeface="Times New Roman" panose="02020603050405020304" pitchFamily="18" charset="0"/>
                <a:cs typeface="Times New Roman" panose="02020603050405020304" pitchFamily="18" charset="0"/>
              </a:rPr>
              <a:t>семья Фрейндлих. </a:t>
            </a:r>
            <a:r>
              <a:rPr lang="ru-RU" sz="1600" dirty="0">
                <a:latin typeface="Times New Roman" panose="02020603050405020304" pitchFamily="18" charset="0"/>
                <a:cs typeface="Times New Roman" panose="02020603050405020304" pitchFamily="18" charset="0"/>
              </a:rPr>
              <a:t>Был арестован его </a:t>
            </a:r>
            <a:r>
              <a:rPr lang="ru-RU" sz="1600" dirty="0" smtClean="0">
                <a:latin typeface="Times New Roman" panose="02020603050405020304" pitchFamily="18" charset="0"/>
                <a:cs typeface="Times New Roman" panose="02020603050405020304" pitchFamily="18" charset="0"/>
              </a:rPr>
              <a:t>брат </a:t>
            </a:r>
            <a:r>
              <a:rPr lang="ru-RU" sz="1600" dirty="0">
                <a:latin typeface="Times New Roman" panose="02020603050405020304" pitchFamily="18" charset="0"/>
                <a:cs typeface="Times New Roman" panose="02020603050405020304" pitchFamily="18" charset="0"/>
              </a:rPr>
              <a:t>Артур </a:t>
            </a:r>
            <a:r>
              <a:rPr lang="ru-RU" sz="1600" dirty="0" smtClean="0">
                <a:latin typeface="Times New Roman" panose="02020603050405020304" pitchFamily="18" charset="0"/>
                <a:cs typeface="Times New Roman" panose="02020603050405020304" pitchFamily="18" charset="0"/>
              </a:rPr>
              <a:t>и </a:t>
            </a:r>
            <a:r>
              <a:rPr lang="ru-RU" sz="1600" dirty="0">
                <a:latin typeface="Times New Roman" panose="02020603050405020304" pitchFamily="18" charset="0"/>
                <a:cs typeface="Times New Roman" panose="02020603050405020304" pitchFamily="18" charset="0"/>
              </a:rPr>
              <a:t>другие </a:t>
            </a:r>
            <a:r>
              <a:rPr lang="ru-RU" sz="1600" dirty="0" smtClean="0">
                <a:latin typeface="Times New Roman" panose="02020603050405020304" pitchFamily="18" charset="0"/>
                <a:cs typeface="Times New Roman" panose="02020603050405020304" pitchFamily="18" charset="0"/>
              </a:rPr>
              <a:t>родственники</a:t>
            </a:r>
            <a:r>
              <a:rPr lang="ru-RU" sz="1600" dirty="0">
                <a:latin typeface="Times New Roman" panose="02020603050405020304" pitchFamily="18" charset="0"/>
                <a:cs typeface="Times New Roman" panose="02020603050405020304" pitchFamily="18" charset="0"/>
              </a:rPr>
              <a:t>. Своим отъездом он косвенно спас </a:t>
            </a:r>
            <a:r>
              <a:rPr lang="ru-RU" sz="1600" dirty="0" smtClean="0">
                <a:latin typeface="Times New Roman" panose="02020603050405020304" pitchFamily="18" charset="0"/>
                <a:cs typeface="Times New Roman" panose="02020603050405020304" pitchFamily="18" charset="0"/>
              </a:rPr>
              <a:t>Ксению с </a:t>
            </a:r>
            <a:r>
              <a:rPr lang="ru-RU" sz="1600" dirty="0">
                <a:latin typeface="Times New Roman" panose="02020603050405020304" pitchFamily="18" charset="0"/>
                <a:cs typeface="Times New Roman" panose="02020603050405020304" pitchFamily="18" charset="0"/>
              </a:rPr>
              <a:t>Алисой, которые остались в Ленинграде и пережили жуткую блокаду.</a:t>
            </a:r>
          </a:p>
          <a:p>
            <a:pPr marL="0" indent="0">
              <a:buNone/>
            </a:pPr>
            <a:r>
              <a:rPr lang="ru-RU" sz="1600" dirty="0">
                <a:latin typeface="Times New Roman" panose="02020603050405020304" pitchFamily="18" charset="0"/>
                <a:cs typeface="Times New Roman" panose="02020603050405020304" pitchFamily="18" charset="0"/>
              </a:rPr>
              <a:t>В эвакуации Бруно Фрейндлих нашел новую любовь. По окончании войны он вернулся в Ленинград </a:t>
            </a:r>
            <a:r>
              <a:rPr lang="ru-RU" sz="1600" dirty="0" smtClean="0">
                <a:latin typeface="Times New Roman" panose="02020603050405020304" pitchFamily="18" charset="0"/>
                <a:cs typeface="Times New Roman" panose="02020603050405020304" pitchFamily="18" charset="0"/>
              </a:rPr>
              <a:t> и работал в Большом Драматическом театре  </a:t>
            </a:r>
            <a:r>
              <a:rPr lang="ru-RU" sz="1600" dirty="0">
                <a:latin typeface="Times New Roman" panose="02020603050405020304" pitchFamily="18" charset="0"/>
                <a:cs typeface="Times New Roman" panose="02020603050405020304" pitchFamily="18" charset="0"/>
              </a:rPr>
              <a:t>им. Горького, </a:t>
            </a:r>
            <a:r>
              <a:rPr lang="ru-RU" sz="1600" dirty="0" smtClean="0">
                <a:latin typeface="Times New Roman" panose="02020603050405020304" pitchFamily="18" charset="0"/>
                <a:cs typeface="Times New Roman" panose="02020603050405020304" pitchFamily="18" charset="0"/>
              </a:rPr>
              <a:t>а в 1948 г. </a:t>
            </a:r>
            <a:r>
              <a:rPr lang="ru-RU" sz="1600" dirty="0">
                <a:latin typeface="Times New Roman" panose="02020603050405020304" pitchFamily="18" charset="0"/>
                <a:cs typeface="Times New Roman" panose="02020603050405020304" pitchFamily="18" charset="0"/>
              </a:rPr>
              <a:t>стал актером Ленинградского театра драмы имени А. С. Пушкина (Александринский театр).</a:t>
            </a:r>
          </a:p>
          <a:p>
            <a:pPr marL="0" indent="0">
              <a:buNone/>
            </a:pPr>
            <a:r>
              <a:rPr lang="ru-RU" sz="1600" dirty="0">
                <a:latin typeface="Times New Roman" panose="02020603050405020304" pitchFamily="18" charset="0"/>
                <a:cs typeface="Times New Roman" panose="02020603050405020304" pitchFamily="18" charset="0"/>
              </a:rPr>
              <a:t>В кино Бруно Фрейндлих начал сниматься уже достаточно поздно – в 38 лет. Он дебютировал ролью Сергея </a:t>
            </a:r>
            <a:r>
              <a:rPr lang="ru-RU" sz="1600" dirty="0" err="1">
                <a:latin typeface="Times New Roman" panose="02020603050405020304" pitchFamily="18" charset="0"/>
                <a:cs typeface="Times New Roman" panose="02020603050405020304" pitchFamily="18" charset="0"/>
              </a:rPr>
              <a:t>Кострова</a:t>
            </a:r>
            <a:r>
              <a:rPr lang="ru-RU" sz="1600" dirty="0">
                <a:latin typeface="Times New Roman" panose="02020603050405020304" pitchFamily="18" charset="0"/>
                <a:cs typeface="Times New Roman" panose="02020603050405020304" pitchFamily="18" charset="0"/>
              </a:rPr>
              <a:t> в фильме «Возвращение к жизни». Затем последовала роль Маркони в историко-биографическом фильме </a:t>
            </a:r>
            <a:r>
              <a:rPr lang="ru-RU" sz="1600" dirty="0" smtClean="0">
                <a:latin typeface="Times New Roman" panose="02020603050405020304" pitchFamily="18" charset="0"/>
                <a:cs typeface="Times New Roman" panose="02020603050405020304" pitchFamily="18" charset="0"/>
              </a:rPr>
              <a:t>Г. </a:t>
            </a:r>
            <a:r>
              <a:rPr lang="ru-RU" sz="1600" dirty="0" err="1">
                <a:latin typeface="Times New Roman" panose="02020603050405020304" pitchFamily="18" charset="0"/>
                <a:cs typeface="Times New Roman" panose="02020603050405020304" pitchFamily="18" charset="0"/>
              </a:rPr>
              <a:t>Раппопорта</a:t>
            </a:r>
            <a:r>
              <a:rPr lang="ru-RU" sz="1600" dirty="0">
                <a:latin typeface="Times New Roman" panose="02020603050405020304" pitchFamily="18" charset="0"/>
                <a:cs typeface="Times New Roman" panose="02020603050405020304" pitchFamily="18" charset="0"/>
              </a:rPr>
              <a:t> «Александр Попов», за которую актер был удостоен </a:t>
            </a:r>
            <a:r>
              <a:rPr lang="ru-RU" sz="1600" dirty="0" err="1">
                <a:latin typeface="Times New Roman" panose="02020603050405020304" pitchFamily="18" charset="0"/>
                <a:cs typeface="Times New Roman" panose="02020603050405020304" pitchFamily="18" charset="0"/>
              </a:rPr>
              <a:t>Станинской</a:t>
            </a:r>
            <a:r>
              <a:rPr lang="ru-RU" sz="1600" dirty="0">
                <a:latin typeface="Times New Roman" panose="02020603050405020304" pitchFamily="18" charset="0"/>
                <a:cs typeface="Times New Roman" panose="02020603050405020304" pitchFamily="18" charset="0"/>
              </a:rPr>
              <a:t> премии.</a:t>
            </a:r>
          </a:p>
          <a:p>
            <a:pPr marL="0" indent="0">
              <a:buNone/>
            </a:pPr>
            <a:r>
              <a:rPr lang="ru-RU" sz="1600" dirty="0">
                <a:latin typeface="Times New Roman" panose="02020603050405020304" pitchFamily="18" charset="0"/>
                <a:cs typeface="Times New Roman" panose="02020603050405020304" pitchFamily="18" charset="0"/>
              </a:rPr>
              <a:t>Бруно Артурович много снимался, создавая на протяжении четырех десятилетий самые разноплановые образы: шут </a:t>
            </a:r>
            <a:r>
              <a:rPr lang="ru-RU" sz="1600" dirty="0" err="1">
                <a:latin typeface="Times New Roman" panose="02020603050405020304" pitchFamily="18" charset="0"/>
                <a:cs typeface="Times New Roman" panose="02020603050405020304" pitchFamily="18" charset="0"/>
              </a:rPr>
              <a:t>Фесте</a:t>
            </a:r>
            <a:r>
              <a:rPr lang="ru-RU" sz="1600" dirty="0">
                <a:latin typeface="Times New Roman" panose="02020603050405020304" pitchFamily="18" charset="0"/>
                <a:cs typeface="Times New Roman" panose="02020603050405020304" pitchFamily="18" charset="0"/>
              </a:rPr>
              <a:t> («Двенадцатая ночь</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Рощин («Разные судьбы</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старик («Объяснение в любви</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Патрик Гордон («Россия молодая</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Заметные роли были им сыграны в картинах: «Гамлет», «Меня это не касается», «Бег». Искусство актера отличало высочайшее мастерство, благородство, интеллектуализм. </a:t>
            </a:r>
          </a:p>
          <a:p>
            <a:pPr marL="0" indent="0">
              <a:buNone/>
            </a:pPr>
            <a:r>
              <a:rPr lang="ru-RU" sz="1600" dirty="0" smtClean="0">
                <a:latin typeface="Times New Roman" panose="02020603050405020304" pitchFamily="18" charset="0"/>
                <a:cs typeface="Times New Roman" panose="02020603050405020304" pitchFamily="18" charset="0"/>
              </a:rPr>
              <a:t>Телеведущая </a:t>
            </a:r>
            <a:r>
              <a:rPr lang="ru-RU" sz="1600" dirty="0">
                <a:latin typeface="Times New Roman" panose="02020603050405020304" pitchFamily="18" charset="0"/>
                <a:cs typeface="Times New Roman" panose="02020603050405020304" pitchFamily="18" charset="0"/>
              </a:rPr>
              <a:t>Галина </a:t>
            </a:r>
            <a:r>
              <a:rPr lang="ru-RU" sz="1600" dirty="0" err="1">
                <a:latin typeface="Times New Roman" panose="02020603050405020304" pitchFamily="18" charset="0"/>
                <a:cs typeface="Times New Roman" panose="02020603050405020304" pitchFamily="18" charset="0"/>
              </a:rPr>
              <a:t>Мшанская</a:t>
            </a:r>
            <a:r>
              <a:rPr lang="ru-RU" sz="1600" dirty="0">
                <a:latin typeface="Times New Roman" panose="02020603050405020304" pitchFamily="18" charset="0"/>
                <a:cs typeface="Times New Roman" panose="02020603050405020304" pitchFamily="18" charset="0"/>
              </a:rPr>
              <a:t> так </a:t>
            </a:r>
            <a:r>
              <a:rPr lang="ru-RU" sz="1600" dirty="0" smtClean="0">
                <a:latin typeface="Times New Roman" panose="02020603050405020304" pitchFamily="18" charset="0"/>
                <a:cs typeface="Times New Roman" panose="02020603050405020304" pitchFamily="18" charset="0"/>
              </a:rPr>
              <a:t>говорила о замечательном актере: </a:t>
            </a:r>
            <a:r>
              <a:rPr lang="ru-RU" sz="1600" dirty="0">
                <a:latin typeface="Times New Roman" panose="02020603050405020304" pitchFamily="18" charset="0"/>
                <a:cs typeface="Times New Roman" panose="02020603050405020304" pitchFamily="18" charset="0"/>
              </a:rPr>
              <a:t>«У Бруно Артуровича была уникальная стать. </a:t>
            </a:r>
            <a:r>
              <a:rPr lang="ru-RU" sz="1600" dirty="0" smtClean="0">
                <a:latin typeface="Times New Roman" panose="02020603050405020304" pitchFamily="18" charset="0"/>
                <a:cs typeface="Times New Roman" panose="02020603050405020304" pitchFamily="18" charset="0"/>
              </a:rPr>
              <a:t>Великий </a:t>
            </a:r>
            <a:r>
              <a:rPr lang="ru-RU" sz="1600" dirty="0">
                <a:latin typeface="Times New Roman" panose="02020603050405020304" pitchFamily="18" charset="0"/>
                <a:cs typeface="Times New Roman" panose="02020603050405020304" pitchFamily="18" charset="0"/>
              </a:rPr>
              <a:t>актер. Неповторимый голос. Фигура. </a:t>
            </a:r>
            <a:r>
              <a:rPr lang="ru-RU" sz="1600" dirty="0" smtClean="0">
                <a:latin typeface="Times New Roman" panose="02020603050405020304" pitchFamily="18" charset="0"/>
                <a:cs typeface="Times New Roman" panose="02020603050405020304" pitchFamily="18" charset="0"/>
              </a:rPr>
              <a:t>Последний </a:t>
            </a:r>
            <a:r>
              <a:rPr lang="ru-RU" sz="1600" dirty="0">
                <a:latin typeface="Times New Roman" panose="02020603050405020304" pitchFamily="18" charset="0"/>
                <a:cs typeface="Times New Roman" panose="02020603050405020304" pitchFamily="18" charset="0"/>
              </a:rPr>
              <a:t>представитель императорского Александринского театра». </a:t>
            </a:r>
          </a:p>
          <a:p>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142755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571184" cy="418058"/>
          </a:xfrm>
        </p:spPr>
        <p:txBody>
          <a:bodyPr>
            <a:normAutofit fontScale="90000"/>
          </a:bodyPr>
          <a:lstStyle/>
          <a:p>
            <a:r>
              <a:rPr lang="ru-RU" dirty="0" smtClean="0"/>
              <a:t>Фильмография</a:t>
            </a:r>
            <a:endParaRPr lang="ru-RU" dirty="0"/>
          </a:p>
        </p:txBody>
      </p:sp>
      <p:sp>
        <p:nvSpPr>
          <p:cNvPr id="3" name="Объект 2"/>
          <p:cNvSpPr>
            <a:spLocks noGrp="1"/>
          </p:cNvSpPr>
          <p:nvPr>
            <p:ph sz="quarter" idx="1"/>
          </p:nvPr>
        </p:nvSpPr>
        <p:spPr>
          <a:xfrm>
            <a:off x="323528" y="692696"/>
            <a:ext cx="8820472" cy="5976664"/>
          </a:xfrm>
        </p:spPr>
        <p:txBody>
          <a:bodyPr numCol="2">
            <a:normAutofit/>
          </a:bodyPr>
          <a:lstStyle/>
          <a:p>
            <a:r>
              <a:rPr lang="ru-RU" sz="1600" dirty="0" smtClean="0">
                <a:latin typeface="Times New Roman" panose="02020603050405020304" pitchFamily="18" charset="0"/>
                <a:cs typeface="Times New Roman" panose="02020603050405020304" pitchFamily="18" charset="0"/>
                <a:hlinkClick r:id="rId2" tooltip="1950 год в кино"/>
              </a:rPr>
              <a:t>1950</a:t>
            </a:r>
            <a:r>
              <a:rPr lang="ru-RU" sz="1600" dirty="0" smtClean="0">
                <a:latin typeface="Times New Roman" panose="02020603050405020304" pitchFamily="18" charset="0"/>
                <a:cs typeface="Times New Roman" panose="02020603050405020304" pitchFamily="18" charset="0"/>
              </a:rPr>
              <a:t> — </a:t>
            </a:r>
            <a:r>
              <a:rPr lang="ru-RU" sz="1600" dirty="0" smtClean="0">
                <a:latin typeface="Times New Roman" panose="02020603050405020304" pitchFamily="18" charset="0"/>
                <a:cs typeface="Times New Roman" panose="02020603050405020304" pitchFamily="18" charset="0"/>
                <a:hlinkClick r:id="rId3" tooltip="Мусоргский (фильм)"/>
              </a:rPr>
              <a:t>Мусоргский</a:t>
            </a:r>
            <a:r>
              <a:rPr lang="ru-RU" sz="1600" dirty="0" smtClean="0">
                <a:latin typeface="Times New Roman" panose="02020603050405020304" pitchFamily="18" charset="0"/>
                <a:cs typeface="Times New Roman" panose="02020603050405020304" pitchFamily="18" charset="0"/>
              </a:rPr>
              <a:t> </a:t>
            </a:r>
          </a:p>
          <a:p>
            <a:r>
              <a:rPr lang="ru-RU" sz="1600" dirty="0" smtClean="0">
                <a:latin typeface="Times New Roman" panose="02020603050405020304" pitchFamily="18" charset="0"/>
                <a:cs typeface="Times New Roman" panose="02020603050405020304" pitchFamily="18" charset="0"/>
                <a:hlinkClick r:id="rId4" tooltip="1951 год в кино"/>
              </a:rPr>
              <a:t>1951</a:t>
            </a:r>
            <a:r>
              <a:rPr lang="ru-RU" sz="1600" dirty="0" smtClean="0">
                <a:latin typeface="Times New Roman" panose="02020603050405020304" pitchFamily="18" charset="0"/>
                <a:cs typeface="Times New Roman" panose="02020603050405020304" pitchFamily="18" charset="0"/>
              </a:rPr>
              <a:t> — </a:t>
            </a:r>
            <a:r>
              <a:rPr lang="ru-RU" sz="1600" dirty="0" smtClean="0">
                <a:latin typeface="Times New Roman" panose="02020603050405020304" pitchFamily="18" charset="0"/>
                <a:cs typeface="Times New Roman" panose="02020603050405020304" pitchFamily="18" charset="0"/>
                <a:hlinkClick r:id="rId5" tooltip="Белинский (фильм)"/>
              </a:rPr>
              <a:t>Белинский</a:t>
            </a:r>
            <a:r>
              <a:rPr lang="ru-RU" sz="1600" dirty="0" smtClean="0">
                <a:latin typeface="Times New Roman" panose="02020603050405020304" pitchFamily="18" charset="0"/>
                <a:cs typeface="Times New Roman" panose="02020603050405020304" pitchFamily="18" charset="0"/>
              </a:rPr>
              <a:t> </a:t>
            </a:r>
          </a:p>
          <a:p>
            <a:r>
              <a:rPr lang="ru-RU" sz="1600" dirty="0" smtClean="0">
                <a:latin typeface="Times New Roman" panose="02020603050405020304" pitchFamily="18" charset="0"/>
                <a:cs typeface="Times New Roman" panose="02020603050405020304" pitchFamily="18" charset="0"/>
                <a:hlinkClick r:id="rId6" tooltip="1952 год в кино"/>
              </a:rPr>
              <a:t>1952</a:t>
            </a:r>
            <a:r>
              <a:rPr lang="ru-RU" sz="1600"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hlinkClick r:id="rId7" tooltip="Римский-Корсаков (фильм)"/>
              </a:rPr>
              <a:t>Римский-Корсаков</a:t>
            </a:r>
            <a:r>
              <a:rPr lang="ru-RU" sz="1600" dirty="0" smtClean="0">
                <a:latin typeface="Times New Roman" panose="02020603050405020304" pitchFamily="18" charset="0"/>
                <a:cs typeface="Times New Roman" panose="02020603050405020304" pitchFamily="18" charset="0"/>
              </a:rPr>
              <a:t> </a:t>
            </a:r>
          </a:p>
          <a:p>
            <a:r>
              <a:rPr lang="ru-RU" sz="1600" dirty="0" smtClean="0">
                <a:latin typeface="Times New Roman" panose="02020603050405020304" pitchFamily="18" charset="0"/>
                <a:cs typeface="Times New Roman" panose="02020603050405020304" pitchFamily="18" charset="0"/>
                <a:hlinkClick r:id="rId8" tooltip="1954 год в кино"/>
              </a:rPr>
              <a:t>1954</a:t>
            </a:r>
            <a:r>
              <a:rPr lang="ru-RU" sz="1600"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hlinkClick r:id="rId9" tooltip="Кортик (фильм, 1954)"/>
              </a:rPr>
              <a:t>Кортик</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hlinkClick r:id="rId8" tooltip="1954 год в кино"/>
              </a:rPr>
              <a:t>1954</a:t>
            </a:r>
            <a:r>
              <a:rPr lang="ru-RU" sz="1600" dirty="0" smtClean="0">
                <a:latin typeface="Times New Roman" panose="02020603050405020304" pitchFamily="18" charset="0"/>
                <a:cs typeface="Times New Roman" panose="02020603050405020304" pitchFamily="18" charset="0"/>
              </a:rPr>
              <a:t> — </a:t>
            </a:r>
            <a:r>
              <a:rPr lang="ru-RU" sz="1600" dirty="0" smtClean="0">
                <a:latin typeface="Times New Roman" panose="02020603050405020304" pitchFamily="18" charset="0"/>
                <a:cs typeface="Times New Roman" panose="02020603050405020304" pitchFamily="18" charset="0"/>
                <a:hlinkClick r:id="rId10" tooltip="Герои Шипки"/>
              </a:rPr>
              <a:t>Герои </a:t>
            </a:r>
            <a:r>
              <a:rPr lang="ru-RU" sz="1600" dirty="0" err="1" smtClean="0">
                <a:latin typeface="Times New Roman" panose="02020603050405020304" pitchFamily="18" charset="0"/>
                <a:cs typeface="Times New Roman" panose="02020603050405020304" pitchFamily="18" charset="0"/>
                <a:hlinkClick r:id="rId10" tooltip="Герои Шипки"/>
              </a:rPr>
              <a:t>Шипки</a:t>
            </a:r>
            <a:r>
              <a:rPr lang="ru-RU" sz="1600" dirty="0" smtClean="0">
                <a:latin typeface="Times New Roman" panose="02020603050405020304" pitchFamily="18" charset="0"/>
                <a:cs typeface="Times New Roman" panose="02020603050405020304" pitchFamily="18" charset="0"/>
              </a:rPr>
              <a:t> </a:t>
            </a:r>
          </a:p>
          <a:p>
            <a:r>
              <a:rPr lang="ru-RU" sz="1600" dirty="0" smtClean="0">
                <a:latin typeface="Times New Roman" panose="02020603050405020304" pitchFamily="18" charset="0"/>
                <a:cs typeface="Times New Roman" panose="02020603050405020304" pitchFamily="18" charset="0"/>
                <a:hlinkClick r:id="rId11" tooltip="1955 год в кино"/>
              </a:rPr>
              <a:t>1955</a:t>
            </a:r>
            <a:r>
              <a:rPr lang="ru-RU" sz="1600" dirty="0" smtClean="0">
                <a:latin typeface="Times New Roman" panose="02020603050405020304" pitchFamily="18" charset="0"/>
                <a:cs typeface="Times New Roman" panose="02020603050405020304" pitchFamily="18" charset="0"/>
              </a:rPr>
              <a:t> — </a:t>
            </a:r>
            <a:r>
              <a:rPr lang="ru-RU" sz="1600" dirty="0" smtClean="0">
                <a:latin typeface="Times New Roman" panose="02020603050405020304" pitchFamily="18" charset="0"/>
                <a:cs typeface="Times New Roman" panose="02020603050405020304" pitchFamily="18" charset="0"/>
                <a:hlinkClick r:id="rId12" tooltip="Два капитана (фильм, 1955)"/>
              </a:rPr>
              <a:t>Два капитана</a:t>
            </a:r>
            <a:r>
              <a:rPr lang="ru-RU" sz="1600" dirty="0" smtClean="0">
                <a:latin typeface="Times New Roman" panose="02020603050405020304" pitchFamily="18" charset="0"/>
                <a:cs typeface="Times New Roman" panose="02020603050405020304" pitchFamily="18" charset="0"/>
              </a:rPr>
              <a:t> </a:t>
            </a:r>
          </a:p>
          <a:p>
            <a:r>
              <a:rPr lang="ru-RU" sz="1600" dirty="0" smtClean="0">
                <a:latin typeface="Times New Roman" panose="02020603050405020304" pitchFamily="18" charset="0"/>
                <a:cs typeface="Times New Roman" panose="02020603050405020304" pitchFamily="18" charset="0"/>
                <a:hlinkClick r:id="rId11" tooltip="1955 год в кино"/>
              </a:rPr>
              <a:t>1955</a:t>
            </a:r>
            <a:r>
              <a:rPr lang="ru-RU" sz="1600" dirty="0" smtClean="0">
                <a:latin typeface="Times New Roman" panose="02020603050405020304" pitchFamily="18" charset="0"/>
                <a:cs typeface="Times New Roman" panose="02020603050405020304" pitchFamily="18" charset="0"/>
              </a:rPr>
              <a:t> — </a:t>
            </a:r>
            <a:r>
              <a:rPr lang="ru-RU" sz="1600" dirty="0" smtClean="0">
                <a:latin typeface="Times New Roman" panose="02020603050405020304" pitchFamily="18" charset="0"/>
                <a:cs typeface="Times New Roman" panose="02020603050405020304" pitchFamily="18" charset="0"/>
                <a:hlinkClick r:id="rId13" tooltip="Двенадцатая ночь (фильм, 1955)"/>
              </a:rPr>
              <a:t>Двенадцатая ночь</a:t>
            </a:r>
            <a:r>
              <a:rPr lang="ru-RU" sz="1600" dirty="0" smtClean="0">
                <a:latin typeface="Times New Roman" panose="02020603050405020304" pitchFamily="18" charset="0"/>
                <a:cs typeface="Times New Roman" panose="02020603050405020304" pitchFamily="18" charset="0"/>
              </a:rPr>
              <a:t> </a:t>
            </a:r>
          </a:p>
          <a:p>
            <a:r>
              <a:rPr lang="ru-RU" sz="1600" dirty="0" smtClean="0">
                <a:latin typeface="Times New Roman" panose="02020603050405020304" pitchFamily="18" charset="0"/>
                <a:cs typeface="Times New Roman" panose="02020603050405020304" pitchFamily="18" charset="0"/>
                <a:hlinkClick r:id="rId14" tooltip="1956 год в кино"/>
              </a:rPr>
              <a:t>1956</a:t>
            </a:r>
            <a:r>
              <a:rPr lang="ru-RU" sz="1600" dirty="0" smtClean="0">
                <a:latin typeface="Times New Roman" panose="02020603050405020304" pitchFamily="18" charset="0"/>
                <a:cs typeface="Times New Roman" panose="02020603050405020304" pitchFamily="18" charset="0"/>
              </a:rPr>
              <a:t> — </a:t>
            </a:r>
            <a:r>
              <a:rPr lang="ru-RU" sz="1600" dirty="0" smtClean="0">
                <a:latin typeface="Times New Roman" panose="02020603050405020304" pitchFamily="18" charset="0"/>
                <a:cs typeface="Times New Roman" panose="02020603050405020304" pitchFamily="18" charset="0"/>
                <a:hlinkClick r:id="rId15" tooltip="Разные судьбы"/>
              </a:rPr>
              <a:t>Разные судьбы</a:t>
            </a:r>
            <a:r>
              <a:rPr lang="ru-RU" sz="1600" dirty="0" smtClean="0">
                <a:latin typeface="Times New Roman" panose="02020603050405020304" pitchFamily="18" charset="0"/>
                <a:cs typeface="Times New Roman" panose="02020603050405020304" pitchFamily="18" charset="0"/>
              </a:rPr>
              <a:t> </a:t>
            </a:r>
          </a:p>
          <a:p>
            <a:r>
              <a:rPr lang="ru-RU" sz="1600" dirty="0" smtClean="0">
                <a:latin typeface="Times New Roman" panose="02020603050405020304" pitchFamily="18" charset="0"/>
                <a:cs typeface="Times New Roman" panose="02020603050405020304" pitchFamily="18" charset="0"/>
                <a:hlinkClick r:id="rId16" tooltip="1957 год в кино"/>
              </a:rPr>
              <a:t>1957</a:t>
            </a:r>
            <a:r>
              <a:rPr lang="ru-RU" sz="1600" dirty="0" smtClean="0">
                <a:latin typeface="Times New Roman" panose="02020603050405020304" pitchFamily="18" charset="0"/>
                <a:cs typeface="Times New Roman" panose="02020603050405020304" pitchFamily="18" charset="0"/>
              </a:rPr>
              <a:t> — </a:t>
            </a:r>
            <a:r>
              <a:rPr lang="ru-RU" sz="1600" dirty="0" smtClean="0">
                <a:latin typeface="Times New Roman" panose="02020603050405020304" pitchFamily="18" charset="0"/>
                <a:cs typeface="Times New Roman" panose="02020603050405020304" pitchFamily="18" charset="0"/>
                <a:hlinkClick r:id="rId17" tooltip="Дон Кихот (фильм)"/>
              </a:rPr>
              <a:t>Дон Кихот</a:t>
            </a:r>
            <a:r>
              <a:rPr lang="ru-RU" sz="1600" dirty="0" smtClean="0">
                <a:latin typeface="Times New Roman" panose="02020603050405020304" pitchFamily="18" charset="0"/>
                <a:cs typeface="Times New Roman" panose="02020603050405020304" pitchFamily="18" charset="0"/>
              </a:rPr>
              <a:t> </a:t>
            </a:r>
          </a:p>
          <a:p>
            <a:r>
              <a:rPr lang="ru-RU" sz="1600" dirty="0" smtClean="0">
                <a:latin typeface="Times New Roman" panose="02020603050405020304" pitchFamily="18" charset="0"/>
                <a:cs typeface="Times New Roman" panose="02020603050405020304" pitchFamily="18" charset="0"/>
                <a:hlinkClick r:id="rId18" tooltip="1958 год в кино"/>
              </a:rPr>
              <a:t>1958</a:t>
            </a:r>
            <a:r>
              <a:rPr lang="ru-RU" sz="1600" dirty="0" smtClean="0">
                <a:latin typeface="Times New Roman" panose="02020603050405020304" pitchFamily="18" charset="0"/>
                <a:cs typeface="Times New Roman" panose="02020603050405020304" pitchFamily="18" charset="0"/>
              </a:rPr>
              <a:t> — </a:t>
            </a:r>
            <a:r>
              <a:rPr lang="ru-RU" sz="1600" dirty="0" smtClean="0">
                <a:latin typeface="Times New Roman" panose="02020603050405020304" pitchFamily="18" charset="0"/>
                <a:cs typeface="Times New Roman" panose="02020603050405020304" pitchFamily="18" charset="0"/>
                <a:hlinkClick r:id="rId19" tooltip="Отцы и дети (фильм) (страница отсутствует)"/>
              </a:rPr>
              <a:t>Отцы и дети</a:t>
            </a:r>
            <a:r>
              <a:rPr lang="ru-RU" sz="1600" dirty="0" smtClean="0">
                <a:latin typeface="Times New Roman" panose="02020603050405020304" pitchFamily="18" charset="0"/>
                <a:cs typeface="Times New Roman" panose="02020603050405020304" pitchFamily="18" charset="0"/>
              </a:rPr>
              <a:t> </a:t>
            </a:r>
          </a:p>
          <a:p>
            <a:r>
              <a:rPr lang="ru-RU" sz="1600" dirty="0" smtClean="0">
                <a:latin typeface="Times New Roman" panose="02020603050405020304" pitchFamily="18" charset="0"/>
                <a:cs typeface="Times New Roman" panose="02020603050405020304" pitchFamily="18" charset="0"/>
                <a:hlinkClick r:id="rId18" tooltip="1958 год в кино"/>
              </a:rPr>
              <a:t>1958</a:t>
            </a:r>
            <a:r>
              <a:rPr lang="ru-RU" sz="1600" dirty="0" smtClean="0">
                <a:latin typeface="Times New Roman" panose="02020603050405020304" pitchFamily="18" charset="0"/>
                <a:cs typeface="Times New Roman" panose="02020603050405020304" pitchFamily="18" charset="0"/>
              </a:rPr>
              <a:t> — </a:t>
            </a:r>
            <a:r>
              <a:rPr lang="ru-RU" sz="1600" dirty="0" smtClean="0">
                <a:latin typeface="Times New Roman" panose="02020603050405020304" pitchFamily="18" charset="0"/>
                <a:cs typeface="Times New Roman" panose="02020603050405020304" pitchFamily="18" charset="0"/>
                <a:hlinkClick r:id="rId20" tooltip="В дни Октября"/>
              </a:rPr>
              <a:t>В дни Октября</a:t>
            </a:r>
            <a:r>
              <a:rPr lang="ru-RU" sz="1600" dirty="0" smtClean="0">
                <a:latin typeface="Times New Roman" panose="02020603050405020304" pitchFamily="18" charset="0"/>
                <a:cs typeface="Times New Roman" panose="02020603050405020304" pitchFamily="18" charset="0"/>
              </a:rPr>
              <a:t> </a:t>
            </a:r>
          </a:p>
          <a:p>
            <a:r>
              <a:rPr lang="ru-RU" sz="1600" dirty="0" smtClean="0">
                <a:latin typeface="Times New Roman" panose="02020603050405020304" pitchFamily="18" charset="0"/>
                <a:cs typeface="Times New Roman" panose="02020603050405020304" pitchFamily="18" charset="0"/>
                <a:hlinkClick r:id="rId21" tooltip="1963 год в кино"/>
              </a:rPr>
              <a:t>1963</a:t>
            </a:r>
            <a:r>
              <a:rPr lang="ru-RU" sz="1600" dirty="0" smtClean="0">
                <a:latin typeface="Times New Roman" panose="02020603050405020304" pitchFamily="18" charset="0"/>
                <a:cs typeface="Times New Roman" panose="02020603050405020304" pitchFamily="18" charset="0"/>
              </a:rPr>
              <a:t> — </a:t>
            </a:r>
            <a:r>
              <a:rPr lang="ru-RU" sz="1600" dirty="0" smtClean="0">
                <a:latin typeface="Times New Roman" panose="02020603050405020304" pitchFamily="18" charset="0"/>
                <a:cs typeface="Times New Roman" panose="02020603050405020304" pitchFamily="18" charset="0"/>
                <a:hlinkClick r:id="rId22" tooltip="Каин XVIII"/>
              </a:rPr>
              <a:t>Каин XVIII</a:t>
            </a:r>
            <a:r>
              <a:rPr lang="ru-RU" sz="1600" dirty="0" smtClean="0">
                <a:latin typeface="Times New Roman" panose="02020603050405020304" pitchFamily="18" charset="0"/>
                <a:cs typeface="Times New Roman" panose="02020603050405020304" pitchFamily="18" charset="0"/>
              </a:rPr>
              <a:t> </a:t>
            </a:r>
          </a:p>
          <a:p>
            <a:r>
              <a:rPr lang="ru-RU" sz="1600" dirty="0" smtClean="0">
                <a:latin typeface="Times New Roman" panose="02020603050405020304" pitchFamily="18" charset="0"/>
                <a:cs typeface="Times New Roman" panose="02020603050405020304" pitchFamily="18" charset="0"/>
                <a:hlinkClick r:id="rId21" tooltip="1963 год в кино"/>
              </a:rPr>
              <a:t>1963</a:t>
            </a:r>
            <a:r>
              <a:rPr lang="ru-RU" sz="1600" dirty="0" smtClean="0">
                <a:latin typeface="Times New Roman" panose="02020603050405020304" pitchFamily="18" charset="0"/>
                <a:cs typeface="Times New Roman" panose="02020603050405020304" pitchFamily="18" charset="0"/>
              </a:rPr>
              <a:t> — </a:t>
            </a:r>
            <a:r>
              <a:rPr lang="ru-RU" sz="1600" dirty="0" smtClean="0">
                <a:latin typeface="Times New Roman" panose="02020603050405020304" pitchFamily="18" charset="0"/>
                <a:cs typeface="Times New Roman" panose="02020603050405020304" pitchFamily="18" charset="0"/>
                <a:hlinkClick r:id="rId23" tooltip="Пока жив человек (фильм) (страница отсутствует)"/>
              </a:rPr>
              <a:t>Пока жив человек</a:t>
            </a:r>
            <a:r>
              <a:rPr lang="ru-RU" sz="1600" dirty="0" smtClean="0">
                <a:latin typeface="Times New Roman" panose="02020603050405020304" pitchFamily="18" charset="0"/>
                <a:cs typeface="Times New Roman" panose="02020603050405020304" pitchFamily="18" charset="0"/>
              </a:rPr>
              <a:t> </a:t>
            </a:r>
          </a:p>
          <a:p>
            <a:r>
              <a:rPr lang="ru-RU" sz="1600" dirty="0" smtClean="0">
                <a:latin typeface="Times New Roman" panose="02020603050405020304" pitchFamily="18" charset="0"/>
                <a:cs typeface="Times New Roman" panose="02020603050405020304" pitchFamily="18" charset="0"/>
                <a:hlinkClick r:id="rId24" tooltip="1964 год в кино"/>
              </a:rPr>
              <a:t>1964</a:t>
            </a:r>
            <a:r>
              <a:rPr lang="ru-RU" sz="1600" dirty="0" smtClean="0">
                <a:latin typeface="Times New Roman" panose="02020603050405020304" pitchFamily="18" charset="0"/>
                <a:cs typeface="Times New Roman" panose="02020603050405020304" pitchFamily="18" charset="0"/>
              </a:rPr>
              <a:t> — </a:t>
            </a:r>
            <a:r>
              <a:rPr lang="ru-RU" sz="1600" dirty="0" smtClean="0">
                <a:latin typeface="Times New Roman" panose="02020603050405020304" pitchFamily="18" charset="0"/>
                <a:cs typeface="Times New Roman" panose="02020603050405020304" pitchFamily="18" charset="0"/>
                <a:hlinkClick r:id="rId25" tooltip="Государственный преступник (фильм)"/>
              </a:rPr>
              <a:t>Государственный преступник</a:t>
            </a:r>
            <a:r>
              <a:rPr lang="ru-RU" sz="1600" dirty="0" smtClean="0">
                <a:latin typeface="Times New Roman" panose="02020603050405020304" pitchFamily="18" charset="0"/>
                <a:cs typeface="Times New Roman" panose="02020603050405020304" pitchFamily="18" charset="0"/>
              </a:rPr>
              <a:t> </a:t>
            </a:r>
          </a:p>
          <a:p>
            <a:r>
              <a:rPr lang="ru-RU" sz="1600" dirty="0" smtClean="0">
                <a:latin typeface="Times New Roman" panose="02020603050405020304" pitchFamily="18" charset="0"/>
                <a:cs typeface="Times New Roman" panose="02020603050405020304" pitchFamily="18" charset="0"/>
                <a:hlinkClick r:id="rId26" tooltip="1965 год в кино"/>
              </a:rPr>
              <a:t>1965</a:t>
            </a:r>
            <a:r>
              <a:rPr lang="ru-RU" sz="1600" dirty="0" smtClean="0">
                <a:latin typeface="Times New Roman" panose="02020603050405020304" pitchFamily="18" charset="0"/>
                <a:cs typeface="Times New Roman" panose="02020603050405020304" pitchFamily="18" charset="0"/>
              </a:rPr>
              <a:t> — </a:t>
            </a:r>
            <a:r>
              <a:rPr lang="ru-RU" sz="1600" dirty="0" smtClean="0">
                <a:latin typeface="Times New Roman" panose="02020603050405020304" pitchFamily="18" charset="0"/>
                <a:cs typeface="Times New Roman" panose="02020603050405020304" pitchFamily="18" charset="0"/>
                <a:hlinkClick r:id="rId27" tooltip="Залп «Авроры»"/>
              </a:rPr>
              <a:t>Залп «Авроры»</a:t>
            </a:r>
            <a:r>
              <a:rPr lang="ru-RU" sz="1600" dirty="0" smtClean="0">
                <a:latin typeface="Times New Roman" panose="02020603050405020304" pitchFamily="18" charset="0"/>
                <a:cs typeface="Times New Roman" panose="02020603050405020304" pitchFamily="18" charset="0"/>
              </a:rPr>
              <a:t> </a:t>
            </a:r>
          </a:p>
          <a:p>
            <a:r>
              <a:rPr lang="ru-RU" sz="1600" dirty="0" smtClean="0">
                <a:latin typeface="Times New Roman" panose="02020603050405020304" pitchFamily="18" charset="0"/>
                <a:cs typeface="Times New Roman" panose="02020603050405020304" pitchFamily="18" charset="0"/>
                <a:hlinkClick r:id="rId28" tooltip="1966 год в кино"/>
              </a:rPr>
              <a:t>1966</a:t>
            </a:r>
            <a:r>
              <a:rPr lang="ru-RU" sz="1600" dirty="0" smtClean="0">
                <a:latin typeface="Times New Roman" panose="02020603050405020304" pitchFamily="18" charset="0"/>
                <a:cs typeface="Times New Roman" panose="02020603050405020304" pitchFamily="18" charset="0"/>
              </a:rPr>
              <a:t> — </a:t>
            </a:r>
            <a:r>
              <a:rPr lang="ru-RU" sz="1600" dirty="0" smtClean="0">
                <a:latin typeface="Times New Roman" panose="02020603050405020304" pitchFamily="18" charset="0"/>
                <a:cs typeface="Times New Roman" panose="02020603050405020304" pitchFamily="18" charset="0"/>
                <a:hlinkClick r:id="rId29" tooltip="Два билета на дневной сеанс"/>
              </a:rPr>
              <a:t>Два билета на дневной сеанс</a:t>
            </a:r>
            <a:r>
              <a:rPr lang="ru-RU" sz="1600" dirty="0" smtClean="0">
                <a:latin typeface="Times New Roman" panose="02020603050405020304" pitchFamily="18" charset="0"/>
                <a:cs typeface="Times New Roman" panose="02020603050405020304" pitchFamily="18" charset="0"/>
              </a:rPr>
              <a:t> </a:t>
            </a:r>
          </a:p>
          <a:p>
            <a:r>
              <a:rPr lang="ru-RU" sz="1600" dirty="0" smtClean="0">
                <a:latin typeface="Times New Roman" panose="02020603050405020304" pitchFamily="18" charset="0"/>
                <a:cs typeface="Times New Roman" panose="02020603050405020304" pitchFamily="18" charset="0"/>
                <a:hlinkClick r:id="rId30" tooltip="1968 год в кино"/>
              </a:rPr>
              <a:t>1968</a:t>
            </a:r>
            <a:r>
              <a:rPr lang="ru-RU" sz="1600" dirty="0" smtClean="0">
                <a:latin typeface="Times New Roman" panose="02020603050405020304" pitchFamily="18" charset="0"/>
                <a:cs typeface="Times New Roman" panose="02020603050405020304" pitchFamily="18" charset="0"/>
              </a:rPr>
              <a:t> — </a:t>
            </a:r>
            <a:r>
              <a:rPr lang="ru-RU" sz="1600" dirty="0" smtClean="0">
                <a:latin typeface="Times New Roman" panose="02020603050405020304" pitchFamily="18" charset="0"/>
                <a:cs typeface="Times New Roman" panose="02020603050405020304" pitchFamily="18" charset="0"/>
                <a:hlinkClick r:id="rId31" tooltip="Гроза над Белой"/>
              </a:rPr>
              <a:t>Гроза над Белой</a:t>
            </a:r>
            <a:r>
              <a:rPr lang="ru-RU" sz="1600" dirty="0" smtClean="0">
                <a:latin typeface="Times New Roman" panose="02020603050405020304" pitchFamily="18" charset="0"/>
                <a:cs typeface="Times New Roman" panose="02020603050405020304" pitchFamily="18" charset="0"/>
              </a:rPr>
              <a:t> </a:t>
            </a:r>
          </a:p>
          <a:p>
            <a:r>
              <a:rPr lang="ru-RU" sz="1600" dirty="0" smtClean="0">
                <a:latin typeface="Times New Roman" panose="02020603050405020304" pitchFamily="18" charset="0"/>
                <a:cs typeface="Times New Roman" panose="02020603050405020304" pitchFamily="18" charset="0"/>
                <a:hlinkClick r:id="rId30" tooltip="1968 год в кино"/>
              </a:rPr>
              <a:t>1968</a:t>
            </a:r>
            <a:r>
              <a:rPr lang="ru-RU" sz="1600" dirty="0" smtClean="0">
                <a:latin typeface="Times New Roman" panose="02020603050405020304" pitchFamily="18" charset="0"/>
                <a:cs typeface="Times New Roman" panose="02020603050405020304" pitchFamily="18" charset="0"/>
              </a:rPr>
              <a:t> — </a:t>
            </a:r>
            <a:r>
              <a:rPr lang="ru-RU" sz="1600" dirty="0" smtClean="0">
                <a:latin typeface="Times New Roman" panose="02020603050405020304" pitchFamily="18" charset="0"/>
                <a:cs typeface="Times New Roman" panose="02020603050405020304" pitchFamily="18" charset="0"/>
                <a:hlinkClick r:id="rId32" tooltip="Мёртвый сезон (фильм, 1968)"/>
              </a:rPr>
              <a:t>Мёртвый сезон</a:t>
            </a:r>
            <a:r>
              <a:rPr lang="ru-RU" sz="1600" dirty="0" smtClean="0">
                <a:latin typeface="Times New Roman" panose="02020603050405020304" pitchFamily="18" charset="0"/>
                <a:cs typeface="Times New Roman" panose="02020603050405020304" pitchFamily="18" charset="0"/>
              </a:rPr>
              <a:t> </a:t>
            </a:r>
          </a:p>
          <a:p>
            <a:r>
              <a:rPr lang="ru-RU" sz="1600" dirty="0" smtClean="0">
                <a:latin typeface="Times New Roman" panose="02020603050405020304" pitchFamily="18" charset="0"/>
                <a:cs typeface="Times New Roman" panose="02020603050405020304" pitchFamily="18" charset="0"/>
                <a:hlinkClick r:id="rId30" tooltip="1968 год в кино"/>
              </a:rPr>
              <a:t>1968</a:t>
            </a:r>
            <a:r>
              <a:rPr lang="ru-RU" sz="1600" dirty="0" smtClean="0">
                <a:latin typeface="Times New Roman" panose="02020603050405020304" pitchFamily="18" charset="0"/>
                <a:cs typeface="Times New Roman" panose="02020603050405020304" pitchFamily="18" charset="0"/>
              </a:rPr>
              <a:t> — </a:t>
            </a:r>
            <a:r>
              <a:rPr lang="ru-RU" sz="1600" dirty="0" smtClean="0">
                <a:latin typeface="Times New Roman" panose="02020603050405020304" pitchFamily="18" charset="0"/>
                <a:cs typeface="Times New Roman" panose="02020603050405020304" pitchFamily="18" charset="0"/>
                <a:hlinkClick r:id="rId33" tooltip="Наши знакомые (страница отсутствует)"/>
              </a:rPr>
              <a:t>Наши знакомые</a:t>
            </a:r>
            <a:r>
              <a:rPr lang="ru-RU" sz="1600" dirty="0" smtClean="0">
                <a:latin typeface="Times New Roman" panose="02020603050405020304" pitchFamily="18" charset="0"/>
                <a:cs typeface="Times New Roman" panose="02020603050405020304" pitchFamily="18" charset="0"/>
              </a:rPr>
              <a:t> </a:t>
            </a:r>
          </a:p>
          <a:p>
            <a:r>
              <a:rPr lang="ru-RU" sz="1600" dirty="0" smtClean="0">
                <a:latin typeface="Times New Roman" panose="02020603050405020304" pitchFamily="18" charset="0"/>
                <a:cs typeface="Times New Roman" panose="02020603050405020304" pitchFamily="18" charset="0"/>
                <a:hlinkClick r:id="rId30" tooltip="1968 год в кино"/>
              </a:rPr>
              <a:t>1968</a:t>
            </a:r>
            <a:r>
              <a:rPr lang="ru-RU" sz="1600" dirty="0" smtClean="0">
                <a:latin typeface="Times New Roman" panose="02020603050405020304" pitchFamily="18" charset="0"/>
                <a:cs typeface="Times New Roman" panose="02020603050405020304" pitchFamily="18" charset="0"/>
              </a:rPr>
              <a:t> — </a:t>
            </a:r>
            <a:r>
              <a:rPr lang="ru-RU" sz="1600" dirty="0" smtClean="0">
                <a:latin typeface="Times New Roman" panose="02020603050405020304" pitchFamily="18" charset="0"/>
                <a:cs typeface="Times New Roman" panose="02020603050405020304" pitchFamily="18" charset="0"/>
                <a:hlinkClick r:id="rId34" tooltip="Путь в «Сатурн»"/>
              </a:rPr>
              <a:t>Путь в «Сатурн»</a:t>
            </a:r>
            <a:r>
              <a:rPr lang="ru-RU" sz="1600" dirty="0" smtClean="0">
                <a:latin typeface="Times New Roman" panose="02020603050405020304" pitchFamily="18" charset="0"/>
                <a:cs typeface="Times New Roman" panose="02020603050405020304" pitchFamily="18" charset="0"/>
              </a:rPr>
              <a:t> </a:t>
            </a:r>
          </a:p>
          <a:p>
            <a:r>
              <a:rPr lang="ru-RU" sz="1600" dirty="0" smtClean="0">
                <a:latin typeface="Times New Roman" panose="02020603050405020304" pitchFamily="18" charset="0"/>
                <a:cs typeface="Times New Roman" panose="02020603050405020304" pitchFamily="18" charset="0"/>
                <a:hlinkClick r:id="rId30" tooltip="1968 год в кино"/>
              </a:rPr>
              <a:t>1968</a:t>
            </a:r>
            <a:r>
              <a:rPr lang="ru-RU" sz="1600" dirty="0" smtClean="0">
                <a:latin typeface="Times New Roman" panose="02020603050405020304" pitchFamily="18" charset="0"/>
                <a:cs typeface="Times New Roman" panose="02020603050405020304" pitchFamily="18" charset="0"/>
              </a:rPr>
              <a:t> — </a:t>
            </a:r>
            <a:r>
              <a:rPr lang="ru-RU" sz="1600" dirty="0" smtClean="0">
                <a:latin typeface="Times New Roman" panose="02020603050405020304" pitchFamily="18" charset="0"/>
                <a:cs typeface="Times New Roman" panose="02020603050405020304" pitchFamily="18" charset="0"/>
                <a:hlinkClick r:id="rId35" tooltip="Конец «Сатурна»"/>
              </a:rPr>
              <a:t>Конец «Сатурна»</a:t>
            </a:r>
            <a:r>
              <a:rPr lang="ru-RU" sz="1600" dirty="0" smtClean="0">
                <a:latin typeface="Times New Roman" panose="02020603050405020304" pitchFamily="18" charset="0"/>
                <a:cs typeface="Times New Roman" panose="02020603050405020304" pitchFamily="18" charset="0"/>
              </a:rPr>
              <a:t> </a:t>
            </a:r>
          </a:p>
          <a:p>
            <a:r>
              <a:rPr lang="ru-RU" sz="1600" dirty="0" smtClean="0">
                <a:latin typeface="Times New Roman" panose="02020603050405020304" pitchFamily="18" charset="0"/>
                <a:cs typeface="Times New Roman" panose="02020603050405020304" pitchFamily="18" charset="0"/>
                <a:hlinkClick r:id="rId36" tooltip="1970 год в кино"/>
              </a:rPr>
              <a:t>1970</a:t>
            </a:r>
            <a:r>
              <a:rPr lang="ru-RU" sz="1600" dirty="0" smtClean="0">
                <a:latin typeface="Times New Roman" panose="02020603050405020304" pitchFamily="18" charset="0"/>
                <a:cs typeface="Times New Roman" panose="02020603050405020304" pitchFamily="18" charset="0"/>
              </a:rPr>
              <a:t> — </a:t>
            </a:r>
            <a:r>
              <a:rPr lang="ru-RU" sz="1600" dirty="0" smtClean="0">
                <a:latin typeface="Times New Roman" panose="02020603050405020304" pitchFamily="18" charset="0"/>
                <a:cs typeface="Times New Roman" panose="02020603050405020304" pitchFamily="18" charset="0"/>
                <a:hlinkClick r:id="rId37" tooltip="Бег (фильм, 1970)"/>
              </a:rPr>
              <a:t>Бег</a:t>
            </a:r>
            <a:r>
              <a:rPr lang="ru-RU" sz="1600" dirty="0" smtClean="0">
                <a:latin typeface="Times New Roman" panose="02020603050405020304" pitchFamily="18" charset="0"/>
                <a:cs typeface="Times New Roman" panose="02020603050405020304" pitchFamily="18" charset="0"/>
              </a:rPr>
              <a:t> </a:t>
            </a:r>
          </a:p>
          <a:p>
            <a:r>
              <a:rPr lang="ru-RU" sz="1600" dirty="0" smtClean="0">
                <a:latin typeface="Times New Roman" panose="02020603050405020304" pitchFamily="18" charset="0"/>
                <a:cs typeface="Times New Roman" panose="02020603050405020304" pitchFamily="18" charset="0"/>
                <a:hlinkClick r:id="rId36" tooltip="1970 год в кино"/>
              </a:rPr>
              <a:t>1970</a:t>
            </a:r>
            <a:r>
              <a:rPr lang="ru-RU" sz="1600" dirty="0" smtClean="0">
                <a:latin typeface="Times New Roman" panose="02020603050405020304" pitchFamily="18" charset="0"/>
                <a:cs typeface="Times New Roman" panose="02020603050405020304" pitchFamily="18" charset="0"/>
              </a:rPr>
              <a:t> — </a:t>
            </a:r>
            <a:r>
              <a:rPr lang="ru-RU" sz="1600" dirty="0" smtClean="0">
                <a:latin typeface="Times New Roman" panose="02020603050405020304" pitchFamily="18" charset="0"/>
                <a:cs typeface="Times New Roman" panose="02020603050405020304" pitchFamily="18" charset="0"/>
                <a:hlinkClick r:id="rId38" tooltip="Чайковский (фильм)"/>
              </a:rPr>
              <a:t>Чайковский</a:t>
            </a:r>
            <a:r>
              <a:rPr lang="ru-RU" sz="1600" dirty="0" smtClean="0">
                <a:latin typeface="Times New Roman" panose="02020603050405020304" pitchFamily="18" charset="0"/>
                <a:cs typeface="Times New Roman" panose="02020603050405020304" pitchFamily="18" charset="0"/>
              </a:rPr>
              <a:t> </a:t>
            </a:r>
          </a:p>
          <a:p>
            <a:r>
              <a:rPr lang="ru-RU" sz="1600" dirty="0" smtClean="0">
                <a:latin typeface="Times New Roman" panose="02020603050405020304" pitchFamily="18" charset="0"/>
                <a:cs typeface="Times New Roman" panose="02020603050405020304" pitchFamily="18" charset="0"/>
                <a:hlinkClick r:id="rId39" tooltip="1971 год в кино"/>
              </a:rPr>
              <a:t>1971</a:t>
            </a:r>
            <a:r>
              <a:rPr lang="ru-RU" sz="1600" dirty="0" smtClean="0">
                <a:latin typeface="Times New Roman" panose="02020603050405020304" pitchFamily="18" charset="0"/>
                <a:cs typeface="Times New Roman" panose="02020603050405020304" pitchFamily="18" charset="0"/>
              </a:rPr>
              <a:t> — </a:t>
            </a:r>
            <a:r>
              <a:rPr lang="ru-RU" sz="1600" dirty="0" smtClean="0">
                <a:latin typeface="Times New Roman" panose="02020603050405020304" pitchFamily="18" charset="0"/>
                <a:cs typeface="Times New Roman" panose="02020603050405020304" pitchFamily="18" charset="0"/>
                <a:hlinkClick r:id="rId40" tooltip="Город под липами"/>
              </a:rPr>
              <a:t>Город под липами</a:t>
            </a:r>
            <a:r>
              <a:rPr lang="ru-RU" sz="1600" dirty="0" smtClean="0">
                <a:latin typeface="Times New Roman" panose="02020603050405020304" pitchFamily="18" charset="0"/>
                <a:cs typeface="Times New Roman" panose="02020603050405020304" pitchFamily="18" charset="0"/>
              </a:rPr>
              <a:t> </a:t>
            </a:r>
          </a:p>
          <a:p>
            <a:r>
              <a:rPr lang="ru-RU" sz="1600" dirty="0" smtClean="0">
                <a:latin typeface="Times New Roman" panose="02020603050405020304" pitchFamily="18" charset="0"/>
                <a:cs typeface="Times New Roman" panose="02020603050405020304" pitchFamily="18" charset="0"/>
                <a:hlinkClick r:id="rId41" tooltip="1972 год в кино"/>
              </a:rPr>
              <a:t>1972</a:t>
            </a:r>
            <a:r>
              <a:rPr lang="ru-RU" sz="1600" dirty="0" smtClean="0">
                <a:latin typeface="Times New Roman" panose="02020603050405020304" pitchFamily="18" charset="0"/>
                <a:cs typeface="Times New Roman" panose="02020603050405020304" pitchFamily="18" charset="0"/>
              </a:rPr>
              <a:t> — </a:t>
            </a:r>
            <a:r>
              <a:rPr lang="ru-RU" sz="1600" dirty="0" smtClean="0">
                <a:latin typeface="Times New Roman" panose="02020603050405020304" pitchFamily="18" charset="0"/>
                <a:cs typeface="Times New Roman" panose="02020603050405020304" pitchFamily="18" charset="0"/>
                <a:hlinkClick r:id="rId42" tooltip="Дела давно минувших дней…"/>
              </a:rPr>
              <a:t>Дела давно минувших дней…</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hlinkClick r:id="rId43" tooltip="1976 год в кино"/>
              </a:rPr>
              <a:t>1976</a:t>
            </a:r>
            <a:r>
              <a:rPr lang="ru-RU" sz="1600" dirty="0" smtClean="0">
                <a:latin typeface="Times New Roman" panose="02020603050405020304" pitchFamily="18" charset="0"/>
                <a:cs typeface="Times New Roman" panose="02020603050405020304" pitchFamily="18" charset="0"/>
              </a:rPr>
              <a:t> — </a:t>
            </a:r>
            <a:r>
              <a:rPr lang="ru-RU" sz="1600" dirty="0" smtClean="0">
                <a:latin typeface="Times New Roman" panose="02020603050405020304" pitchFamily="18" charset="0"/>
                <a:cs typeface="Times New Roman" panose="02020603050405020304" pitchFamily="18" charset="0"/>
                <a:hlinkClick r:id="rId44" tooltip="Меня это не касается… (фильм, 1976)"/>
              </a:rPr>
              <a:t>Меня это не касается…</a:t>
            </a:r>
            <a:r>
              <a:rPr lang="ru-RU" sz="1600" dirty="0" smtClean="0">
                <a:latin typeface="Times New Roman" panose="02020603050405020304" pitchFamily="18" charset="0"/>
                <a:cs typeface="Times New Roman" panose="02020603050405020304" pitchFamily="18" charset="0"/>
              </a:rPr>
              <a:t> </a:t>
            </a:r>
          </a:p>
          <a:p>
            <a:r>
              <a:rPr lang="ru-RU" sz="1600" dirty="0" smtClean="0">
                <a:latin typeface="Times New Roman" panose="02020603050405020304" pitchFamily="18" charset="0"/>
                <a:cs typeface="Times New Roman" panose="02020603050405020304" pitchFamily="18" charset="0"/>
                <a:hlinkClick r:id="rId45" tooltip="1977 год в кино"/>
              </a:rPr>
              <a:t>1977</a:t>
            </a:r>
            <a:r>
              <a:rPr lang="ru-RU" sz="1600" dirty="0" smtClean="0">
                <a:latin typeface="Times New Roman" panose="02020603050405020304" pitchFamily="18" charset="0"/>
                <a:cs typeface="Times New Roman" panose="02020603050405020304" pitchFamily="18" charset="0"/>
              </a:rPr>
              <a:t> — </a:t>
            </a:r>
            <a:r>
              <a:rPr lang="ru-RU" sz="1600" dirty="0" smtClean="0">
                <a:latin typeface="Times New Roman" panose="02020603050405020304" pitchFamily="18" charset="0"/>
                <a:cs typeface="Times New Roman" panose="02020603050405020304" pitchFamily="18" charset="0"/>
                <a:hlinkClick r:id="rId46" tooltip="Тимур и его команда (фильм, 1977)"/>
              </a:rPr>
              <a:t>Тимур и его команда</a:t>
            </a:r>
            <a:r>
              <a:rPr lang="ru-RU" sz="1600" dirty="0" smtClean="0">
                <a:latin typeface="Times New Roman" panose="02020603050405020304" pitchFamily="18" charset="0"/>
                <a:cs typeface="Times New Roman" panose="02020603050405020304" pitchFamily="18" charset="0"/>
              </a:rPr>
              <a:t> </a:t>
            </a:r>
          </a:p>
          <a:p>
            <a:r>
              <a:rPr lang="ru-RU" sz="1600" dirty="0" smtClean="0">
                <a:latin typeface="Times New Roman" panose="02020603050405020304" pitchFamily="18" charset="0"/>
                <a:cs typeface="Times New Roman" panose="02020603050405020304" pitchFamily="18" charset="0"/>
                <a:hlinkClick r:id="rId47" tooltip="1978 год в кино"/>
              </a:rPr>
              <a:t>1978</a:t>
            </a:r>
            <a:r>
              <a:rPr lang="ru-RU" sz="1600" dirty="0" smtClean="0">
                <a:latin typeface="Times New Roman" panose="02020603050405020304" pitchFamily="18" charset="0"/>
                <a:cs typeface="Times New Roman" panose="02020603050405020304" pitchFamily="18" charset="0"/>
              </a:rPr>
              <a:t> — </a:t>
            </a:r>
            <a:r>
              <a:rPr lang="ru-RU" sz="1600" dirty="0" smtClean="0">
                <a:latin typeface="Times New Roman" panose="02020603050405020304" pitchFamily="18" charset="0"/>
                <a:cs typeface="Times New Roman" panose="02020603050405020304" pitchFamily="18" charset="0"/>
                <a:hlinkClick r:id="rId48" tooltip="Объяснение в любви"/>
              </a:rPr>
              <a:t>Объяснение в любви</a:t>
            </a:r>
            <a:r>
              <a:rPr lang="ru-RU" sz="1600" dirty="0" smtClean="0">
                <a:latin typeface="Times New Roman" panose="02020603050405020304" pitchFamily="18" charset="0"/>
                <a:cs typeface="Times New Roman" panose="02020603050405020304" pitchFamily="18" charset="0"/>
              </a:rPr>
              <a:t> </a:t>
            </a:r>
          </a:p>
          <a:p>
            <a:r>
              <a:rPr lang="ru-RU" sz="1600" dirty="0" smtClean="0">
                <a:latin typeface="Times New Roman" panose="02020603050405020304" pitchFamily="18" charset="0"/>
                <a:cs typeface="Times New Roman" panose="02020603050405020304" pitchFamily="18" charset="0"/>
                <a:hlinkClick r:id="rId47" tooltip="1978 год в кино"/>
              </a:rPr>
              <a:t>1978</a:t>
            </a:r>
            <a:r>
              <a:rPr lang="ru-RU" sz="1600" dirty="0" smtClean="0">
                <a:latin typeface="Times New Roman" panose="02020603050405020304" pitchFamily="18" charset="0"/>
                <a:cs typeface="Times New Roman" panose="02020603050405020304" pitchFamily="18" charset="0"/>
              </a:rPr>
              <a:t> — </a:t>
            </a:r>
            <a:r>
              <a:rPr lang="ru-RU" sz="1600" dirty="0" smtClean="0">
                <a:latin typeface="Times New Roman" panose="02020603050405020304" pitchFamily="18" charset="0"/>
                <a:cs typeface="Times New Roman" panose="02020603050405020304" pitchFamily="18" charset="0"/>
                <a:hlinkClick r:id="rId49" tooltip="Жизнь Бетховена (страница отсутствует)"/>
              </a:rPr>
              <a:t>Жизнь Бетховена</a:t>
            </a:r>
            <a:r>
              <a:rPr lang="ru-RU" sz="1600" dirty="0" smtClean="0">
                <a:latin typeface="Times New Roman" panose="02020603050405020304" pitchFamily="18" charset="0"/>
                <a:cs typeface="Times New Roman" panose="02020603050405020304" pitchFamily="18" charset="0"/>
              </a:rPr>
              <a:t> </a:t>
            </a:r>
          </a:p>
          <a:p>
            <a:r>
              <a:rPr lang="ru-RU" sz="1600" dirty="0" smtClean="0">
                <a:latin typeface="Times New Roman" panose="02020603050405020304" pitchFamily="18" charset="0"/>
                <a:cs typeface="Times New Roman" panose="02020603050405020304" pitchFamily="18" charset="0"/>
                <a:hlinkClick r:id="rId47" tooltip="1978 год в кино"/>
              </a:rPr>
              <a:t>1978</a:t>
            </a:r>
            <a:r>
              <a:rPr lang="ru-RU" sz="1600" dirty="0" smtClean="0">
                <a:latin typeface="Times New Roman" panose="02020603050405020304" pitchFamily="18" charset="0"/>
                <a:cs typeface="Times New Roman" panose="02020603050405020304" pitchFamily="18" charset="0"/>
              </a:rPr>
              <a:t> — </a:t>
            </a:r>
            <a:r>
              <a:rPr lang="ru-RU" sz="1600" dirty="0" smtClean="0">
                <a:latin typeface="Times New Roman" panose="02020603050405020304" pitchFamily="18" charset="0"/>
                <a:cs typeface="Times New Roman" panose="02020603050405020304" pitchFamily="18" charset="0"/>
                <a:hlinkClick r:id="rId50" tooltip="Дом строится (фильм) (страница отсутствует)"/>
              </a:rPr>
              <a:t>Дом строится</a:t>
            </a:r>
            <a:r>
              <a:rPr lang="ru-RU" sz="1600" dirty="0" smtClean="0">
                <a:latin typeface="Times New Roman" panose="02020603050405020304" pitchFamily="18" charset="0"/>
                <a:cs typeface="Times New Roman" panose="02020603050405020304" pitchFamily="18" charset="0"/>
              </a:rPr>
              <a:t> </a:t>
            </a:r>
          </a:p>
          <a:p>
            <a:r>
              <a:rPr lang="ru-RU" sz="1600" dirty="0" smtClean="0">
                <a:latin typeface="Times New Roman" panose="02020603050405020304" pitchFamily="18" charset="0"/>
                <a:cs typeface="Times New Roman" panose="02020603050405020304" pitchFamily="18" charset="0"/>
                <a:hlinkClick r:id="rId51" tooltip="1980 год в кино"/>
              </a:rPr>
              <a:t>1980</a:t>
            </a:r>
            <a:r>
              <a:rPr lang="ru-RU" sz="1600" dirty="0" smtClean="0">
                <a:latin typeface="Times New Roman" panose="02020603050405020304" pitchFamily="18" charset="0"/>
                <a:cs typeface="Times New Roman" panose="02020603050405020304" pitchFamily="18" charset="0"/>
              </a:rPr>
              <a:t> — </a:t>
            </a:r>
            <a:r>
              <a:rPr lang="ru-RU" sz="1600" dirty="0" smtClean="0">
                <a:latin typeface="Times New Roman" panose="02020603050405020304" pitchFamily="18" charset="0"/>
                <a:cs typeface="Times New Roman" panose="02020603050405020304" pitchFamily="18" charset="0"/>
                <a:hlinkClick r:id="rId52" tooltip="Я — актриса (фильм) (страница отсутствует)"/>
              </a:rPr>
              <a:t>Я — актриса</a:t>
            </a:r>
            <a:r>
              <a:rPr lang="ru-RU" sz="1600" dirty="0" smtClean="0">
                <a:latin typeface="Times New Roman" panose="02020603050405020304" pitchFamily="18" charset="0"/>
                <a:cs typeface="Times New Roman" panose="02020603050405020304" pitchFamily="18" charset="0"/>
              </a:rPr>
              <a:t> </a:t>
            </a:r>
          </a:p>
          <a:p>
            <a:r>
              <a:rPr lang="ru-RU" sz="1600" dirty="0" smtClean="0">
                <a:latin typeface="Times New Roman" panose="02020603050405020304" pitchFamily="18" charset="0"/>
                <a:cs typeface="Times New Roman" panose="02020603050405020304" pitchFamily="18" charset="0"/>
                <a:hlinkClick r:id="rId53" tooltip="1981 год в кино"/>
              </a:rPr>
              <a:t>1981</a:t>
            </a:r>
            <a:r>
              <a:rPr lang="ru-RU" sz="1600" dirty="0" smtClean="0">
                <a:latin typeface="Times New Roman" panose="02020603050405020304" pitchFamily="18" charset="0"/>
                <a:cs typeface="Times New Roman" panose="02020603050405020304" pitchFamily="18" charset="0"/>
              </a:rPr>
              <a:t> — </a:t>
            </a:r>
            <a:r>
              <a:rPr lang="ru-RU" sz="1600" dirty="0" smtClean="0">
                <a:latin typeface="Times New Roman" panose="02020603050405020304" pitchFamily="18" charset="0"/>
                <a:cs typeface="Times New Roman" panose="02020603050405020304" pitchFamily="18" charset="0"/>
                <a:hlinkClick r:id="rId54" tooltip="Россия молодая (фильм)"/>
              </a:rPr>
              <a:t>Россия молодая</a:t>
            </a:r>
            <a:r>
              <a:rPr lang="ru-RU" sz="1600" dirty="0" smtClean="0">
                <a:latin typeface="Times New Roman" panose="02020603050405020304" pitchFamily="18" charset="0"/>
                <a:cs typeface="Times New Roman" panose="02020603050405020304" pitchFamily="18" charset="0"/>
              </a:rPr>
              <a:t> </a:t>
            </a:r>
          </a:p>
          <a:p>
            <a:r>
              <a:rPr lang="ru-RU" sz="1600" dirty="0" smtClean="0">
                <a:latin typeface="Times New Roman" panose="02020603050405020304" pitchFamily="18" charset="0"/>
                <a:cs typeface="Times New Roman" panose="02020603050405020304" pitchFamily="18" charset="0"/>
                <a:hlinkClick r:id="rId55" tooltip="1983 год в кино"/>
              </a:rPr>
              <a:t>1983</a:t>
            </a:r>
            <a:r>
              <a:rPr lang="ru-RU" sz="1600" dirty="0" smtClean="0">
                <a:latin typeface="Times New Roman" panose="02020603050405020304" pitchFamily="18" charset="0"/>
                <a:cs typeface="Times New Roman" panose="02020603050405020304" pitchFamily="18" charset="0"/>
              </a:rPr>
              <a:t> — </a:t>
            </a:r>
            <a:r>
              <a:rPr lang="ru-RU" sz="1600" dirty="0" smtClean="0">
                <a:latin typeface="Times New Roman" panose="02020603050405020304" pitchFamily="18" charset="0"/>
                <a:cs typeface="Times New Roman" panose="02020603050405020304" pitchFamily="18" charset="0"/>
                <a:hlinkClick r:id="rId56" tooltip="Две главы из семейной хроники (фильм) (страница отсутствует)"/>
              </a:rPr>
              <a:t>Две главы из семейной хроники</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hlinkClick r:id="rId57" tooltip="1984 год в кино"/>
              </a:rPr>
              <a:t>1984</a:t>
            </a:r>
            <a:r>
              <a:rPr lang="ru-RU" sz="1600" dirty="0" smtClean="0">
                <a:latin typeface="Times New Roman" panose="02020603050405020304" pitchFamily="18" charset="0"/>
                <a:cs typeface="Times New Roman" panose="02020603050405020304" pitchFamily="18" charset="0"/>
              </a:rPr>
              <a:t> — </a:t>
            </a:r>
            <a:r>
              <a:rPr lang="ru-RU" sz="1600" dirty="0" smtClean="0">
                <a:latin typeface="Times New Roman" panose="02020603050405020304" pitchFamily="18" charset="0"/>
                <a:cs typeface="Times New Roman" panose="02020603050405020304" pitchFamily="18" charset="0"/>
                <a:hlinkClick r:id="rId58" tooltip="Иван Павлов. Поиски истины (страница отсутствует)"/>
              </a:rPr>
              <a:t>Иван Павлов. Поиски истины</a:t>
            </a:r>
            <a:r>
              <a:rPr lang="ru-RU" sz="1600" dirty="0" smtClean="0">
                <a:latin typeface="Times New Roman" panose="02020603050405020304" pitchFamily="18" charset="0"/>
                <a:cs typeface="Times New Roman" panose="02020603050405020304" pitchFamily="18" charset="0"/>
              </a:rPr>
              <a:t> </a:t>
            </a:r>
          </a:p>
          <a:p>
            <a:r>
              <a:rPr lang="ru-RU" sz="1600" dirty="0" smtClean="0">
                <a:latin typeface="Times New Roman" panose="02020603050405020304" pitchFamily="18" charset="0"/>
                <a:cs typeface="Times New Roman" panose="02020603050405020304" pitchFamily="18" charset="0"/>
                <a:hlinkClick r:id="rId59" tooltip="1985 год в кино"/>
              </a:rPr>
              <a:t>1985</a:t>
            </a:r>
            <a:r>
              <a:rPr lang="ru-RU" sz="1600" dirty="0" smtClean="0">
                <a:latin typeface="Times New Roman" panose="02020603050405020304" pitchFamily="18" charset="0"/>
                <a:cs typeface="Times New Roman" panose="02020603050405020304" pitchFamily="18" charset="0"/>
              </a:rPr>
              <a:t> — </a:t>
            </a:r>
            <a:r>
              <a:rPr lang="ru-RU" sz="1600" dirty="0" smtClean="0">
                <a:latin typeface="Times New Roman" panose="02020603050405020304" pitchFamily="18" charset="0"/>
                <a:cs typeface="Times New Roman" panose="02020603050405020304" pitchFamily="18" charset="0"/>
                <a:hlinkClick r:id="rId60" tooltip="Битва за Москву (киноэпопея)"/>
              </a:rPr>
              <a:t>Битва за Москву</a:t>
            </a:r>
            <a:r>
              <a:rPr lang="ru-RU" sz="1600" dirty="0" smtClean="0">
                <a:latin typeface="Times New Roman" panose="02020603050405020304" pitchFamily="18" charset="0"/>
                <a:cs typeface="Times New Roman" panose="02020603050405020304" pitchFamily="18" charset="0"/>
              </a:rPr>
              <a:t> </a:t>
            </a:r>
          </a:p>
          <a:p>
            <a:r>
              <a:rPr lang="ru-RU" sz="1600" dirty="0" smtClean="0">
                <a:latin typeface="Times New Roman" panose="02020603050405020304" pitchFamily="18" charset="0"/>
                <a:cs typeface="Times New Roman" panose="02020603050405020304" pitchFamily="18" charset="0"/>
                <a:hlinkClick r:id="rId61" tooltip="1987 год в кино"/>
              </a:rPr>
              <a:t>1987</a:t>
            </a:r>
            <a:r>
              <a:rPr lang="ru-RU" sz="1600" dirty="0" smtClean="0">
                <a:latin typeface="Times New Roman" panose="02020603050405020304" pitchFamily="18" charset="0"/>
                <a:cs typeface="Times New Roman" panose="02020603050405020304" pitchFamily="18" charset="0"/>
              </a:rPr>
              <a:t> — </a:t>
            </a:r>
            <a:r>
              <a:rPr lang="ru-RU" sz="1600" dirty="0" smtClean="0">
                <a:latin typeface="Times New Roman" panose="02020603050405020304" pitchFamily="18" charset="0"/>
                <a:cs typeface="Times New Roman" panose="02020603050405020304" pitchFamily="18" charset="0"/>
                <a:hlinkClick r:id="rId62" tooltip="Время летать"/>
              </a:rPr>
              <a:t>Время летать</a:t>
            </a:r>
            <a:r>
              <a:rPr lang="ru-RU" sz="1600" dirty="0" smtClean="0">
                <a:latin typeface="Times New Roman" panose="02020603050405020304" pitchFamily="18" charset="0"/>
                <a:cs typeface="Times New Roman" panose="02020603050405020304" pitchFamily="18" charset="0"/>
              </a:rPr>
              <a:t> </a:t>
            </a:r>
          </a:p>
          <a:p>
            <a:r>
              <a:rPr lang="ru-RU" sz="1600" dirty="0" smtClean="0">
                <a:latin typeface="Times New Roman" panose="02020603050405020304" pitchFamily="18" charset="0"/>
                <a:cs typeface="Times New Roman" panose="02020603050405020304" pitchFamily="18" charset="0"/>
                <a:hlinkClick r:id="rId63" tooltip="1989 год в кино"/>
              </a:rPr>
              <a:t>1989</a:t>
            </a:r>
            <a:r>
              <a:rPr lang="ru-RU" sz="1600" dirty="0" smtClean="0">
                <a:latin typeface="Times New Roman" panose="02020603050405020304" pitchFamily="18" charset="0"/>
                <a:cs typeface="Times New Roman" panose="02020603050405020304" pitchFamily="18" charset="0"/>
              </a:rPr>
              <a:t> — </a:t>
            </a:r>
            <a:r>
              <a:rPr lang="ru-RU" sz="1600" dirty="0" smtClean="0">
                <a:latin typeface="Times New Roman" panose="02020603050405020304" pitchFamily="18" charset="0"/>
                <a:cs typeface="Times New Roman" panose="02020603050405020304" pitchFamily="18" charset="0"/>
                <a:hlinkClick r:id="rId64" tooltip="Сталинград (фильм, 1989)"/>
              </a:rPr>
              <a:t>Сталинград</a:t>
            </a:r>
            <a:r>
              <a:rPr lang="ru-RU" sz="1600" dirty="0" smtClean="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6516216" y="5013176"/>
            <a:ext cx="2283190" cy="177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3995936" y="5013176"/>
            <a:ext cx="2198190" cy="175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310018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116633"/>
            <a:ext cx="7488833" cy="576064"/>
          </a:xfrm>
        </p:spPr>
        <p:txBody>
          <a:bodyPr/>
          <a:lstStyle/>
          <a:p>
            <a:pPr algn="ctr" defTabSz="914400">
              <a:spcBef>
                <a:spcPts val="0"/>
              </a:spcBef>
            </a:pPr>
            <a:endParaRPr lang="ru-RU" sz="5400" b="0" i="0" spc="-150" dirty="0">
              <a:solidFill>
                <a:srgbClr val="FF0000"/>
              </a:solidFill>
              <a:effectLst>
                <a:outerShdw blurRad="50800" dist="38100" dir="2700000" algn="tl">
                  <a:prstClr val="black">
                    <a:alpha val="40000"/>
                  </a:prstClr>
                </a:outerShdw>
              </a:effectLst>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251520" y="836712"/>
            <a:ext cx="8691260" cy="5877272"/>
          </a:xfrm>
          <a:ln>
            <a:solidFill>
              <a:srgbClr val="FF0000"/>
            </a:solidFill>
          </a:ln>
        </p:spPr>
        <p:txBody>
          <a:bodyPr>
            <a:noAutofit/>
          </a:bodyPr>
          <a:lstStyle/>
          <a:p>
            <a:r>
              <a:rPr lang="ru-RU" sz="1400" dirty="0" smtClean="0">
                <a:latin typeface="Times New Roman" panose="02020603050405020304" pitchFamily="18" charset="0"/>
                <a:cs typeface="Times New Roman" panose="02020603050405020304" pitchFamily="18" charset="0"/>
              </a:rPr>
              <a:t>	</a:t>
            </a:r>
          </a:p>
          <a:p>
            <a:endParaRPr lang="ru-RU" sz="1400" dirty="0">
              <a:latin typeface="Times New Roman" panose="02020603050405020304" pitchFamily="18" charset="0"/>
              <a:cs typeface="Times New Roman" panose="02020603050405020304" pitchFamily="18" charset="0"/>
            </a:endParaRPr>
          </a:p>
          <a:p>
            <a:pPr algn="ctr"/>
            <a:r>
              <a:rPr lang="ru-RU" sz="2800" b="1" dirty="0">
                <a:solidFill>
                  <a:srgbClr val="FF0000"/>
                </a:solidFill>
                <a:latin typeface="Times New Roman" panose="02020603050405020304" pitchFamily="18" charset="0"/>
                <a:cs typeface="Times New Roman" panose="02020603050405020304" pitchFamily="18" charset="0"/>
              </a:rPr>
              <a:t>Алиса Фрейндлих</a:t>
            </a:r>
            <a:endParaRPr lang="ru-RU" sz="2800" b="1" dirty="0" smtClean="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endParaRPr lang="ru-RU" sz="14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Российская </a:t>
            </a:r>
            <a:r>
              <a:rPr lang="ru-RU" sz="1200" dirty="0">
                <a:latin typeface="Times New Roman" panose="02020603050405020304" pitchFamily="18" charset="0"/>
                <a:cs typeface="Times New Roman" panose="02020603050405020304" pitchFamily="18" charset="0"/>
              </a:rPr>
              <a:t>и советская актриса театра и кино Алиса </a:t>
            </a:r>
            <a:r>
              <a:rPr lang="ru-RU" sz="1200" dirty="0" err="1">
                <a:latin typeface="Times New Roman" panose="02020603050405020304" pitchFamily="18" charset="0"/>
                <a:cs typeface="Times New Roman" panose="02020603050405020304" pitchFamily="18" charset="0"/>
              </a:rPr>
              <a:t>Бруновна</a:t>
            </a:r>
            <a:r>
              <a:rPr lang="ru-RU" sz="1200" dirty="0">
                <a:latin typeface="Times New Roman" panose="02020603050405020304" pitchFamily="18" charset="0"/>
                <a:cs typeface="Times New Roman" panose="02020603050405020304" pitchFamily="18" charset="0"/>
              </a:rPr>
              <a:t> Фрейндлих родилась в декабре 1934 г. в Ленинграде. Мама Ксения Федоровна всю юность прожила в городе Псков, потом переехала в северную столицу. Молодая девушка записалась на курсы в Театр рабочей молодежи и познакомилась там с актером с немецкими корнями Бруно Фрейндлихом. </a:t>
            </a:r>
          </a:p>
          <a:p>
            <a:r>
              <a:rPr lang="ru-RU" sz="1200" dirty="0">
                <a:latin typeface="Times New Roman" panose="02020603050405020304" pitchFamily="18" charset="0"/>
                <a:cs typeface="Times New Roman" panose="02020603050405020304" pitchFamily="18" charset="0"/>
              </a:rPr>
              <a:t>Семья отца актрисы переехала в Россию ещё при правлении императрицы Екатерины Второй. Фрейндлихи были известны, как хорошие стеклодувы. Отец Бруно Артур хотел продолжить семейное дело, но его попытка не увенчалась успехом, так как у его второго сына были слишком слабые легкие. Артур Фрейндлих устроился в магазин обуви, который снабжал весь Императорский двор. Какое-то время поработав там, дедушка Алисы Фрейндлих решает открыть собственное дело: он закупает необходимые материалы и оборудование, арендует помещение и делает вывеску: «Изящная обувь Фрейндлих». Однако, Артуру не удалось воплотить свои планы, он скоропостижно скончался. </a:t>
            </a:r>
          </a:p>
          <a:p>
            <a:r>
              <a:rPr lang="ru-RU" sz="1200" dirty="0">
                <a:latin typeface="Times New Roman" panose="02020603050405020304" pitchFamily="18" charset="0"/>
                <a:cs typeface="Times New Roman" panose="02020603050405020304" pitchFamily="18" charset="0"/>
              </a:rPr>
              <a:t>Семья Фрейндлих жила в доме на Исаакиевской площади. 8 декабря 1934 г. у пары родилась дочка. </a:t>
            </a:r>
            <a:r>
              <a:rPr lang="ru-RU" sz="1200" dirty="0" smtClean="0">
                <a:latin typeface="Times New Roman" panose="02020603050405020304" pitchFamily="18" charset="0"/>
                <a:cs typeface="Times New Roman" panose="02020603050405020304" pitchFamily="18" charset="0"/>
              </a:rPr>
              <a:t>Дочку назвали Алисой.</a:t>
            </a:r>
            <a:endParaRPr lang="ru-RU" sz="1200" dirty="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	С </a:t>
            </a:r>
            <a:r>
              <a:rPr lang="ru-RU" sz="1200" dirty="0">
                <a:latin typeface="Times New Roman" panose="02020603050405020304" pitchFamily="18" charset="0"/>
                <a:cs typeface="Times New Roman" panose="02020603050405020304" pitchFamily="18" charset="0"/>
              </a:rPr>
              <a:t>детских лет будущая актриса проявляла интерес к пению и творчеству. Когда Алисе было три года, она увидела дипломное выступление сестры мамы и её супруга, заканчивающих консерваторию. Это событие очень повлияло на маленькую девочку, она три дня напевала мелодии и с тех пор начала играть в театр, надевая платья мамы. </a:t>
            </a:r>
          </a:p>
          <a:p>
            <a:r>
              <a:rPr lang="ru-RU" sz="1200" dirty="0">
                <a:latin typeface="Times New Roman" panose="02020603050405020304" pitchFamily="18" charset="0"/>
                <a:cs typeface="Times New Roman" panose="02020603050405020304" pitchFamily="18" charset="0"/>
              </a:rPr>
              <a:t>До начала Второй мировой отец Алисы уехал с театром на гастроли в Ташкент. Ксения и Бруно решили расстаться. Девочка осталась с матерью и бабушкой. Родственников по отцовской линии выселили из Ленинграда, а брата Бруно и его жену арестовали и расстреляли. </a:t>
            </a:r>
          </a:p>
          <a:p>
            <a:r>
              <a:rPr lang="ru-RU" sz="1200" dirty="0">
                <a:latin typeface="Times New Roman" panose="02020603050405020304" pitchFamily="18" charset="0"/>
                <a:cs typeface="Times New Roman" panose="02020603050405020304" pitchFamily="18" charset="0"/>
              </a:rPr>
              <a:t>В 1941 Алиса Фрейндлих идет в первый </a:t>
            </a:r>
            <a:r>
              <a:rPr lang="ru-RU" sz="1200" dirty="0" smtClean="0">
                <a:latin typeface="Times New Roman" panose="02020603050405020304" pitchFamily="18" charset="0"/>
                <a:cs typeface="Times New Roman" panose="02020603050405020304" pitchFamily="18" charset="0"/>
              </a:rPr>
              <a:t>класс. </a:t>
            </a:r>
            <a:r>
              <a:rPr lang="ru-RU" sz="1200" dirty="0">
                <a:latin typeface="Times New Roman" panose="02020603050405020304" pitchFamily="18" charset="0"/>
                <a:cs typeface="Times New Roman" panose="02020603050405020304" pitchFamily="18" charset="0"/>
              </a:rPr>
              <a:t>Спустя пару дней началась блокада </a:t>
            </a:r>
            <a:r>
              <a:rPr lang="ru-RU" sz="1200" dirty="0" smtClean="0">
                <a:latin typeface="Times New Roman" panose="02020603050405020304" pitchFamily="18" charset="0"/>
                <a:cs typeface="Times New Roman" panose="02020603050405020304" pitchFamily="18" charset="0"/>
              </a:rPr>
              <a:t>Ленинграда. </a:t>
            </a:r>
            <a:r>
              <a:rPr lang="ru-RU" sz="1200" dirty="0">
                <a:latin typeface="Times New Roman" panose="02020603050405020304" pitchFamily="18" charset="0"/>
                <a:cs typeface="Times New Roman" panose="02020603050405020304" pitchFamily="18" charset="0"/>
              </a:rPr>
              <a:t>В интервью Фрейндлих всегда вспоминает этот период как самый тяжелый и самый яркий. Актриса помнит все очень отчетливо, буквально до мелочей. Девочка выжила благодаря бабушке, которая организовала строгий режим питания, выдавая хлеб по часам. Именно это помогло продержаться в самое голодное время. Здоровье Алисы и её мамы было очень слабым не только в физическом плане из-за недостатка питания, но и в психологическом – из-за немецких корней и натиска общественности. В военное время Ксения Фрейндлих занимала пост бухгалтера. После войны она вместе с дочкой переезжает в Таллинн. </a:t>
            </a:r>
          </a:p>
          <a:p>
            <a:r>
              <a:rPr lang="ru-RU" sz="1200" dirty="0">
                <a:latin typeface="Times New Roman" panose="02020603050405020304" pitchFamily="18" charset="0"/>
                <a:cs typeface="Times New Roman" panose="02020603050405020304" pitchFamily="18" charset="0"/>
              </a:rPr>
              <a:t>В Эстонии Алиса живет с мамой три года и заканчивает пятый класс. После этого они снова возвращаются в Ленинград, и девочка продолжает обучение в своей старой школе. В северную столицу также переезжает отец Фрейндлих вместе со своей новой семьей. Как вспоминает актриса, мама была не против общения дочери с родным папой, но его новая жена запрещала им общаться. Более того, сводная сестра от второго брака долгое время даже не догадывалась о существовании Алисы. </a:t>
            </a:r>
          </a:p>
          <a:p>
            <a:r>
              <a:rPr lang="ru-RU" sz="1200" dirty="0">
                <a:latin typeface="Times New Roman" panose="02020603050405020304" pitchFamily="18" charset="0"/>
                <a:cs typeface="Times New Roman" panose="02020603050405020304" pitchFamily="18" charset="0"/>
              </a:rPr>
              <a:t>В школьные годы Фрейндлих посещала театральный кружок, который вела советская актриса Мария Призван-Соколова. Она поверила в талант девочки и обучила ее азам актерского мастерства. Благодаря Марии Александровне Алиса Фрейндлих с первого раза поступает в Ленинградский театральный институт имени А. Н. Островского. </a:t>
            </a:r>
          </a:p>
          <a:p>
            <a:endParaRPr lang="ru-RU" sz="1200" dirty="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pPr marL="0" indent="0" algn="l">
              <a:lnSpc>
                <a:spcPct val="90000"/>
              </a:lnSpc>
              <a:spcBef>
                <a:spcPts val="0"/>
              </a:spcBef>
              <a:buNone/>
            </a:pPr>
            <a:endParaRPr lang="ru-RU" sz="1400" b="0" i="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300550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White Template with blue-green Sego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Белый текст и шрифт Courier для слайдов с кодом">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F83F853-FA01-4B06-983B-0DEE9474D6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1_White Template with blue-green Segoe</Template>
  <TotalTime>427</TotalTime>
  <Words>810</Words>
  <Application>Microsoft Office PowerPoint</Application>
  <PresentationFormat>Экран (4:3)</PresentationFormat>
  <Paragraphs>201</Paragraphs>
  <Slides>17</Slides>
  <Notes>3</Notes>
  <HiddenSlides>0</HiddenSlides>
  <MMClips>0</MMClips>
  <ScaleCrop>false</ScaleCrop>
  <HeadingPairs>
    <vt:vector size="4" baseType="variant">
      <vt:variant>
        <vt:lpstr>Тема</vt:lpstr>
      </vt:variant>
      <vt:variant>
        <vt:i4>2</vt:i4>
      </vt:variant>
      <vt:variant>
        <vt:lpstr>Заголовки слайдов</vt:lpstr>
      </vt:variant>
      <vt:variant>
        <vt:i4>17</vt:i4>
      </vt:variant>
    </vt:vector>
  </HeadingPairs>
  <TitlesOfParts>
    <vt:vector size="19" baseType="lpstr">
      <vt:lpstr>1_White Template with blue-green Segoe</vt:lpstr>
      <vt:lpstr>Белый текст и шрифт Courier для слайдов с кодом</vt:lpstr>
      <vt:lpstr>Презентация PowerPoint</vt:lpstr>
      <vt:lpstr>Презентация PowerPoint</vt:lpstr>
      <vt:lpstr>Татьяна Ивановна Пельтцер (6.06.1904 - 16.07.1992)</vt:lpstr>
      <vt:lpstr> </vt:lpstr>
      <vt:lpstr> Фильмография</vt:lpstr>
      <vt:lpstr> Бруно Фрейндлих (1909—2002) </vt:lpstr>
      <vt:lpstr>Презентация PowerPoint</vt:lpstr>
      <vt:lpstr>Фильмография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 презентации</dc:title>
  <dc:creator>777</dc:creator>
  <cp:lastModifiedBy>Гвоздева Елена Геннадьевна</cp:lastModifiedBy>
  <cp:revision>46</cp:revision>
  <dcterms:created xsi:type="dcterms:W3CDTF">2016-10-11T07:39:28Z</dcterms:created>
  <dcterms:modified xsi:type="dcterms:W3CDTF">2016-10-22T14:52:18Z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TC102867869990</vt:lpwstr>
  </property>
</Properties>
</file>