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A23EC-7669-45E0-9D60-505FA7CEFDB0}" type="datetimeFigureOut">
              <a:rPr lang="ru-RU"/>
              <a:pPr>
                <a:defRPr/>
              </a:pPr>
              <a:t>21.01.2017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C46EC-B2FD-44F0-A8FA-83757CF007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2B6F2-8FC8-4CBE-9CE1-9FFBD13E7B9B}" type="datetimeFigureOut">
              <a:rPr lang="ru-RU"/>
              <a:pPr>
                <a:defRPr/>
              </a:pPr>
              <a:t>21.01.2017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16001-F291-40C3-8FF3-14C4978F8E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33894-B043-4E9C-899D-2A50606175F2}" type="datetimeFigureOut">
              <a:rPr lang="ru-RU"/>
              <a:pPr>
                <a:defRPr/>
              </a:pPr>
              <a:t>21.01.2017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F4E50-1286-43CA-A373-EEAE753761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299CF-0F52-4EEC-84A3-4E29690C2C15}" type="datetimeFigureOut">
              <a:rPr lang="ru-RU"/>
              <a:pPr>
                <a:defRPr/>
              </a:pPr>
              <a:t>21.01.2017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BC88E-AAD5-49B4-86E6-7ADD478C3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181F7-DCBF-457D-AC4A-DD73BE7D1715}" type="datetimeFigureOut">
              <a:rPr lang="ru-RU"/>
              <a:pPr>
                <a:defRPr/>
              </a:pPr>
              <a:t>21.01.2017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87D80-C0BD-4A14-B804-B20B04706A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74D11-BDB4-4268-AF37-FC34F9299E0A}" type="datetimeFigureOut">
              <a:rPr lang="ru-RU"/>
              <a:pPr>
                <a:defRPr/>
              </a:pPr>
              <a:t>21.01.2017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DFE70-71DB-4AF9-A7F7-786BA87441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D4EE8-9627-4361-B4C1-9FE69FF39D46}" type="datetimeFigureOut">
              <a:rPr lang="ru-RU"/>
              <a:pPr>
                <a:defRPr/>
              </a:pPr>
              <a:t>21.01.2017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9A166-6B49-4002-8786-DEEE40EB77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DF04E-B49E-49D1-A157-18564A4D2160}" type="datetimeFigureOut">
              <a:rPr lang="ru-RU"/>
              <a:pPr>
                <a:defRPr/>
              </a:pPr>
              <a:t>21.01.2017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3B1B0-5FC8-403C-BAAD-0F59D8596E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93B72-2D99-4A7D-8A3D-5DA6F54D4F92}" type="datetimeFigureOut">
              <a:rPr lang="ru-RU"/>
              <a:pPr>
                <a:defRPr/>
              </a:pPr>
              <a:t>21.01.2017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32048-624D-4E28-9DED-06BEB1023C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3F9EC-9418-4D9A-860F-7112BEAF8700}" type="datetimeFigureOut">
              <a:rPr lang="ru-RU"/>
              <a:pPr>
                <a:defRPr/>
              </a:pPr>
              <a:t>21.01.2017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FE1CD-9A7B-497F-96CB-B702BFA1D5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DB419-85A1-4A20-B93A-0C041CBB312A}" type="datetimeFigureOut">
              <a:rPr lang="ru-RU"/>
              <a:pPr>
                <a:defRPr/>
              </a:pPr>
              <a:t>21.01.2017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6766B-DE2A-4BB4-94DB-5779950305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00AC7C-2F37-4706-BAFA-E4B3053F65EB}" type="datetimeFigureOut">
              <a:rPr lang="ru-RU"/>
              <a:pPr>
                <a:defRPr/>
              </a:pPr>
              <a:t>21.01.2017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8C8303-E448-441B-996F-D495CD9944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75856" y="764704"/>
            <a:ext cx="420737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fr-FR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Ma famille </a:t>
            </a:r>
            <a:endParaRPr lang="ru-RU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libri" pitchFamily="34" charset="0"/>
              <a:ea typeface="Open Sans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fr-FR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et moi</a:t>
            </a:r>
            <a:endParaRPr lang="fr-FR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404664"/>
            <a:ext cx="735791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Le neuf novembre, lundi.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1628800"/>
            <a:ext cx="234872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+mn-cs"/>
              </a:rPr>
              <a:t>Thème</a:t>
            </a:r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+mn-cs"/>
              </a:rPr>
              <a:t>:</a:t>
            </a:r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8" name="Рисунок 7" descr="family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3573016"/>
            <a:ext cx="3888432" cy="259747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mtClean="0"/>
              <a:t>LA MAIN</a:t>
            </a:r>
            <a:endParaRPr lang="ru-RU" b="1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/>
              <a:t/>
            </a:r>
            <a:br>
              <a:rPr lang="fr-FR" dirty="0"/>
            </a:br>
            <a:r>
              <a:rPr lang="fr-FR" b="1" dirty="0"/>
              <a:t>Le pouce, c’est la grand-mère</a:t>
            </a:r>
            <a:br>
              <a:rPr lang="fr-FR" b="1" dirty="0"/>
            </a:br>
            <a:r>
              <a:rPr lang="fr-FR" b="1" dirty="0"/>
              <a:t>Qui tricote, l’air songeur;</a:t>
            </a:r>
            <a:br>
              <a:rPr lang="fr-FR" b="1" dirty="0"/>
            </a:br>
            <a:r>
              <a:rPr lang="fr-FR" b="1" dirty="0"/>
              <a:t>L’index, le papa grondeur</a:t>
            </a:r>
            <a:br>
              <a:rPr lang="fr-FR" b="1" dirty="0"/>
            </a:br>
            <a:r>
              <a:rPr lang="fr-FR" b="1" dirty="0"/>
              <a:t>Qui commande, un peu sévère;</a:t>
            </a:r>
            <a:br>
              <a:rPr lang="fr-FR" b="1" dirty="0"/>
            </a:br>
            <a:r>
              <a:rPr lang="fr-FR" b="1" dirty="0"/>
              <a:t>Le majeur, le bon-papa</a:t>
            </a:r>
            <a:br>
              <a:rPr lang="fr-FR" b="1" dirty="0"/>
            </a:br>
            <a:r>
              <a:rPr lang="fr-FR" b="1" dirty="0"/>
              <a:t>Qui raconte Ali-Baba;</a:t>
            </a:r>
            <a:br>
              <a:rPr lang="fr-FR" b="1" dirty="0"/>
            </a:br>
            <a:r>
              <a:rPr lang="fr-FR" b="1" dirty="0"/>
              <a:t>L’annulaire, la maman</a:t>
            </a:r>
            <a:br>
              <a:rPr lang="fr-FR" b="1" dirty="0"/>
            </a:br>
            <a:r>
              <a:rPr lang="fr-FR" b="1" dirty="0"/>
              <a:t>Qui lave, frotte, cuisine,</a:t>
            </a:r>
            <a:br>
              <a:rPr lang="fr-FR" b="1" dirty="0"/>
            </a:br>
            <a:r>
              <a:rPr lang="fr-FR" b="1" dirty="0"/>
              <a:t>Coud et repasse en chantant;</a:t>
            </a:r>
            <a:br>
              <a:rPr lang="fr-FR" b="1" dirty="0"/>
            </a:br>
            <a:r>
              <a:rPr lang="fr-FR" b="1" dirty="0"/>
              <a:t>L’auriculaire, l’enfant</a:t>
            </a:r>
            <a:br>
              <a:rPr lang="fr-FR" b="1" dirty="0"/>
            </a:br>
            <a:r>
              <a:rPr lang="fr-FR" b="1" dirty="0"/>
              <a:t>Qui sourit dans ses courtines,</a:t>
            </a:r>
            <a:br>
              <a:rPr lang="fr-FR" b="1" dirty="0"/>
            </a:br>
            <a:r>
              <a:rPr lang="fr-FR" b="1" dirty="0"/>
              <a:t>Toujours vif, toujours content</a:t>
            </a:r>
            <a:endParaRPr lang="ru-RU" b="1" dirty="0"/>
          </a:p>
        </p:txBody>
      </p:sp>
      <p:pic>
        <p:nvPicPr>
          <p:cNvPr id="14339" name="Рисунок 3" descr="Han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5600" y="2349500"/>
            <a:ext cx="3384550" cy="297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1" descr="4ec54039a67539a66d76b2b1288dc28f_extended_family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2079625"/>
            <a:ext cx="6048375" cy="402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332656"/>
            <a:ext cx="9403536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papa </a:t>
            </a:r>
            <a:r>
              <a:rPr lang="fr-FR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maman</a:t>
            </a:r>
            <a:r>
              <a:rPr lang="fr-FR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, </a:t>
            </a:r>
            <a:r>
              <a:rPr lang="fr-FR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grand-mère, grand-père</a:t>
            </a:r>
            <a:r>
              <a:rPr lang="fr-FR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, </a:t>
            </a:r>
            <a:r>
              <a:rPr lang="fr-FR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l'enfant,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fermier, ouvrier, vendeuse, professeur,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b</a:t>
            </a:r>
            <a:r>
              <a:rPr lang="fr-FR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ibliothècaire, ménagère, employée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7242" y="476672"/>
            <a:ext cx="7951536" cy="46166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fr-FR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Plan du récit «Ma famille»:</a:t>
            </a:r>
          </a:p>
          <a:p>
            <a:pPr algn="ctr">
              <a:tabLst>
                <a:tab pos="457200" algn="l"/>
              </a:tabLst>
              <a:defRPr/>
            </a:pP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ru-RU" sz="4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Présente</a:t>
            </a: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 </a:t>
            </a:r>
            <a:r>
              <a:rPr lang="ru-RU" sz="4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ta</a:t>
            </a: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 </a:t>
            </a:r>
            <a:r>
              <a:rPr lang="ru-RU" sz="4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famille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fr-FR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Fais le portrait de ta mère</a:t>
            </a:r>
          </a:p>
          <a:p>
            <a:pPr eaLnBrk="0" hangingPunct="0">
              <a:tabLst>
                <a:tab pos="457200" algn="l"/>
              </a:tabLst>
              <a:defRPr/>
            </a:pPr>
            <a:r>
              <a:rPr lang="fr-FR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 (père, soeur, frère etc.)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fr-FR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Pourquoi aimes-tu ta famille</a:t>
            </a:r>
            <a:r>
              <a:rPr lang="fr-FR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Open Sans"/>
                <a:cs typeface="Times New Roman" pitchFamily="18" charset="0"/>
              </a:rPr>
              <a:t>?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95288" y="260350"/>
            <a:ext cx="8208962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fr-FR" sz="2400" b="1">
                <a:solidFill>
                  <a:srgbClr val="0842FF"/>
                </a:solidFill>
                <a:latin typeface="Calibri" pitchFamily="34" charset="0"/>
                <a:cs typeface="Times New Roman" pitchFamily="18" charset="0"/>
              </a:rPr>
              <a:t>LA FAMILLE DARIENNE                          </a:t>
            </a:r>
            <a:endParaRPr lang="ru-RU" sz="2400"/>
          </a:p>
          <a:p>
            <a:pPr eaLnBrk="0" hangingPunct="0"/>
            <a:r>
              <a:rPr lang="fr-FR" sz="24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Ma famille est petite : nous ne sommes que trois : moi, ma maman et mon papa. Je n’ai ni soeur, ni frère, pourtant je ne me sens pas seule, j’ai beaucoup d’amis. Et ma meilleure amie est pour moi comme une soeur : on partage tout. Ma mère, elle, a trois frères, tous plus âgés qu’elle. Elle est la benjamine de la famille, comme on dit. </a:t>
            </a:r>
            <a:r>
              <a:rPr lang="fr-FR" sz="2400" b="1">
                <a:latin typeface="Calibri" pitchFamily="34" charset="0"/>
                <a:cs typeface="Times New Roman" pitchFamily="18" charset="0"/>
              </a:rPr>
              <a:t>Cela veut dire « la plus petite». Comme j’ai trois oncles, j’ai beaucoup de cousins et cousines, mais on ne se voit presque pas</a:t>
            </a:r>
            <a:r>
              <a:rPr lang="fr-FR" sz="2400">
                <a:latin typeface="Calibri" pitchFamily="34" charset="0"/>
                <a:cs typeface="Times New Roman" pitchFamily="18" charset="0"/>
              </a:rPr>
              <a:t>. </a:t>
            </a:r>
          </a:p>
          <a:p>
            <a:pPr eaLnBrk="0" hangingPunct="0"/>
            <a:endParaRPr lang="fr-FR" sz="280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611188" y="3716338"/>
            <a:ext cx="7489825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fr-FR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ne +verbe +que – </a:t>
            </a:r>
            <a:r>
              <a:rPr lang="ru-RU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только</a:t>
            </a:r>
            <a:endParaRPr lang="ru-RU" sz="2400" b="1">
              <a:solidFill>
                <a:srgbClr val="632523"/>
              </a:solidFill>
            </a:endParaRPr>
          </a:p>
          <a:p>
            <a:pPr eaLnBrk="0" hangingPunct="0"/>
            <a:r>
              <a:rPr lang="fr-FR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ni... ni... – </a:t>
            </a:r>
            <a:r>
              <a:rPr lang="ru-RU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ни</a:t>
            </a:r>
            <a:r>
              <a:rPr lang="fr-FR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…, </a:t>
            </a:r>
            <a:r>
              <a:rPr lang="ru-RU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ни</a:t>
            </a:r>
            <a:r>
              <a:rPr lang="fr-FR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…</a:t>
            </a:r>
            <a:endParaRPr lang="ru-RU" sz="2400" b="1">
              <a:solidFill>
                <a:srgbClr val="632523"/>
              </a:solidFill>
            </a:endParaRPr>
          </a:p>
          <a:p>
            <a:pPr eaLnBrk="0" hangingPunct="0"/>
            <a:r>
              <a:rPr lang="ru-RU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se sentir (III gr.) – чувствовать себя</a:t>
            </a:r>
            <a:endParaRPr lang="ru-RU" sz="2400" b="1">
              <a:solidFill>
                <a:srgbClr val="632523"/>
              </a:solidFill>
            </a:endParaRPr>
          </a:p>
          <a:p>
            <a:pPr eaLnBrk="0" hangingPunct="0"/>
            <a:r>
              <a:rPr lang="ru-RU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partager (I gr.) – делить, делиться</a:t>
            </a:r>
            <a:endParaRPr lang="ru-RU" sz="2400" b="1">
              <a:solidFill>
                <a:srgbClr val="632523"/>
              </a:solidFill>
            </a:endParaRPr>
          </a:p>
          <a:p>
            <a:pPr eaLnBrk="0" hangingPunct="0"/>
            <a:r>
              <a:rPr lang="ru-RU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plus âgé – старше</a:t>
            </a:r>
            <a:endParaRPr lang="ru-RU" sz="2400" b="1">
              <a:solidFill>
                <a:srgbClr val="632523"/>
              </a:solidFill>
            </a:endParaRPr>
          </a:p>
          <a:p>
            <a:pPr eaLnBrk="0" hangingPunct="0"/>
            <a:r>
              <a:rPr lang="fr-FR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le benjamin, la benjamine – </a:t>
            </a:r>
            <a:r>
              <a:rPr lang="ru-RU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самый</a:t>
            </a:r>
            <a:r>
              <a:rPr lang="fr-FR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младший</a:t>
            </a:r>
            <a:r>
              <a:rPr lang="fr-FR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, -</a:t>
            </a:r>
            <a:r>
              <a:rPr lang="ru-RU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ая</a:t>
            </a:r>
            <a:endParaRPr lang="ru-RU" sz="2400" b="1">
              <a:solidFill>
                <a:srgbClr val="632523"/>
              </a:solidFill>
            </a:endParaRPr>
          </a:p>
          <a:p>
            <a:pPr eaLnBrk="0" hangingPunct="0"/>
            <a:r>
              <a:rPr lang="ru-RU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un cousin, une cousine – двоюродный</a:t>
            </a:r>
            <a:r>
              <a:rPr lang="fr-FR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400" b="1">
                <a:solidFill>
                  <a:srgbClr val="632523"/>
                </a:solidFill>
                <a:latin typeface="Calibri" pitchFamily="34" charset="0"/>
                <a:cs typeface="Times New Roman" pitchFamily="18" charset="0"/>
              </a:rPr>
              <a:t> брат, сестра</a:t>
            </a:r>
            <a:endParaRPr lang="ru-RU" sz="2400" b="1">
              <a:solidFill>
                <a:srgbClr val="63252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684213" y="107950"/>
            <a:ext cx="8064500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543425" algn="l"/>
              </a:tabLst>
            </a:pPr>
            <a:r>
              <a:rPr lang="ru-RU" sz="3200" b="1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Составьте синквейн по тексту: «Ma famille»:</a:t>
            </a:r>
          </a:p>
          <a:p>
            <a:pPr>
              <a:tabLst>
                <a:tab pos="4543425" algn="l"/>
              </a:tabLst>
            </a:pPr>
            <a:endParaRPr lang="ru-RU" sz="3200" b="1"/>
          </a:p>
          <a:p>
            <a:pPr eaLnBrk="0" hangingPunct="0">
              <a:tabLst>
                <a:tab pos="4543425" algn="l"/>
              </a:tabLst>
            </a:pPr>
            <a:r>
              <a:rPr lang="fr-FR" sz="3200" b="1">
                <a:latin typeface="Calibri" pitchFamily="34" charset="0"/>
                <a:cs typeface="Times New Roman" pitchFamily="18" charset="0"/>
              </a:rPr>
              <a:t>1. ______________(Que?)</a:t>
            </a:r>
            <a:endParaRPr lang="ru-RU" sz="3200" b="1"/>
          </a:p>
          <a:p>
            <a:pPr eaLnBrk="0" hangingPunct="0">
              <a:tabLst>
                <a:tab pos="4543425" algn="l"/>
              </a:tabLst>
            </a:pPr>
            <a:r>
              <a:rPr lang="fr-FR" sz="3200" b="1">
                <a:latin typeface="Calibri" pitchFamily="34" charset="0"/>
                <a:cs typeface="Times New Roman" pitchFamily="18" charset="0"/>
              </a:rPr>
              <a:t>2. _____________, ____________Quel(le)? Comment?</a:t>
            </a:r>
            <a:endParaRPr lang="ru-RU" sz="3200" b="1"/>
          </a:p>
          <a:p>
            <a:pPr eaLnBrk="0" hangingPunct="0">
              <a:tabLst>
                <a:tab pos="4543425" algn="l"/>
              </a:tabLst>
            </a:pPr>
            <a:r>
              <a:rPr lang="fr-FR" sz="3200" b="1">
                <a:latin typeface="Calibri" pitchFamily="34" charset="0"/>
                <a:cs typeface="Times New Roman" pitchFamily="18" charset="0"/>
              </a:rPr>
              <a:t>3. _____________, _____________, _____________(Les 3 verbes qui caractérisent l’action).</a:t>
            </a:r>
            <a:endParaRPr lang="ru-RU" sz="3200" b="1"/>
          </a:p>
          <a:p>
            <a:pPr eaLnBrk="0" hangingPunct="0">
              <a:tabLst>
                <a:tab pos="4543425" algn="l"/>
              </a:tabLst>
            </a:pPr>
            <a:r>
              <a:rPr lang="fr-FR" sz="3200" b="1">
                <a:latin typeface="Calibri" pitchFamily="34" charset="0"/>
                <a:cs typeface="Times New Roman" pitchFamily="18" charset="0"/>
              </a:rPr>
              <a:t>4. ____________  ____________  ____________  ___________(La proposition (4 mots).</a:t>
            </a:r>
            <a:endParaRPr lang="ru-RU" sz="3200" b="1"/>
          </a:p>
          <a:p>
            <a:pPr eaLnBrk="0" hangingPunct="0">
              <a:tabLst>
                <a:tab pos="4543425" algn="l"/>
              </a:tabLst>
            </a:pPr>
            <a:r>
              <a:rPr lang="fr-FR" sz="3200" b="1">
                <a:latin typeface="Calibri" pitchFamily="34" charset="0"/>
                <a:cs typeface="Times New Roman" pitchFamily="18" charset="0"/>
              </a:rPr>
              <a:t>5. ____________ (Le synonyme du thème)</a:t>
            </a:r>
            <a:endParaRPr lang="fr-FR" sz="32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204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Calibri</vt:lpstr>
      <vt:lpstr>Arial</vt:lpstr>
      <vt:lpstr>Times New Roman</vt:lpstr>
      <vt:lpstr>Тема Office</vt:lpstr>
      <vt:lpstr>Слайд 1</vt:lpstr>
      <vt:lpstr>LA MAIN</vt:lpstr>
      <vt:lpstr>Слайд 3</vt:lpstr>
      <vt:lpstr>Слайд 4</vt:lpstr>
      <vt:lpstr>Слайд 5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Б-Микушкинская сош</dc:creator>
  <cp:lastModifiedBy>Ольга</cp:lastModifiedBy>
  <cp:revision>17</cp:revision>
  <dcterms:created xsi:type="dcterms:W3CDTF">2015-10-30T07:15:21Z</dcterms:created>
  <dcterms:modified xsi:type="dcterms:W3CDTF">2017-01-21T06:39:29Z</dcterms:modified>
</cp:coreProperties>
</file>