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0"/>
  </p:notesMasterIdLst>
  <p:sldIdLst>
    <p:sldId id="257" r:id="rId2"/>
    <p:sldId id="258" r:id="rId3"/>
    <p:sldId id="256" r:id="rId4"/>
    <p:sldId id="263" r:id="rId5"/>
    <p:sldId id="264" r:id="rId6"/>
    <p:sldId id="262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8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C8B112-0C9E-400B-9307-441521293D06}" type="datetimeFigureOut">
              <a:rPr lang="ru-RU" smtClean="0"/>
              <a:t>10.01.2017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2571C1-970D-440F-A9CE-0B685B0FE25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13B386-DCDB-4D5C-BF9E-4A7F5BB6C681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10.01.2017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216024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Конференция </a:t>
            </a:r>
            <a:r>
              <a:rPr lang="ru-RU" sz="4400" dirty="0" smtClean="0"/>
              <a:t>«</a:t>
            </a:r>
            <a:r>
              <a:rPr lang="ru-RU" sz="4400" dirty="0" err="1" smtClean="0"/>
              <a:t>Компетентностное</a:t>
            </a:r>
            <a:r>
              <a:rPr lang="ru-RU" sz="4400" dirty="0" smtClean="0"/>
              <a:t> обучение как ресурс качественного образования» от 17.02.2016 г.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636912"/>
            <a:ext cx="8229600" cy="4032448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endParaRPr lang="ru-RU" sz="3600" dirty="0" smtClean="0"/>
          </a:p>
          <a:p>
            <a:pPr algn="ctr">
              <a:buNone/>
            </a:pPr>
            <a:endParaRPr lang="ru-RU" sz="3600" dirty="0" smtClean="0"/>
          </a:p>
          <a:p>
            <a:pPr algn="ctr">
              <a:buNone/>
            </a:pPr>
            <a:endParaRPr lang="ru-RU" sz="3600" dirty="0" smtClean="0"/>
          </a:p>
          <a:p>
            <a:pPr algn="ctr">
              <a:buNone/>
            </a:pPr>
            <a:r>
              <a:rPr lang="ru-RU" sz="5100" dirty="0" smtClean="0"/>
              <a:t>Тема выступления</a:t>
            </a:r>
          </a:p>
          <a:p>
            <a:pPr algn="ctr">
              <a:buNone/>
            </a:pPr>
            <a:r>
              <a:rPr lang="ru-RU" sz="5100" dirty="0" smtClean="0"/>
              <a:t>«Приёмы  развития критического мышления. Из опыта работы»</a:t>
            </a:r>
          </a:p>
          <a:p>
            <a:pPr algn="ctr">
              <a:buNone/>
            </a:pPr>
            <a:r>
              <a:rPr lang="ru-RU" sz="3600" dirty="0" smtClean="0"/>
              <a:t>у</a:t>
            </a:r>
            <a:r>
              <a:rPr lang="ru-RU" sz="3600" dirty="0" smtClean="0"/>
              <a:t>читель начальных классов</a:t>
            </a:r>
          </a:p>
          <a:p>
            <a:pPr algn="ctr">
              <a:buNone/>
            </a:pPr>
            <a:r>
              <a:rPr lang="ru-RU" sz="3600" dirty="0" smtClean="0"/>
              <a:t>ГБОУ «Школа №810»</a:t>
            </a:r>
          </a:p>
          <a:p>
            <a:pPr algn="ctr">
              <a:buNone/>
            </a:pPr>
            <a:r>
              <a:rPr lang="ru-RU" sz="3600" dirty="0" smtClean="0"/>
              <a:t>Моисеева Татьяна Николаевна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AA820-C50E-4CAE-9693-994A08387956}" type="slidenum">
              <a:rPr lang="ru-RU" smtClean="0"/>
              <a:pPr/>
              <a:t>10</a:t>
            </a:fld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"/>
          </p:nvPr>
        </p:nvPicPr>
        <p:blipFill rotWithShape="1">
          <a:blip r:embed="rId2" cstate="print"/>
          <a:srcRect r="5959" b="38237"/>
          <a:stretch/>
        </p:blipFill>
        <p:spPr>
          <a:xfrm>
            <a:off x="611560" y="548680"/>
            <a:ext cx="8280920" cy="604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8672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player.myshared.ru/822118/data/images/img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843808" y="1556792"/>
            <a:ext cx="6300192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600" b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Приём </a:t>
            </a:r>
          </a:p>
          <a:p>
            <a:pPr algn="ctr"/>
            <a:r>
              <a:rPr lang="ru-RU" sz="6600" b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«Знаю – Узнал –Хочу узнать»</a:t>
            </a:r>
          </a:p>
          <a:p>
            <a:pPr algn="ctr"/>
            <a:endParaRPr lang="ru-RU" sz="5400" b="1" u="sng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2576" y="1268760"/>
            <a:ext cx="8591424" cy="6048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player.myshared.ru/822118/data/images/img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131840" y="1556792"/>
            <a:ext cx="5832648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600" b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Приём </a:t>
            </a:r>
          </a:p>
          <a:p>
            <a:pPr algn="ctr"/>
            <a:r>
              <a:rPr lang="ru-RU" sz="6600" b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«Верю – </a:t>
            </a:r>
          </a:p>
          <a:p>
            <a:pPr algn="ctr"/>
            <a:r>
              <a:rPr lang="ru-RU" sz="6600" b="1" u="sng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 верю»</a:t>
            </a:r>
            <a:endParaRPr lang="ru-RU" sz="6600" b="1" u="sng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5400" b="1" u="sng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527" y="620688"/>
            <a:ext cx="9073473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player.myshared.ru/822118/data/images/img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131840" y="1556792"/>
            <a:ext cx="5832648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600" b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Приём </a:t>
            </a:r>
          </a:p>
          <a:p>
            <a:pPr algn="ctr"/>
            <a:r>
              <a:rPr lang="ru-RU" sz="6600" b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«Корзина</a:t>
            </a:r>
          </a:p>
          <a:p>
            <a:pPr algn="ctr"/>
            <a:r>
              <a:rPr lang="ru-RU" sz="6600" b="1" u="sng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идей»</a:t>
            </a:r>
            <a:endParaRPr lang="ru-RU" sz="6600" b="1" u="sng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5400" b="1" u="sng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Тема: «Слова с непроизносимыми согласными»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Любой согласный может считаться непроизносимым?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Задание: записать как можно больше слов, предложений (можно и вопросительные) или выражений, связанных с понятием непроизносимые согласные (1 минута).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Работа в парах: Обсудить с соседом вашу информацию и составить общий ответ на мой вопрос (1 минута).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Сброс идей в корзину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Что </a:t>
            </a:r>
            <a:r>
              <a:rPr lang="ru-RU" dirty="0" smtClean="0"/>
              <a:t>у вас получилось? Зачитайте результаты работы в парах</a:t>
            </a:r>
            <a:r>
              <a:rPr lang="ru-RU" dirty="0" smtClean="0"/>
              <a:t>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Запись реплик на доске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ВАЖНО: не повторять то, что уже сказано другими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Примерные идеи: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Не произносятся согласные</a:t>
            </a:r>
            <a:r>
              <a:rPr lang="en-US" dirty="0" smtClean="0"/>
              <a:t> [</a:t>
            </a:r>
            <a:r>
              <a:rPr lang="ru-RU" dirty="0" smtClean="0"/>
              <a:t>т</a:t>
            </a:r>
            <a:r>
              <a:rPr lang="en-US" dirty="0" smtClean="0"/>
              <a:t>]</a:t>
            </a:r>
            <a:r>
              <a:rPr lang="ru-RU" dirty="0" smtClean="0"/>
              <a:t>,</a:t>
            </a:r>
            <a:r>
              <a:rPr lang="en-US" dirty="0" smtClean="0"/>
              <a:t> </a:t>
            </a:r>
            <a:r>
              <a:rPr lang="en-US" dirty="0" smtClean="0"/>
              <a:t>[</a:t>
            </a:r>
            <a:r>
              <a:rPr lang="ru-RU" dirty="0" smtClean="0"/>
              <a:t> </a:t>
            </a:r>
            <a:r>
              <a:rPr lang="ru-RU" dirty="0" err="1" smtClean="0"/>
              <a:t>д</a:t>
            </a:r>
            <a:r>
              <a:rPr lang="ru-RU" dirty="0" smtClean="0"/>
              <a:t> </a:t>
            </a:r>
            <a:r>
              <a:rPr lang="en-US" dirty="0" smtClean="0"/>
              <a:t>]</a:t>
            </a:r>
            <a:r>
              <a:rPr lang="ru-RU" dirty="0" smtClean="0"/>
              <a:t>,</a:t>
            </a:r>
            <a:r>
              <a:rPr lang="en-US" dirty="0" smtClean="0"/>
              <a:t> [</a:t>
            </a:r>
            <a:r>
              <a:rPr lang="ru-RU" dirty="0" smtClean="0"/>
              <a:t>л</a:t>
            </a:r>
            <a:r>
              <a:rPr lang="en-US" dirty="0" smtClean="0"/>
              <a:t>]</a:t>
            </a:r>
            <a:r>
              <a:rPr lang="ru-RU" dirty="0" smtClean="0"/>
              <a:t>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Непроизносимые согласные не произносятся, но пишутся.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Их надо проверять или запомнить.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Подбирать однокоренные слова и форму множественного числа.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Местонахождение непроизносимых согласных</a:t>
            </a:r>
            <a:r>
              <a:rPr lang="en-US" dirty="0" smtClean="0"/>
              <a:t> </a:t>
            </a:r>
            <a:r>
              <a:rPr lang="ru-RU" dirty="0" smtClean="0"/>
              <a:t>– пишутся в корне.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player.myshared.ru/822118/data/images/img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0014"/>
            <a:ext cx="9144000" cy="681798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915816" y="980728"/>
            <a:ext cx="6228184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Приём «</a:t>
            </a:r>
            <a:r>
              <a:rPr lang="ru-RU" sz="5400" b="1" u="sng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Инсерт</a:t>
            </a:r>
            <a:r>
              <a:rPr lang="ru-RU" sz="5400" b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</a:t>
            </a:r>
          </a:p>
          <a:p>
            <a:pPr algn="ctr"/>
            <a:endParaRPr lang="ru-RU" sz="5400" b="1" u="sng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(маркировка  </a:t>
            </a:r>
            <a:endParaRPr lang="ru-RU" sz="54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           </a:t>
            </a:r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текста)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         </a:t>
            </a:r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Татьяна\Desktop\Для Алексея СЕМИНАР\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ru-RU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«</a:t>
            </a: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V</a:t>
            </a:r>
            <a:r>
              <a:rPr lang="ru-RU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» - информация мне известна</a:t>
            </a:r>
          </a:p>
          <a:p>
            <a:pPr>
              <a:buClr>
                <a:schemeClr val="folHlink"/>
              </a:buClr>
              <a:buSzPct val="60000"/>
              <a:buNone/>
              <a:defRPr/>
            </a:pPr>
            <a:endParaRPr lang="ru-RU" sz="3200" b="1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ru-RU" sz="32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«+» </a:t>
            </a:r>
            <a:r>
              <a:rPr lang="ru-RU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- узнал что-то новое</a:t>
            </a:r>
          </a:p>
          <a:p>
            <a:pPr>
              <a:buClr>
                <a:schemeClr val="folHlink"/>
              </a:buClr>
              <a:buSzPct val="60000"/>
              <a:buNone/>
              <a:defRPr/>
            </a:pPr>
            <a:endParaRPr lang="ru-RU" sz="3200" b="1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ru-RU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«-» - противоречит тому, что знаю; думал иначе, не согласен</a:t>
            </a:r>
          </a:p>
          <a:p>
            <a:pPr>
              <a:buClr>
                <a:schemeClr val="folHlink"/>
              </a:buClr>
              <a:buSzPct val="60000"/>
              <a:buNone/>
              <a:defRPr/>
            </a:pPr>
            <a:endParaRPr lang="ru-RU" sz="3200" b="1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ru-RU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«?» -  хочу узнать подробнее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Инсерт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(чтение с пометками)</a:t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/>
          <a:lstStyle/>
          <a:p>
            <a:r>
              <a:rPr lang="ru-RU" dirty="0" smtClean="0"/>
              <a:t>Тема: «Части речи. Глагол.»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844824"/>
            <a:ext cx="8590728" cy="4536504"/>
          </a:xfrm>
        </p:spPr>
        <p:txBody>
          <a:bodyPr>
            <a:normAutofit fontScale="25000" lnSpcReduction="20000"/>
          </a:bodyPr>
          <a:lstStyle/>
          <a:p>
            <a:pPr marL="0" indent="504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b="1" i="1" dirty="0" smtClean="0"/>
              <a:t>Глагол – это самостоятельная часть речи, которая обозначает действие и отвечает на вопросы </a:t>
            </a:r>
            <a:r>
              <a:rPr lang="ru-RU" sz="8000" b="1" i="1" u="sng" dirty="0" smtClean="0"/>
              <a:t>что делать? что сделать? </a:t>
            </a:r>
            <a:r>
              <a:rPr lang="ru-RU" sz="8000" b="1" i="1" dirty="0" smtClean="0"/>
              <a:t>Глагол имеет начальную форму, которая называется неопределенной формой глагола (или инфинитивом): ходить, стоять.</a:t>
            </a:r>
          </a:p>
          <a:p>
            <a:pPr marL="0" indent="504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b="1" i="1" dirty="0" smtClean="0"/>
              <a:t>Глаголы изменяются по временам: прошедшее время- погасил, настоящее время – гасит, будущее время – погасит.</a:t>
            </a:r>
          </a:p>
          <a:p>
            <a:pPr marL="0" indent="504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b="1" i="1" dirty="0" smtClean="0"/>
              <a:t>Изменение глаголов по лицам и числам называется спряжением. Спрягаются глаголы только в настоящем и будущем времени. В прошедшем времени глаголы изменяются по родам и числам.</a:t>
            </a:r>
          </a:p>
          <a:p>
            <a:pPr marL="0" indent="504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b="1" i="1" dirty="0" smtClean="0"/>
              <a:t>В предложении глагол обычно служит сказуемым и вместе с подлежащим образует его грамматическую основу.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23527" y="1628800"/>
          <a:ext cx="8352929" cy="2173110"/>
        </p:xfrm>
        <a:graphic>
          <a:graphicData uri="http://schemas.openxmlformats.org/drawingml/2006/table">
            <a:tbl>
              <a:tblPr/>
              <a:tblGrid>
                <a:gridCol w="2482146"/>
                <a:gridCol w="3387858"/>
                <a:gridCol w="2482925"/>
              </a:tblGrid>
              <a:tr h="5414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Знаю</a:t>
                      </a: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Узнал</a:t>
                      </a: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Хочу узнать</a:t>
                      </a: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14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14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14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player.myshared.ru/822118/data/images/img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014"/>
            <a:ext cx="9144000" cy="681798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131840" y="1412776"/>
            <a:ext cx="583264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Приём </a:t>
            </a:r>
          </a:p>
          <a:p>
            <a:pPr algn="ctr"/>
            <a:r>
              <a:rPr lang="ru-RU" sz="5400" b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«Лови ошибку»</a:t>
            </a:r>
          </a:p>
          <a:p>
            <a:pPr algn="ctr"/>
            <a:endParaRPr lang="ru-RU" sz="5400" b="1" u="sng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Лови ошибку ( 5-6 минут)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700808"/>
            <a:ext cx="8892480" cy="4896544"/>
          </a:xfrm>
        </p:spPr>
        <p:txBody>
          <a:bodyPr>
            <a:normAutofit fontScale="92500" lnSpcReduction="10000"/>
          </a:bodyPr>
          <a:lstStyle/>
          <a:p>
            <a:pPr algn="just" eaLnBrk="0" hangingPunct="0">
              <a:buNone/>
              <a:tabLst>
                <a:tab pos="685800" algn="l"/>
              </a:tabLst>
            </a:pPr>
            <a:endParaRPr lang="ru-RU" dirty="0" smtClean="0">
              <a:latin typeface="Arial" charset="0"/>
            </a:endParaRPr>
          </a:p>
          <a:p>
            <a:pPr eaLnBrk="0" hangingPunct="0">
              <a:buNone/>
              <a:tabLst>
                <a:tab pos="685800" algn="l"/>
              </a:tabLst>
            </a:pPr>
            <a:r>
              <a:rPr lang="ru-RU" b="1" dirty="0" smtClean="0">
                <a:latin typeface="Arial" charset="0"/>
                <a:cs typeface="Times New Roman" pitchFamily="18" charset="0"/>
              </a:rPr>
              <a:t>Важно, чтобы задание содержало в себе </a:t>
            </a:r>
            <a:r>
              <a:rPr lang="ru-RU" b="1" dirty="0" smtClean="0">
                <a:latin typeface="Arial" charset="0"/>
                <a:cs typeface="Times New Roman" pitchFamily="18" charset="0"/>
              </a:rPr>
              <a:t>ошибки</a:t>
            </a:r>
          </a:p>
          <a:p>
            <a:pPr eaLnBrk="0" hangingPunct="0">
              <a:buNone/>
              <a:tabLst>
                <a:tab pos="685800" algn="l"/>
              </a:tabLst>
            </a:pPr>
            <a:r>
              <a:rPr lang="ru-RU" b="1" dirty="0" smtClean="0">
                <a:latin typeface="Arial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Arial" charset="0"/>
                <a:cs typeface="Times New Roman" pitchFamily="18" charset="0"/>
              </a:rPr>
              <a:t>2-х уровней:</a:t>
            </a:r>
            <a:endParaRPr lang="ru-RU" b="1" dirty="0" smtClean="0">
              <a:latin typeface="Arial" charset="0"/>
            </a:endParaRPr>
          </a:p>
          <a:p>
            <a:pPr algn="just" eaLnBrk="0" hangingPunct="0">
              <a:tabLst>
                <a:tab pos="685800" algn="l"/>
              </a:tabLst>
            </a:pPr>
            <a:r>
              <a:rPr lang="ru-RU" dirty="0" smtClean="0">
                <a:latin typeface="Arial" charset="0"/>
                <a:cs typeface="Times New Roman" pitchFamily="18" charset="0"/>
              </a:rPr>
              <a:t>А – явные, которые  достаточно легко выявляются учащимися, исходя из их личного опыта и знаний;</a:t>
            </a:r>
            <a:endParaRPr lang="ru-RU" dirty="0" smtClean="0">
              <a:latin typeface="Arial" charset="0"/>
            </a:endParaRPr>
          </a:p>
          <a:p>
            <a:pPr algn="just" eaLnBrk="0" hangingPunct="0">
              <a:tabLst>
                <a:tab pos="685800" algn="l"/>
              </a:tabLst>
            </a:pPr>
            <a:r>
              <a:rPr lang="ru-RU" dirty="0" smtClean="0">
                <a:latin typeface="Arial" charset="0"/>
                <a:cs typeface="Times New Roman" pitchFamily="18" charset="0"/>
              </a:rPr>
              <a:t>Б  - скрытые, которые можно установить, только изучив новый материал.</a:t>
            </a:r>
            <a:endParaRPr lang="ru-RU" dirty="0" smtClean="0">
              <a:latin typeface="Arial" charset="0"/>
            </a:endParaRPr>
          </a:p>
          <a:p>
            <a:pPr algn="just" eaLnBrk="0" hangingPunct="0">
              <a:buNone/>
              <a:tabLst>
                <a:tab pos="685800" algn="l"/>
              </a:tabLst>
            </a:pPr>
            <a:r>
              <a:rPr lang="ru-RU" b="1" dirty="0" smtClean="0">
                <a:latin typeface="Arial" charset="0"/>
                <a:cs typeface="Times New Roman" pitchFamily="18" charset="0"/>
              </a:rPr>
              <a:t>Учащиеся анализируют предложенный текст, пытаются выявить ошибки, аргументируют свои выводы.</a:t>
            </a:r>
          </a:p>
          <a:p>
            <a:pPr algn="just" eaLnBrk="0" hangingPunct="0">
              <a:tabLst>
                <a:tab pos="685800" algn="l"/>
              </a:tabLst>
            </a:pPr>
            <a:endParaRPr lang="ru-RU" dirty="0" smtClean="0">
              <a:latin typeface="Arial" charset="0"/>
            </a:endParaRPr>
          </a:p>
          <a:p>
            <a:pPr algn="just" eaLnBrk="0" hangingPunct="0">
              <a:tabLst>
                <a:tab pos="685800" algn="l"/>
              </a:tabLst>
            </a:pPr>
            <a:r>
              <a:rPr lang="ru-RU" b="1" dirty="0" smtClean="0">
                <a:latin typeface="Arial" charset="0"/>
                <a:cs typeface="Times New Roman" pitchFamily="18" charset="0"/>
              </a:rPr>
              <a:t>Учитель предлагает изучить новый материал, после чего вернуться к тексту задания и исправить те ошибки, которые не удалось выявить в начале урока.</a:t>
            </a:r>
            <a:endParaRPr lang="ru-RU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player.myshared.ru/822118/data/images/img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0014"/>
            <a:ext cx="9144000" cy="681798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131840" y="1700808"/>
            <a:ext cx="583264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Приём «Шесть</a:t>
            </a:r>
          </a:p>
          <a:p>
            <a:pPr algn="ctr"/>
            <a:r>
              <a:rPr lang="ru-RU" sz="5400" b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думающих шляп»</a:t>
            </a:r>
          </a:p>
          <a:p>
            <a:pPr algn="ctr"/>
            <a:endParaRPr lang="ru-RU" sz="5400" b="1" u="sng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1"/>
          <p:cNvGrpSpPr>
            <a:grpSpLocks noGrp="1"/>
          </p:cNvGrpSpPr>
          <p:nvPr>
            <p:ph idx="1"/>
          </p:nvPr>
        </p:nvGrpSpPr>
        <p:grpSpPr bwMode="auto">
          <a:xfrm>
            <a:off x="457200" y="1600200"/>
            <a:ext cx="1090464" cy="4525963"/>
            <a:chOff x="174" y="4018"/>
            <a:chExt cx="476" cy="2751"/>
          </a:xfrm>
        </p:grpSpPr>
        <p:pic>
          <p:nvPicPr>
            <p:cNvPr id="5" name="Picture 5" descr="redhat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" y="4018"/>
              <a:ext cx="388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6" descr="whitehat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" y="6433"/>
              <a:ext cx="42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7" descr="blackhat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" y="6013"/>
              <a:ext cx="388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8" descr="yellowhat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2" y="4493"/>
              <a:ext cx="411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9" descr="greenhat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4" y="5488"/>
              <a:ext cx="439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10" descr="bluehat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4" y="5068"/>
              <a:ext cx="476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0811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Шесть шляп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691680" y="1556792"/>
            <a:ext cx="727280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b="1" dirty="0" smtClean="0"/>
              <a:t>Красная шляпа. Эмоции. Интуиция, чувства и предчувствия. Какие у меня по этому поводу возникают чувства? </a:t>
            </a:r>
          </a:p>
          <a:p>
            <a:endParaRPr lang="ru-RU" altLang="ru-RU" b="1" dirty="0" smtClean="0"/>
          </a:p>
          <a:p>
            <a:r>
              <a:rPr lang="ru-RU" altLang="ru-RU" b="1" dirty="0" smtClean="0"/>
              <a:t>Желтая шляпа. Преимущества. Почему это стоит сделать? Каковы преимущества? Почему это сработает?</a:t>
            </a:r>
            <a:r>
              <a:rPr lang="ru-RU" altLang="ru-RU" dirty="0" smtClean="0"/>
              <a:t> </a:t>
            </a:r>
          </a:p>
          <a:p>
            <a:endParaRPr lang="ru-RU" altLang="ru-RU" dirty="0" smtClean="0"/>
          </a:p>
          <a:p>
            <a:r>
              <a:rPr lang="ru-RU" altLang="ru-RU" b="1" dirty="0" smtClean="0"/>
              <a:t>Синяя шляпа. Организация мышления. Мышление о мышлении. Чего мы достигли? </a:t>
            </a:r>
          </a:p>
          <a:p>
            <a:endParaRPr lang="ru-RU" altLang="ru-RU" b="1" dirty="0" smtClean="0"/>
          </a:p>
          <a:p>
            <a:r>
              <a:rPr lang="ru-RU" altLang="ru-RU" b="1" dirty="0" smtClean="0"/>
              <a:t>Зеленая шляпа. Творчество. Различные идеи. Новые идеи. Предложения.</a:t>
            </a:r>
          </a:p>
          <a:p>
            <a:endParaRPr lang="ru-RU" altLang="ru-RU" b="1" dirty="0" smtClean="0"/>
          </a:p>
          <a:p>
            <a:r>
              <a:rPr lang="ru-RU" altLang="ru-RU" b="1" dirty="0" smtClean="0"/>
              <a:t>Черная шляпа. Осторожность. Суждение. Оценка. Правда ли это? В чем недостатки? Что здесь неправильно? </a:t>
            </a:r>
          </a:p>
          <a:p>
            <a:endParaRPr lang="ru-RU" altLang="ru-RU" b="1" dirty="0" smtClean="0"/>
          </a:p>
          <a:p>
            <a:r>
              <a:rPr lang="ru-RU" altLang="ru-RU" b="1" dirty="0" smtClean="0"/>
              <a:t>Белая шляпа. Информация. Вопросы. Какой мы обладаем информацией? Какая нам нужна информация? </a:t>
            </a:r>
            <a:endParaRPr lang="ru-RU" alt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76" y="764704"/>
            <a:ext cx="8928991" cy="5400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  <a:latin typeface="Arial Narrow" pitchFamily="34" charset="0"/>
              </a:rPr>
              <a:t>Результаты: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 fontScale="92500" lnSpcReduction="20000"/>
          </a:bodyPr>
          <a:lstStyle/>
          <a:p>
            <a:r>
              <a:rPr lang="ru-RU" sz="2800" dirty="0" smtClean="0">
                <a:latin typeface="Arial" charset="0"/>
                <a:cs typeface="Arial" charset="0"/>
              </a:rPr>
              <a:t>Высокая мотивация учащихся к образовательному процессу.</a:t>
            </a:r>
          </a:p>
          <a:p>
            <a:r>
              <a:rPr lang="ru-RU" sz="2800" dirty="0" smtClean="0">
                <a:latin typeface="Arial" charset="0"/>
                <a:cs typeface="Arial" charset="0"/>
              </a:rPr>
              <a:t>Возрастание мыслительных возможностей учащихся, гибкости мышления, его переключения с одного типа на другой.</a:t>
            </a:r>
          </a:p>
          <a:p>
            <a:r>
              <a:rPr lang="ru-RU" sz="2800" dirty="0" smtClean="0">
                <a:latin typeface="Arial" charset="0"/>
                <a:cs typeface="Arial" charset="0"/>
              </a:rPr>
              <a:t>Развитие способности самостоятельно конструировать, строить понятия и оперировать ими.</a:t>
            </a:r>
          </a:p>
          <a:p>
            <a:r>
              <a:rPr lang="ru-RU" sz="2800" dirty="0" smtClean="0">
                <a:latin typeface="Arial" charset="0"/>
                <a:cs typeface="Arial" charset="0"/>
              </a:rPr>
              <a:t>Развитие способности передавать другим авторскую информацию, подвергать ее коррекции, понимать и принимать точку зрения другого человека.</a:t>
            </a:r>
          </a:p>
          <a:p>
            <a:r>
              <a:rPr lang="ru-RU" sz="2800" dirty="0" smtClean="0">
                <a:latin typeface="Arial" charset="0"/>
                <a:cs typeface="Arial" charset="0"/>
              </a:rPr>
              <a:t> Развитие умения анализировать полученную информацию.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485900" y="274638"/>
            <a:ext cx="6172200" cy="79216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Из истории …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766763" y="1663700"/>
            <a:ext cx="7610475" cy="3124200"/>
          </a:xfrm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pPr algn="just" eaLnBrk="1" hangingPunct="1"/>
            <a:r>
              <a:rPr lang="ru-RU" sz="2600" dirty="0">
                <a:solidFill>
                  <a:schemeClr val="tx1"/>
                </a:solidFill>
              </a:rPr>
              <a:t>С 1997 г. Технология развития критического мышления посредством чтения и письма (РКМ) в рамках проекта института «Открытое общество» начала свой путь в педагогическом сообществе России;</a:t>
            </a:r>
          </a:p>
          <a:p>
            <a:pPr algn="just" eaLnBrk="1" hangingPunct="1">
              <a:buFontTx/>
              <a:buNone/>
            </a:pPr>
            <a:endParaRPr lang="ru-RU" sz="2600" dirty="0">
              <a:solidFill>
                <a:schemeClr val="tx1"/>
              </a:solidFill>
            </a:endParaRPr>
          </a:p>
          <a:p>
            <a:pPr algn="just" eaLnBrk="1" hangingPunct="1"/>
            <a:r>
              <a:rPr lang="ru-RU" sz="2600" dirty="0">
                <a:solidFill>
                  <a:schemeClr val="tx1"/>
                </a:solidFill>
              </a:rPr>
              <a:t>В западной педагогике одними из основоположников направления «Критическое мышление» считаются </a:t>
            </a:r>
            <a:r>
              <a:rPr lang="ru-RU" sz="2600" dirty="0" err="1">
                <a:solidFill>
                  <a:schemeClr val="tx1"/>
                </a:solidFill>
              </a:rPr>
              <a:t>Халперн</a:t>
            </a:r>
            <a:r>
              <a:rPr lang="ru-RU" sz="2600" dirty="0">
                <a:solidFill>
                  <a:schemeClr val="tx1"/>
                </a:solidFill>
              </a:rPr>
              <a:t> Д., </a:t>
            </a:r>
            <a:r>
              <a:rPr lang="ru-RU" sz="2600" dirty="0" err="1">
                <a:solidFill>
                  <a:schemeClr val="tx1"/>
                </a:solidFill>
              </a:rPr>
              <a:t>Хьюелл</a:t>
            </a:r>
            <a:r>
              <a:rPr lang="ru-RU" sz="2600" dirty="0">
                <a:solidFill>
                  <a:schemeClr val="tx1"/>
                </a:solidFill>
              </a:rPr>
              <a:t> Л., </a:t>
            </a:r>
            <a:r>
              <a:rPr lang="ru-RU" sz="2600" dirty="0" err="1">
                <a:solidFill>
                  <a:schemeClr val="tx1"/>
                </a:solidFill>
              </a:rPr>
              <a:t>Зиглер</a:t>
            </a:r>
            <a:r>
              <a:rPr lang="ru-RU" sz="2600" dirty="0">
                <a:solidFill>
                  <a:schemeClr val="tx1"/>
                </a:solidFill>
              </a:rPr>
              <a:t> Д. Дж. </a:t>
            </a:r>
            <a:r>
              <a:rPr lang="ru-RU" sz="2600" dirty="0" err="1">
                <a:solidFill>
                  <a:schemeClr val="tx1"/>
                </a:solidFill>
              </a:rPr>
              <a:t>Стилл</a:t>
            </a:r>
            <a:r>
              <a:rPr lang="ru-RU" sz="2600" dirty="0">
                <a:solidFill>
                  <a:schemeClr val="tx1"/>
                </a:solidFill>
              </a:rPr>
              <a:t>, К. </a:t>
            </a:r>
            <a:r>
              <a:rPr lang="ru-RU" sz="2600" dirty="0" err="1">
                <a:solidFill>
                  <a:schemeClr val="tx1"/>
                </a:solidFill>
              </a:rPr>
              <a:t>Мередит</a:t>
            </a:r>
            <a:r>
              <a:rPr lang="ru-RU" sz="2600" dirty="0">
                <a:solidFill>
                  <a:schemeClr val="tx1"/>
                </a:solidFill>
              </a:rPr>
              <a:t>, Ч. Темпл и др.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76056" y="6021288"/>
            <a:ext cx="3679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n>
                  <a:solidFill>
                    <a:schemeClr val="accent2"/>
                  </a:solidFill>
                </a:ln>
              </a:rPr>
              <a:t>Из презентации  </a:t>
            </a:r>
            <a:r>
              <a:rPr lang="ru-RU" dirty="0" err="1" smtClean="0">
                <a:ln>
                  <a:solidFill>
                    <a:schemeClr val="accent2"/>
                  </a:solidFill>
                </a:ln>
              </a:rPr>
              <a:t>Лободиной</a:t>
            </a:r>
            <a:r>
              <a:rPr lang="ru-RU" dirty="0" smtClean="0">
                <a:ln>
                  <a:solidFill>
                    <a:schemeClr val="accent2"/>
                  </a:solidFill>
                </a:ln>
              </a:rPr>
              <a:t> Н.В.</a:t>
            </a:r>
            <a:endParaRPr lang="ru-RU" dirty="0">
              <a:ln>
                <a:solidFill>
                  <a:schemeClr val="accent2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4236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942975" y="387043"/>
            <a:ext cx="7448550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ru-RU" sz="2400" b="1" dirty="0">
              <a:ea typeface="Times New Roman" pitchFamily="18" charset="0"/>
              <a:cs typeface="Arial" charset="0"/>
            </a:endParaRPr>
          </a:p>
          <a:p>
            <a:pPr eaLnBrk="0" hangingPunct="0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Цель применения технологии развития критического мышления:</a:t>
            </a:r>
          </a:p>
          <a:p>
            <a:pPr algn="just" eaLnBrk="0" hangingPunct="0"/>
            <a:endParaRPr lang="ru-RU" sz="3200" b="1" dirty="0">
              <a:solidFill>
                <a:srgbClr val="C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eaLnBrk="0" hangingPunct="0"/>
            <a:r>
              <a:rPr lang="ru-RU" sz="2800" b="1" dirty="0" smtClean="0">
                <a:latin typeface="Arial" charset="0"/>
                <a:ea typeface="Times New Roman" pitchFamily="18" charset="0"/>
                <a:cs typeface="Arial" charset="0"/>
              </a:rPr>
              <a:t>Развитие </a:t>
            </a:r>
            <a:r>
              <a:rPr lang="ru-RU" sz="2800" b="1" dirty="0">
                <a:latin typeface="Arial" charset="0"/>
                <a:ea typeface="Times New Roman" pitchFamily="18" charset="0"/>
                <a:cs typeface="Arial" charset="0"/>
              </a:rPr>
              <a:t>мыслительных навыков учащихся, необходимых для учёбы и обычной жизни (умение принимать взвешенные решения, работать с </a:t>
            </a:r>
            <a:r>
              <a:rPr lang="ru-RU" sz="2800" b="1" dirty="0" smtClean="0">
                <a:latin typeface="Arial" charset="0"/>
                <a:ea typeface="Times New Roman" pitchFamily="18" charset="0"/>
                <a:cs typeface="Arial" charset="0"/>
              </a:rPr>
              <a:t>информацией, анализировать</a:t>
            </a:r>
            <a:r>
              <a:rPr lang="ru-RU" sz="2800" b="1" dirty="0">
                <a:latin typeface="Arial" charset="0"/>
                <a:ea typeface="Times New Roman" pitchFamily="18" charset="0"/>
                <a:cs typeface="Arial" charset="0"/>
              </a:rPr>
              <a:t>, рассматривать различные стороны решения).</a:t>
            </a:r>
            <a:endParaRPr lang="ru-RU" sz="3200" b="1" dirty="0">
              <a:latin typeface="Arial" charset="0"/>
              <a:ea typeface="Times New Roman" pitchFamily="18" charset="0"/>
              <a:cs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76056" y="6021288"/>
            <a:ext cx="3679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n>
                  <a:solidFill>
                    <a:schemeClr val="accent2"/>
                  </a:solidFill>
                </a:ln>
              </a:rPr>
              <a:t>Из презентации  </a:t>
            </a:r>
            <a:r>
              <a:rPr lang="ru-RU" dirty="0" err="1" smtClean="0">
                <a:ln>
                  <a:solidFill>
                    <a:schemeClr val="accent2"/>
                  </a:solidFill>
                </a:ln>
              </a:rPr>
              <a:t>Лободиной</a:t>
            </a:r>
            <a:r>
              <a:rPr lang="ru-RU" dirty="0" smtClean="0">
                <a:ln>
                  <a:solidFill>
                    <a:schemeClr val="accent2"/>
                  </a:solidFill>
                </a:ln>
              </a:rPr>
              <a:t> Н.В.</a:t>
            </a:r>
            <a:endParaRPr lang="ru-RU" dirty="0">
              <a:ln>
                <a:solidFill>
                  <a:schemeClr val="accent2"/>
                </a:solidFill>
              </a:ln>
            </a:endParaRPr>
          </a:p>
        </p:txBody>
      </p:sp>
    </p:spTree>
    <p:extLst>
      <p:ext uri="{BB962C8B-B14F-4D97-AF65-F5344CB8AC3E}">
        <p14:creationId xmlns="" xmlns:p14="http://schemas.microsoft.com/office/powerpoint/2010/main" val="93695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1101" y="587377"/>
            <a:ext cx="6669882" cy="1343025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Трёхфазовая 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структура урока</a:t>
            </a:r>
            <a:endParaRPr lang="ru-RU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>
          <a:xfrm>
            <a:off x="1871664" y="2060575"/>
            <a:ext cx="5755481" cy="3096617"/>
          </a:xfrm>
        </p:spPr>
        <p:txBody>
          <a:bodyPr rtlCol="0">
            <a:normAutofit/>
          </a:bodyPr>
          <a:lstStyle/>
          <a:p>
            <a:pPr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000" b="1" dirty="0">
                <a:solidFill>
                  <a:schemeClr val="tx1"/>
                </a:solidFill>
              </a:rPr>
              <a:t>Вызов </a:t>
            </a:r>
          </a:p>
          <a:p>
            <a:pPr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000" b="1" dirty="0">
                <a:solidFill>
                  <a:schemeClr val="tx1"/>
                </a:solidFill>
              </a:rPr>
              <a:t>Осмысление (реализация</a:t>
            </a:r>
            <a:r>
              <a:rPr lang="ru-RU" sz="4000" b="1" dirty="0" smtClean="0">
                <a:solidFill>
                  <a:schemeClr val="tx1"/>
                </a:solidFill>
              </a:rPr>
              <a:t>)</a:t>
            </a:r>
            <a:endParaRPr lang="ru-RU" sz="4000" b="1" dirty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000" b="1" dirty="0">
                <a:solidFill>
                  <a:schemeClr val="tx1"/>
                </a:solidFill>
              </a:rPr>
              <a:t>Рефлексия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32040" y="6021288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n>
                  <a:solidFill>
                    <a:schemeClr val="accent2"/>
                  </a:solidFill>
                </a:ln>
              </a:rPr>
              <a:t>Из </a:t>
            </a:r>
            <a:r>
              <a:rPr lang="ru-RU" dirty="0" smtClean="0">
                <a:ln>
                  <a:solidFill>
                    <a:schemeClr val="accent2"/>
                  </a:solidFill>
                </a:ln>
              </a:rPr>
              <a:t>презентации  </a:t>
            </a:r>
            <a:r>
              <a:rPr lang="ru-RU" dirty="0" err="1" smtClean="0">
                <a:ln>
                  <a:solidFill>
                    <a:schemeClr val="accent2"/>
                  </a:solidFill>
                </a:ln>
              </a:rPr>
              <a:t>Лободиной</a:t>
            </a:r>
            <a:r>
              <a:rPr lang="ru-RU" dirty="0" smtClean="0">
                <a:ln>
                  <a:solidFill>
                    <a:schemeClr val="accent2"/>
                  </a:solidFill>
                </a:ln>
              </a:rPr>
              <a:t> Н.В.</a:t>
            </a:r>
            <a:endParaRPr lang="ru-RU" dirty="0">
              <a:ln>
                <a:solidFill>
                  <a:schemeClr val="accent2"/>
                </a:solidFill>
              </a:ln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680088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32446708"/>
              </p:ext>
            </p:extLst>
          </p:nvPr>
        </p:nvGraphicFramePr>
        <p:xfrm>
          <a:off x="395536" y="764704"/>
          <a:ext cx="8305799" cy="564330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690621"/>
                <a:gridCol w="2690621"/>
                <a:gridCol w="2924557"/>
              </a:tblGrid>
              <a:tr h="54726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85"/>
                        </a:spcBef>
                        <a:spcAft>
                          <a:spcPts val="185"/>
                        </a:spcAft>
                      </a:pPr>
                      <a:r>
                        <a:rPr lang="ru-RU" sz="1800" b="0" u="sng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Вызов</a:t>
                      </a:r>
                      <a:r>
                        <a:rPr lang="ru-RU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85"/>
                        </a:spcBef>
                        <a:spcAft>
                          <a:spcPts val="185"/>
                        </a:spcAft>
                      </a:pPr>
                      <a:r>
                        <a:rPr lang="ru-RU" sz="1800" b="0" dirty="0"/>
                        <a:t> </a:t>
                      </a:r>
                      <a:r>
                        <a:rPr lang="ru-RU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Мотивационная     </a:t>
                      </a:r>
                      <a:r>
                        <a:rPr lang="ru-RU" sz="1800" b="0" dirty="0"/>
                        <a:t> </a:t>
                      </a:r>
                      <a:endParaRPr lang="ru-RU" sz="1800" b="0" dirty="0" smtClean="0"/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85"/>
                        </a:spcBef>
                        <a:spcAft>
                          <a:spcPts val="185"/>
                        </a:spcAft>
                      </a:pPr>
                      <a:r>
                        <a:rPr lang="ru-RU" sz="1800" b="0" dirty="0" smtClean="0"/>
                        <a:t>(</a:t>
                      </a:r>
                      <a:r>
                        <a:rPr lang="ru-RU" sz="1800" b="0" dirty="0"/>
                        <a:t>побуждение к работе с новой информацией, пробуждение интереса к теме)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85"/>
                        </a:spcBef>
                        <a:spcAft>
                          <a:spcPts val="185"/>
                        </a:spcAft>
                      </a:pPr>
                      <a:r>
                        <a:rPr lang="ru-RU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  Информационная </a:t>
                      </a:r>
                      <a:r>
                        <a:rPr lang="ru-RU" sz="1800" b="0" dirty="0"/>
                        <a:t>(вызов «на поверхность» имеющихся знании по теме)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85"/>
                        </a:spcBef>
                        <a:spcAft>
                          <a:spcPts val="185"/>
                        </a:spcAft>
                      </a:pPr>
                      <a:r>
                        <a:rPr lang="ru-RU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  Коммуникационная</a:t>
                      </a:r>
                      <a:br>
                        <a:rPr lang="ru-RU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ru-RU" sz="1800" b="0" dirty="0"/>
                        <a:t>(бесконфликтный обмен мнениями) </a:t>
                      </a:r>
                      <a:endParaRPr lang="ru-RU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501" marR="23501" marT="31335" marB="3133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85"/>
                        </a:spcBef>
                        <a:spcAft>
                          <a:spcPts val="185"/>
                        </a:spcAft>
                      </a:pPr>
                      <a:r>
                        <a:rPr lang="ru-RU" sz="1800" b="0" u="sng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Осмысление содержания</a:t>
                      </a:r>
                      <a:r>
                        <a:rPr lang="ru-RU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85"/>
                        </a:spcBef>
                        <a:spcAft>
                          <a:spcPts val="185"/>
                        </a:spcAft>
                      </a:pPr>
                      <a:r>
                        <a:rPr lang="ru-RU" sz="1800" b="0" dirty="0"/>
                        <a:t> </a:t>
                      </a:r>
                      <a:r>
                        <a:rPr lang="ru-RU" sz="1800" b="0" dirty="0">
                          <a:solidFill>
                            <a:srgbClr val="FF0000"/>
                          </a:solidFill>
                        </a:rPr>
                        <a:t> </a:t>
                      </a:r>
                      <a:r>
                        <a:rPr lang="ru-RU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Информационная </a:t>
                      </a:r>
                      <a:r>
                        <a:rPr lang="ru-RU" sz="1800" b="0" dirty="0"/>
                        <a:t>(получение новой информации по теме)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85"/>
                        </a:spcBef>
                        <a:spcAft>
                          <a:spcPts val="185"/>
                        </a:spcAft>
                      </a:pPr>
                      <a:r>
                        <a:rPr lang="ru-RU" sz="1800" b="0" dirty="0"/>
                        <a:t>  </a:t>
                      </a:r>
                      <a:r>
                        <a:rPr lang="ru-RU" sz="1800" b="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Систематизационная</a:t>
                      </a:r>
                      <a:r>
                        <a:rPr lang="ru-RU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800" b="0" dirty="0"/>
                        <a:t>(классификация полученной информации по категориям знания</a:t>
                      </a:r>
                      <a:r>
                        <a:rPr lang="ru-RU" sz="2000" b="0" dirty="0"/>
                        <a:t>) </a:t>
                      </a:r>
                      <a:endParaRPr lang="ru-RU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501" marR="23501" marT="31335" marB="3133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85"/>
                        </a:spcBef>
                        <a:spcAft>
                          <a:spcPts val="185"/>
                        </a:spcAft>
                      </a:pPr>
                      <a:r>
                        <a:rPr lang="ru-RU" sz="1800" b="0" u="sng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Рефлексия</a:t>
                      </a:r>
                      <a:r>
                        <a:rPr lang="ru-RU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85"/>
                        </a:spcBef>
                        <a:spcAft>
                          <a:spcPts val="185"/>
                        </a:spcAft>
                      </a:pPr>
                      <a:r>
                        <a:rPr lang="ru-RU" sz="1800" b="0" dirty="0">
                          <a:solidFill>
                            <a:srgbClr val="FF0000"/>
                          </a:solidFill>
                        </a:rPr>
                        <a:t>  </a:t>
                      </a:r>
                      <a:r>
                        <a:rPr lang="ru-RU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Коммуникационная</a:t>
                      </a:r>
                      <a:r>
                        <a:rPr lang="ru-RU" sz="1800" b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800" b="0" dirty="0"/>
                        <a:t>(обмен мнениями о новой информации)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85"/>
                        </a:spcBef>
                        <a:spcAft>
                          <a:spcPts val="185"/>
                        </a:spcAft>
                      </a:pPr>
                      <a:r>
                        <a:rPr lang="ru-RU" sz="1800" b="0" dirty="0">
                          <a:solidFill>
                            <a:srgbClr val="FF0000"/>
                          </a:solidFill>
                        </a:rPr>
                        <a:t>  </a:t>
                      </a:r>
                      <a:r>
                        <a:rPr lang="ru-RU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Информационная</a:t>
                      </a:r>
                      <a:r>
                        <a:rPr lang="ru-RU" sz="1800" b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800" b="0" dirty="0"/>
                        <a:t>(приобретение нового знания)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85"/>
                        </a:spcBef>
                        <a:spcAft>
                          <a:spcPts val="185"/>
                        </a:spcAft>
                      </a:pPr>
                      <a:r>
                        <a:rPr lang="ru-RU" sz="1800" b="0" dirty="0"/>
                        <a:t> </a:t>
                      </a:r>
                      <a:r>
                        <a:rPr lang="ru-RU" sz="1800" b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Мотивационная</a:t>
                      </a:r>
                      <a:r>
                        <a:rPr lang="ru-RU" sz="1800" b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800" b="0" dirty="0"/>
                        <a:t>(побуждение к дальнейшему расширению информационного поля)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85"/>
                        </a:spcBef>
                        <a:spcAft>
                          <a:spcPts val="185"/>
                        </a:spcAft>
                      </a:pPr>
                      <a:r>
                        <a:rPr lang="ru-RU" sz="1800" b="0" dirty="0"/>
                        <a:t>  </a:t>
                      </a:r>
                      <a:r>
                        <a:rPr lang="ru-RU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Оценочная</a:t>
                      </a:r>
                      <a:r>
                        <a:rPr lang="ru-RU" sz="1800" b="0" dirty="0"/>
                        <a:t> (соотнесение новой информации и имеющихся знаний, выработка собственной позиции,  </a:t>
                      </a:r>
                      <a:br>
                        <a:rPr lang="ru-RU" sz="1800" b="0" dirty="0"/>
                      </a:br>
                      <a:r>
                        <a:rPr lang="ru-RU" sz="1800" b="0" dirty="0"/>
                        <a:t>оценка процесса</a:t>
                      </a:r>
                      <a:r>
                        <a:rPr lang="ru-RU" sz="2000" b="0" dirty="0"/>
                        <a:t>)</a:t>
                      </a:r>
                      <a:endParaRPr lang="ru-RU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501" marR="23501" marT="31335" marB="31335" anchor="ctr"/>
                </a:tc>
              </a:tr>
            </a:tbl>
          </a:graphicData>
        </a:graphic>
      </p:graphicFrame>
      <p:sp>
        <p:nvSpPr>
          <p:cNvPr id="17420" name="Rectangle 1"/>
          <p:cNvSpPr>
            <a:spLocks noChangeArrowheads="1"/>
          </p:cNvSpPr>
          <p:nvPr/>
        </p:nvSpPr>
        <p:spPr bwMode="auto">
          <a:xfrm>
            <a:off x="400050" y="-304596"/>
            <a:ext cx="8239125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endParaRPr lang="ru-RU" sz="2800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algn="ctr" eaLnBrk="0" hangingPunct="0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Функции трёх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фаз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ТРКМ</a:t>
            </a:r>
            <a:r>
              <a:rPr lang="ru-RU" sz="2800" b="1" dirty="0">
                <a:solidFill>
                  <a:srgbClr val="C00000"/>
                </a:solidFill>
                <a:cs typeface="Times New Roman" pitchFamily="18" charset="0"/>
              </a:rPr>
              <a:t/>
            </a:r>
            <a:br>
              <a:rPr lang="ru-RU" sz="2800" b="1" dirty="0">
                <a:solidFill>
                  <a:srgbClr val="C00000"/>
                </a:solidFill>
                <a:cs typeface="Times New Roman" pitchFamily="18" charset="0"/>
              </a:rPr>
            </a:br>
            <a:r>
              <a:rPr lang="ru-RU" sz="2800" b="1" dirty="0">
                <a:solidFill>
                  <a:srgbClr val="C00000"/>
                </a:solidFill>
                <a:cs typeface="Times New Roman" pitchFamily="18" charset="0"/>
              </a:rPr>
              <a:t>  </a:t>
            </a:r>
            <a:endParaRPr lang="ru-RU" sz="2000" b="1" dirty="0">
              <a:solidFill>
                <a:srgbClr val="C00000"/>
              </a:solidFill>
            </a:endParaRPr>
          </a:p>
          <a:p>
            <a:pPr algn="ctr" eaLnBrk="0" hangingPunct="0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9632" y="5877272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n>
                  <a:solidFill>
                    <a:schemeClr val="accent2"/>
                  </a:solidFill>
                </a:ln>
              </a:rPr>
              <a:t>Из </a:t>
            </a:r>
            <a:r>
              <a:rPr lang="ru-RU" dirty="0" smtClean="0">
                <a:ln>
                  <a:solidFill>
                    <a:schemeClr val="accent2"/>
                  </a:solidFill>
                </a:ln>
              </a:rPr>
              <a:t>презентации  </a:t>
            </a:r>
            <a:r>
              <a:rPr lang="ru-RU" dirty="0" err="1" smtClean="0">
                <a:ln>
                  <a:solidFill>
                    <a:schemeClr val="accent2"/>
                  </a:solidFill>
                </a:ln>
              </a:rPr>
              <a:t>Лободиной</a:t>
            </a:r>
            <a:r>
              <a:rPr lang="ru-RU" dirty="0" smtClean="0">
                <a:ln>
                  <a:solidFill>
                    <a:schemeClr val="accent2"/>
                  </a:solidFill>
                </a:ln>
              </a:rPr>
              <a:t> Н.В.</a:t>
            </a:r>
            <a:endParaRPr lang="ru-RU" dirty="0">
              <a:ln>
                <a:solidFill>
                  <a:schemeClr val="accent2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354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player.myshared.ru/822118/data/images/img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131840" y="1556792"/>
            <a:ext cx="5832648" cy="295465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600" b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Приём </a:t>
            </a:r>
          </a:p>
          <a:p>
            <a:pPr algn="ctr"/>
            <a:r>
              <a:rPr lang="ru-RU" sz="6600" b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«Кластер»</a:t>
            </a:r>
          </a:p>
          <a:p>
            <a:pPr algn="ctr"/>
            <a:endParaRPr lang="ru-RU" sz="5400" b="1" u="sng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199297"/>
          </a:xfrm>
        </p:spPr>
        <p:txBody>
          <a:bodyPr/>
          <a:lstStyle/>
          <a:p>
            <a:pPr algn="ctr"/>
            <a:r>
              <a:rPr lang="ru-RU" b="1" smtClean="0">
                <a:solidFill>
                  <a:schemeClr val="accent2">
                    <a:lumMod val="50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Кластер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3375" y="1845734"/>
            <a:ext cx="8353425" cy="4466166"/>
          </a:xfrm>
        </p:spPr>
        <p:txBody>
          <a:bodyPr>
            <a:normAutofit/>
          </a:bodyPr>
          <a:lstStyle/>
          <a:p>
            <a:pPr eaLnBrk="0" hangingPunct="0"/>
            <a:r>
              <a:rPr lang="ru-RU" sz="29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Это </a:t>
            </a:r>
            <a:r>
              <a:rPr lang="ru-RU" sz="2900" dirty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способ графической организации материала, позволяющий сделать наглядными те мыслительные процессы, которые происходят при погружении в ту </a:t>
            </a:r>
            <a:endParaRPr lang="ru-RU" sz="29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eaLnBrk="0" hangingPunct="0">
              <a:buNone/>
            </a:pPr>
            <a:r>
              <a:rPr lang="ru-RU" sz="29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   или </a:t>
            </a:r>
            <a:r>
              <a:rPr lang="ru-RU" sz="2900" dirty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иную тему. </a:t>
            </a:r>
            <a:endParaRPr lang="ru-RU" sz="29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eaLnBrk="0" hangingPunct="0"/>
            <a:r>
              <a:rPr lang="ru-RU" sz="29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Иногда </a:t>
            </a:r>
            <a:r>
              <a:rPr lang="ru-RU" sz="2900" dirty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такой способ называют </a:t>
            </a:r>
            <a:r>
              <a:rPr lang="ru-RU" sz="2900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charset="0"/>
              </a:rPr>
              <a:t>«</a:t>
            </a:r>
            <a:r>
              <a:rPr lang="ru-RU" sz="2900" dirty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наглядным мозговым штурмом</a:t>
            </a:r>
            <a:r>
              <a:rPr lang="ru-RU" sz="2900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charset="0"/>
              </a:rPr>
              <a:t>»</a:t>
            </a:r>
            <a:r>
              <a:rPr lang="ru-RU" sz="2900" dirty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. </a:t>
            </a:r>
            <a:endParaRPr lang="ru-RU" sz="2900" dirty="0">
              <a:ea typeface="Times New Roman" pitchFamily="18" charset="0"/>
              <a:cs typeface="Arial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AA820-C50E-4CAE-9693-994A08387956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2038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3" descr="http://azbyka.kz/images/4970/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4"/>
            <a:ext cx="9144000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467544" y="692696"/>
            <a:ext cx="222048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Приём «Кластер»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65</TotalTime>
  <Words>787</Words>
  <Application>Microsoft Office PowerPoint</Application>
  <PresentationFormat>Экран (4:3)</PresentationFormat>
  <Paragraphs>126</Paragraphs>
  <Slides>28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Поток</vt:lpstr>
      <vt:lpstr> Конференция «Компетентностное обучение как ресурс качественного образования» от 17.02.2016 г.</vt:lpstr>
      <vt:lpstr>Слайд 2</vt:lpstr>
      <vt:lpstr>Из истории …</vt:lpstr>
      <vt:lpstr>Слайд 4</vt:lpstr>
      <vt:lpstr>      Трёхфазовая  структура урока</vt:lpstr>
      <vt:lpstr>Слайд 6</vt:lpstr>
      <vt:lpstr>Слайд 7</vt:lpstr>
      <vt:lpstr>Кластер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Тема: «Слова с непроизносимыми согласными»</vt:lpstr>
      <vt:lpstr>Сброс идей в корзину</vt:lpstr>
      <vt:lpstr>Примерные идеи:</vt:lpstr>
      <vt:lpstr>Слайд 19</vt:lpstr>
      <vt:lpstr>Инсерт (чтение с пометками) </vt:lpstr>
      <vt:lpstr>Тема: «Части речи. Глагол.»</vt:lpstr>
      <vt:lpstr>Слайд 22</vt:lpstr>
      <vt:lpstr>Слайд 23</vt:lpstr>
      <vt:lpstr>Лови ошибку ( 5-6 минут)</vt:lpstr>
      <vt:lpstr>Слайд 25</vt:lpstr>
      <vt:lpstr>Шесть шляп</vt:lpstr>
      <vt:lpstr>Слайд 27</vt:lpstr>
      <vt:lpstr>Результаты: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 истории …</dc:title>
  <dc:creator>Татьяна Семья</dc:creator>
  <cp:lastModifiedBy>Татьяна Семья</cp:lastModifiedBy>
  <cp:revision>9</cp:revision>
  <dcterms:created xsi:type="dcterms:W3CDTF">2015-11-09T17:48:49Z</dcterms:created>
  <dcterms:modified xsi:type="dcterms:W3CDTF">2017-01-10T14:20:52Z</dcterms:modified>
</cp:coreProperties>
</file>