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sldIdLst>
    <p:sldId id="301" r:id="rId2"/>
    <p:sldId id="302" r:id="rId3"/>
    <p:sldId id="303" r:id="rId4"/>
    <p:sldId id="256" r:id="rId5"/>
    <p:sldId id="314" r:id="rId6"/>
    <p:sldId id="292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298" r:id="rId16"/>
    <p:sldId id="313" r:id="rId1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</p:showPr>
  <p:clrMru>
    <a:srgbClr val="17AD50"/>
    <a:srgbClr val="00008E"/>
    <a:srgbClr val="006C31"/>
    <a:srgbClr val="05E18D"/>
    <a:srgbClr val="07F99D"/>
    <a:srgbClr val="D0260A"/>
    <a:srgbClr val="9F9FFF"/>
    <a:srgbClr val="6EE89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692" autoAdjust="0"/>
    <p:restoredTop sz="93651" autoAdjust="0"/>
  </p:normalViewPr>
  <p:slideViewPr>
    <p:cSldViewPr>
      <p:cViewPr varScale="1">
        <p:scale>
          <a:sx n="61" d="100"/>
          <a:sy n="61" d="100"/>
        </p:scale>
        <p:origin x="-96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E97B519-C288-42DE-8B8D-C87F4D4C1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FFB62-619F-4F3A-AB2C-802703BB57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E4D19-DA2F-4E76-9BCB-D144F3E184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D044E-3323-4117-BAB8-663F4AB526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EFEB52-90F8-4980-BD36-EB33FD97E1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D512F-2084-4F31-905D-E5A577AE24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81D54-FA03-453F-9AA9-7CF015087A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3BF4A-CCC4-4980-AEDC-FB2265C6BA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B6811-C932-48E6-9866-29CDAD3CE1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6D7FF-0572-48EC-8666-C31394E5C5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27DA0-9294-4DE5-B0AA-FF26127B9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B8F47-FBFE-4B78-ACAF-1616C0C9B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29F0A-B707-4137-BBF4-4BC22FEC31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D23D8E-721C-4899-9404-E857D3A21F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Вычислить: 4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+( )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2</a:t>
            </a:r>
            <a:r>
              <a:rPr lang="ru-RU" b="1" baseline="30000" dirty="0" smtClean="0">
                <a:latin typeface="Times New Roman" pitchFamily="18" charset="0"/>
                <a:cs typeface="Times New Roman" pitchFamily="18" charset="0"/>
              </a:rPr>
              <a:t>-4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1) 4</a:t>
            </a:r>
            <a:r>
              <a:rPr lang="ru-RU" baseline="30000" dirty="0" smtClean="0"/>
              <a:t>-1</a:t>
            </a:r>
            <a:r>
              <a:rPr lang="ru-RU" dirty="0" smtClean="0"/>
              <a:t> =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2) (  )</a:t>
            </a:r>
            <a:r>
              <a:rPr lang="ru-RU" baseline="30000" dirty="0" smtClean="0"/>
              <a:t>-2</a:t>
            </a:r>
            <a:r>
              <a:rPr lang="ru-RU" dirty="0" smtClean="0"/>
              <a:t> = (   )</a:t>
            </a:r>
            <a:r>
              <a:rPr lang="ru-RU" baseline="30000" dirty="0" smtClean="0"/>
              <a:t>2</a:t>
            </a:r>
            <a:r>
              <a:rPr lang="ru-RU" dirty="0" smtClean="0"/>
              <a:t> =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3) 2</a:t>
            </a:r>
            <a:r>
              <a:rPr lang="ru-RU" baseline="30000" dirty="0" smtClean="0"/>
              <a:t>-4</a:t>
            </a:r>
            <a:r>
              <a:rPr lang="ru-RU" dirty="0" smtClean="0"/>
              <a:t> =     = 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4)    +    =      =        5)    -     =      = 2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428604"/>
            <a:ext cx="214314" cy="964413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1357298"/>
            <a:ext cx="238127" cy="1071570"/>
          </a:xfrm>
          <a:prstGeom prst="rect">
            <a:avLst/>
          </a:prstGeom>
          <a:noFill/>
        </p:spPr>
      </p:pic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643182"/>
            <a:ext cx="182564" cy="821537"/>
          </a:xfrm>
          <a:prstGeom prst="rect">
            <a:avLst/>
          </a:prstGeom>
          <a:noFill/>
        </p:spPr>
      </p:pic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571744"/>
            <a:ext cx="206376" cy="928692"/>
          </a:xfrm>
          <a:prstGeom prst="rect">
            <a:avLst/>
          </a:prstGeom>
          <a:noFill/>
        </p:spPr>
      </p:pic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2571744"/>
            <a:ext cx="214314" cy="964413"/>
          </a:xfrm>
          <a:prstGeom prst="rect">
            <a:avLst/>
          </a:prstGeom>
          <a:noFill/>
        </p:spPr>
      </p:pic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9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786190"/>
            <a:ext cx="357190" cy="845976"/>
          </a:xfrm>
          <a:prstGeom prst="rect">
            <a:avLst/>
          </a:prstGeom>
          <a:noFill/>
        </p:spPr>
      </p:pic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1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3806600"/>
            <a:ext cx="357190" cy="765408"/>
          </a:xfrm>
          <a:prstGeom prst="rect">
            <a:avLst/>
          </a:prstGeom>
          <a:noFill/>
        </p:spPr>
      </p:pic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3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893479"/>
            <a:ext cx="214314" cy="964413"/>
          </a:xfrm>
          <a:prstGeom prst="rect">
            <a:avLst/>
          </a:prstGeom>
          <a:noFill/>
        </p:spPr>
      </p:pic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5" name="Picture 1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893479"/>
            <a:ext cx="214314" cy="964413"/>
          </a:xfrm>
          <a:prstGeom prst="rect">
            <a:avLst/>
          </a:prstGeom>
          <a:noFill/>
        </p:spPr>
      </p:pic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7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5021046"/>
            <a:ext cx="357190" cy="765408"/>
          </a:xfrm>
          <a:prstGeom prst="rect">
            <a:avLst/>
          </a:prstGeom>
          <a:noFill/>
        </p:spPr>
      </p:pic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9" name="Picture 2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4857760"/>
            <a:ext cx="214314" cy="985844"/>
          </a:xfrm>
          <a:prstGeom prst="rect">
            <a:avLst/>
          </a:prstGeom>
          <a:noFill/>
        </p:spPr>
      </p:pic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11" name="Picture 2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872048"/>
            <a:ext cx="214314" cy="985844"/>
          </a:xfrm>
          <a:prstGeom prst="rect">
            <a:avLst/>
          </a:prstGeom>
          <a:noFill/>
        </p:spPr>
      </p:pic>
      <p:sp>
        <p:nvSpPr>
          <p:cNvPr id="3791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13" name="Picture 2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5000636"/>
            <a:ext cx="357190" cy="765407"/>
          </a:xfrm>
          <a:prstGeom prst="rect">
            <a:avLst/>
          </a:prstGeom>
          <a:noFill/>
        </p:spPr>
      </p:pic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15" name="Picture 2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5021047"/>
            <a:ext cx="357190" cy="765407"/>
          </a:xfrm>
          <a:prstGeom prst="rect">
            <a:avLst/>
          </a:prstGeom>
          <a:noFill/>
        </p:spPr>
      </p:pic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17" name="Picture 2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5102690"/>
            <a:ext cx="285752" cy="61232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9938" name="Picture 2" descr="https://fs00.infourok.ru/images/doc/171/197145/640/img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Современное обозначение степеней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62" name="Picture 2" descr="Картинки по запросу фотографии рене декарт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3" y="1434420"/>
            <a:ext cx="7215237" cy="542358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Джон Валлис (1616–1703)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988" name="Picture 4" descr="http://www.famous-mathematicians.com/images/john-wall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71612"/>
            <a:ext cx="9154438" cy="528638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Исаак Ньютон (1643–1727)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3010" name="Picture 2" descr="http://im0.kommersant.ru/Issues.photo/CorpUA/2013/12/23/KKI_015319_03961_1_t210_15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9144000" cy="571501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0" y="4318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sz="2800" b="1" i="1" dirty="0">
                <a:solidFill>
                  <a:srgbClr val="C00000"/>
                </a:solidFill>
                <a:latin typeface="Times New Roman" pitchFamily="18" charset="0"/>
              </a:rPr>
              <a:t>Справедливы следующие свойства:</a:t>
            </a:r>
          </a:p>
        </p:txBody>
      </p:sp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3635375" y="1700213"/>
          <a:ext cx="1533525" cy="439737"/>
        </p:xfrm>
        <a:graphic>
          <a:graphicData uri="http://schemas.openxmlformats.org/presentationml/2006/ole">
            <p:oleObj spid="_x0000_s6146" name="Equation" r:id="rId4" imgW="748975" imgH="203112" progId="">
              <p:embed/>
            </p:oleObj>
          </a:graphicData>
        </a:graphic>
      </p:graphicFrame>
      <p:graphicFrame>
        <p:nvGraphicFramePr>
          <p:cNvPr id="112646" name="Object 6"/>
          <p:cNvGraphicFramePr>
            <a:graphicFrameLocks noChangeAspect="1"/>
          </p:cNvGraphicFramePr>
          <p:nvPr/>
        </p:nvGraphicFramePr>
        <p:xfrm>
          <a:off x="3568700" y="2420938"/>
          <a:ext cx="1558925" cy="439737"/>
        </p:xfrm>
        <a:graphic>
          <a:graphicData uri="http://schemas.openxmlformats.org/presentationml/2006/ole">
            <p:oleObj spid="_x0000_s6147" name="Equation" r:id="rId5" imgW="761669" imgH="203112" progId="">
              <p:embed/>
            </p:oleObj>
          </a:graphicData>
        </a:graphic>
      </p:graphicFrame>
      <p:graphicFrame>
        <p:nvGraphicFramePr>
          <p:cNvPr id="112647" name="Object 7"/>
          <p:cNvGraphicFramePr>
            <a:graphicFrameLocks noChangeAspect="1"/>
          </p:cNvGraphicFramePr>
          <p:nvPr/>
        </p:nvGraphicFramePr>
        <p:xfrm>
          <a:off x="3579813" y="3140075"/>
          <a:ext cx="1401762" cy="658813"/>
        </p:xfrm>
        <a:graphic>
          <a:graphicData uri="http://schemas.openxmlformats.org/presentationml/2006/ole">
            <p:oleObj spid="_x0000_s6148" name="Equation" r:id="rId6" imgW="685502" imgH="304668" progId="">
              <p:embed/>
            </p:oleObj>
          </a:graphicData>
        </a:graphic>
      </p:graphicFrame>
      <p:graphicFrame>
        <p:nvGraphicFramePr>
          <p:cNvPr id="112650" name="Object 10"/>
          <p:cNvGraphicFramePr>
            <a:graphicFrameLocks noChangeAspect="1"/>
          </p:cNvGraphicFramePr>
          <p:nvPr/>
        </p:nvGraphicFramePr>
        <p:xfrm>
          <a:off x="1684338" y="973138"/>
          <a:ext cx="6056312" cy="439737"/>
        </p:xfrm>
        <a:graphic>
          <a:graphicData uri="http://schemas.openxmlformats.org/presentationml/2006/ole">
            <p:oleObj spid="_x0000_s6149" name="Equation" r:id="rId7" imgW="2959100" imgH="203200" progId="">
              <p:embed/>
            </p:oleObj>
          </a:graphicData>
        </a:graphic>
      </p:graphicFrame>
      <p:graphicFrame>
        <p:nvGraphicFramePr>
          <p:cNvPr id="112651" name="Object 11"/>
          <p:cNvGraphicFramePr>
            <a:graphicFrameLocks noChangeAspect="1"/>
          </p:cNvGraphicFramePr>
          <p:nvPr/>
        </p:nvGraphicFramePr>
        <p:xfrm>
          <a:off x="3355975" y="4005263"/>
          <a:ext cx="1817688" cy="603250"/>
        </p:xfrm>
        <a:graphic>
          <a:graphicData uri="http://schemas.openxmlformats.org/presentationml/2006/ole">
            <p:oleObj spid="_x0000_s6150" name="Equation" r:id="rId8" imgW="889000" imgH="279400" progId="">
              <p:embed/>
            </p:oleObj>
          </a:graphicData>
        </a:graphic>
      </p:graphicFrame>
      <p:graphicFrame>
        <p:nvGraphicFramePr>
          <p:cNvPr id="112652" name="Object 12"/>
          <p:cNvGraphicFramePr>
            <a:graphicFrameLocks noChangeAspect="1"/>
          </p:cNvGraphicFramePr>
          <p:nvPr/>
        </p:nvGraphicFramePr>
        <p:xfrm>
          <a:off x="3563938" y="4791075"/>
          <a:ext cx="1454150" cy="1014413"/>
        </p:xfrm>
        <a:graphic>
          <a:graphicData uri="http://schemas.openxmlformats.org/presentationml/2006/ole">
            <p:oleObj spid="_x0000_s6151" name="Equation" r:id="rId9" imgW="710891" imgH="469696" progId="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Найди и исправь ошибку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=8; </a:t>
            </a:r>
          </a:p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(-1)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 -5; </a:t>
            </a:r>
          </a:p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(0,2)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 - 0,4;</a:t>
            </a:r>
          </a:p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5400" b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=х</a:t>
            </a:r>
            <a:r>
              <a:rPr lang="ru-RU" sz="5400" b="1" baseline="30000" dirty="0" smtClean="0">
                <a:latin typeface="Times New Roman" pitchFamily="18" charset="0"/>
                <a:cs typeface="Times New Roman" pitchFamily="18" charset="0"/>
              </a:rPr>
              <a:t>-3n</a:t>
            </a:r>
            <a:endParaRPr lang="ru-RU" sz="5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Найди число, обратное данному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4;    ;     ;     ;      ;   1;   0.</a:t>
            </a:r>
            <a:endParaRPr lang="ru-RU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1928802"/>
            <a:ext cx="285752" cy="1285884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1928802"/>
            <a:ext cx="285752" cy="1285884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1928802"/>
            <a:ext cx="285752" cy="1285884"/>
          </a:xfrm>
          <a:prstGeom prst="rect">
            <a:avLst/>
          </a:prstGeom>
          <a:noFill/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1928802"/>
            <a:ext cx="428628" cy="114300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Вычислите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(0,3)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7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(-3)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1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0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0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(-4)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(-36)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000" baseline="30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429000"/>
            <a:ext cx="1428760" cy="136281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714356"/>
            <a:ext cx="7847012" cy="3875099"/>
          </a:xfrm>
        </p:spPr>
        <p:txBody>
          <a:bodyPr/>
          <a:lstStyle/>
          <a:p>
            <a:pPr>
              <a:defRPr/>
            </a:pPr>
            <a:r>
              <a:rPr lang="ru-RU" sz="4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СТЕПЕНЬ С ОТРИЦАТЕЛЬНЫМ ЦЕЛЫМ ПОКАЗАТЕЛЕМ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М. В. Ломоносов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 smtClean="0"/>
              <a:t>“Пусть кто-нибудь попробует вычеркнуть из математики степени, и он увидит, что без них далеко не уедешь”.</a:t>
            </a:r>
            <a:endParaRPr lang="ru-RU" sz="4400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56" name="Rectangle 28"/>
          <p:cNvSpPr>
            <a:spLocks noChangeArrowheads="1"/>
          </p:cNvSpPr>
          <p:nvPr/>
        </p:nvSpPr>
        <p:spPr bwMode="auto">
          <a:xfrm>
            <a:off x="0" y="15875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sz="2800" b="1" i="1" u="sng" dirty="0" smtClean="0">
                <a:solidFill>
                  <a:schemeClr val="accent2"/>
                </a:solidFill>
                <a:latin typeface="Times New Roman" pitchFamily="18" charset="0"/>
              </a:rPr>
              <a:t>Определение</a:t>
            </a:r>
            <a:r>
              <a:rPr lang="ru-RU" sz="2800" b="1" i="1" u="sng" dirty="0">
                <a:solidFill>
                  <a:schemeClr val="accent2"/>
                </a:solidFill>
                <a:latin typeface="Times New Roman" pitchFamily="18" charset="0"/>
              </a:rPr>
              <a:t>:</a:t>
            </a:r>
            <a:r>
              <a:rPr lang="ru-RU" sz="2800" b="1" i="1" dirty="0">
                <a:solidFill>
                  <a:srgbClr val="006C31"/>
                </a:solidFill>
                <a:latin typeface="Times New Roman" pitchFamily="18" charset="0"/>
              </a:rPr>
              <a:t> Если </a:t>
            </a:r>
            <a:r>
              <a:rPr lang="en-US" sz="2800" b="1" i="1" dirty="0">
                <a:latin typeface="Times New Roman" pitchFamily="18" charset="0"/>
              </a:rPr>
              <a:t>n</a:t>
            </a:r>
            <a:r>
              <a:rPr lang="ru-RU" sz="2800" b="1" i="1" dirty="0">
                <a:solidFill>
                  <a:srgbClr val="006C31"/>
                </a:solidFill>
                <a:latin typeface="Times New Roman" pitchFamily="18" charset="0"/>
              </a:rPr>
              <a:t> – натуральное число и          , </a:t>
            </a:r>
            <a:br>
              <a:rPr lang="ru-RU" sz="2800" b="1" i="1" dirty="0">
                <a:solidFill>
                  <a:srgbClr val="006C31"/>
                </a:solidFill>
                <a:latin typeface="Times New Roman" pitchFamily="18" charset="0"/>
              </a:rPr>
            </a:br>
            <a:r>
              <a:rPr lang="ru-RU" sz="2800" b="1" i="1" dirty="0">
                <a:solidFill>
                  <a:srgbClr val="006C31"/>
                </a:solidFill>
                <a:latin typeface="Times New Roman" pitchFamily="18" charset="0"/>
              </a:rPr>
              <a:t>то под         понимают       : </a:t>
            </a:r>
          </a:p>
        </p:txBody>
      </p:sp>
      <p:graphicFrame>
        <p:nvGraphicFramePr>
          <p:cNvPr id="99360" name="Object 32"/>
          <p:cNvGraphicFramePr>
            <a:graphicFrameLocks noChangeAspect="1"/>
          </p:cNvGraphicFramePr>
          <p:nvPr/>
        </p:nvGraphicFramePr>
        <p:xfrm>
          <a:off x="7572396" y="214290"/>
          <a:ext cx="766763" cy="384175"/>
        </p:xfrm>
        <a:graphic>
          <a:graphicData uri="http://schemas.openxmlformats.org/presentationml/2006/ole">
            <p:oleObj spid="_x0000_s2050" name="Equation" r:id="rId4" imgW="355138" imgH="177569" progId="">
              <p:embed/>
            </p:oleObj>
          </a:graphicData>
        </a:graphic>
      </p:graphicFrame>
      <p:graphicFrame>
        <p:nvGraphicFramePr>
          <p:cNvPr id="99371" name="Object 43"/>
          <p:cNvGraphicFramePr>
            <a:graphicFrameLocks noChangeAspect="1"/>
          </p:cNvGraphicFramePr>
          <p:nvPr/>
        </p:nvGraphicFramePr>
        <p:xfrm>
          <a:off x="3621088" y="628650"/>
          <a:ext cx="519112" cy="438150"/>
        </p:xfrm>
        <a:graphic>
          <a:graphicData uri="http://schemas.openxmlformats.org/presentationml/2006/ole">
            <p:oleObj spid="_x0000_s2053" name="Equation" r:id="rId5" imgW="241195" imgH="203112" progId="">
              <p:embed/>
            </p:oleObj>
          </a:graphicData>
        </a:graphic>
      </p:graphicFrame>
      <p:graphicFrame>
        <p:nvGraphicFramePr>
          <p:cNvPr id="99372" name="Object 44"/>
          <p:cNvGraphicFramePr>
            <a:graphicFrameLocks noChangeAspect="1"/>
          </p:cNvGraphicFramePr>
          <p:nvPr/>
        </p:nvGraphicFramePr>
        <p:xfrm>
          <a:off x="6038850" y="430213"/>
          <a:ext cx="465138" cy="849312"/>
        </p:xfrm>
        <a:graphic>
          <a:graphicData uri="http://schemas.openxmlformats.org/presentationml/2006/ole">
            <p:oleObj spid="_x0000_s2054" name="Equation" r:id="rId6" imgW="215713" imgH="393359" progId="">
              <p:embed/>
            </p:oleObj>
          </a:graphicData>
        </a:graphic>
      </p:graphicFrame>
      <p:graphicFrame>
        <p:nvGraphicFramePr>
          <p:cNvPr id="99373" name="Object 45"/>
          <p:cNvGraphicFramePr>
            <a:graphicFrameLocks noChangeAspect="1"/>
          </p:cNvGraphicFramePr>
          <p:nvPr/>
        </p:nvGraphicFramePr>
        <p:xfrm>
          <a:off x="3214678" y="2000240"/>
          <a:ext cx="2239962" cy="847725"/>
        </p:xfrm>
        <a:graphic>
          <a:graphicData uri="http://schemas.openxmlformats.org/presentationml/2006/ole">
            <p:oleObj spid="_x0000_s2055" name="Equation" r:id="rId7" imgW="1040948" imgH="393529" progId="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9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9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9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Представить в виде дроби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6000" dirty="0" smtClean="0"/>
              <a:t>  </a:t>
            </a:r>
            <a:r>
              <a:rPr lang="ru-RU" sz="6000" b="1" dirty="0" smtClean="0">
                <a:latin typeface="Times New Roman"/>
                <a:ea typeface="Times New Roman"/>
              </a:rPr>
              <a:t>3</a:t>
            </a:r>
            <a:r>
              <a:rPr lang="ru-RU" sz="6000" b="1" baseline="30000" dirty="0" smtClean="0">
                <a:latin typeface="Times New Roman"/>
                <a:ea typeface="Times New Roman"/>
              </a:rPr>
              <a:t>-5 </a:t>
            </a:r>
            <a:r>
              <a:rPr lang="ru-RU" sz="6000" b="1" dirty="0" smtClean="0">
                <a:latin typeface="Times New Roman"/>
                <a:ea typeface="Times New Roman"/>
              </a:rPr>
              <a:t>=</a:t>
            </a:r>
          </a:p>
          <a:p>
            <a:pPr>
              <a:buNone/>
            </a:pPr>
            <a:r>
              <a:rPr lang="ru-RU" sz="6000" b="1" dirty="0" smtClean="0">
                <a:latin typeface="Times New Roman"/>
                <a:ea typeface="Times New Roman"/>
              </a:rPr>
              <a:t> 2</a:t>
            </a:r>
            <a:r>
              <a:rPr lang="ru-RU" sz="6000" b="1" baseline="30000" dirty="0" smtClean="0">
                <a:latin typeface="Times New Roman"/>
                <a:ea typeface="Times New Roman"/>
              </a:rPr>
              <a:t>-3 </a:t>
            </a:r>
            <a:r>
              <a:rPr lang="ru-RU" sz="6000" b="1" dirty="0" smtClean="0">
                <a:latin typeface="Times New Roman"/>
                <a:ea typeface="Times New Roman"/>
              </a:rPr>
              <a:t>= </a:t>
            </a:r>
            <a:r>
              <a:rPr lang="ru-RU" sz="6000" b="1" baseline="30000" dirty="0" smtClean="0">
                <a:latin typeface="Times New Roman"/>
                <a:ea typeface="Times New Roman"/>
              </a:rPr>
              <a:t>    </a:t>
            </a:r>
            <a:r>
              <a:rPr lang="ru-RU" sz="6000" b="1" dirty="0" smtClean="0">
                <a:latin typeface="Times New Roman"/>
                <a:ea typeface="Times New Roman"/>
              </a:rPr>
              <a:t>=</a:t>
            </a:r>
          </a:p>
          <a:p>
            <a:pPr>
              <a:buNone/>
            </a:pPr>
            <a:r>
              <a:rPr lang="ru-RU" sz="6000" b="1" dirty="0" smtClean="0">
                <a:latin typeface="Times New Roman"/>
                <a:ea typeface="Times New Roman"/>
              </a:rPr>
              <a:t> 5</a:t>
            </a:r>
            <a:r>
              <a:rPr lang="ru-RU" sz="6000" b="1" baseline="30000" dirty="0" smtClean="0">
                <a:latin typeface="Times New Roman"/>
                <a:ea typeface="Times New Roman"/>
              </a:rPr>
              <a:t>-2 </a:t>
            </a:r>
            <a:r>
              <a:rPr lang="ru-RU" sz="6000" b="1" dirty="0" smtClean="0">
                <a:latin typeface="Times New Roman"/>
                <a:ea typeface="Times New Roman"/>
              </a:rPr>
              <a:t>= </a:t>
            </a:r>
            <a:r>
              <a:rPr lang="ru-RU" sz="6000" b="1" baseline="30000" dirty="0" smtClean="0">
                <a:latin typeface="Times New Roman"/>
                <a:ea typeface="Times New Roman"/>
              </a:rPr>
              <a:t>    </a:t>
            </a:r>
            <a:r>
              <a:rPr lang="ru-RU" sz="6000" b="1" dirty="0" smtClean="0">
                <a:latin typeface="Times New Roman"/>
                <a:ea typeface="Times New Roman"/>
              </a:rPr>
              <a:t>=</a:t>
            </a:r>
          </a:p>
          <a:p>
            <a:pPr>
              <a:buNone/>
            </a:pPr>
            <a:r>
              <a:rPr lang="ru-RU" sz="6000" b="1" dirty="0" smtClean="0">
                <a:latin typeface="Times New Roman"/>
                <a:ea typeface="Times New Roman"/>
              </a:rPr>
              <a:t> 3</a:t>
            </a:r>
            <a:r>
              <a:rPr lang="ru-RU" sz="6000" b="1" baseline="30000" dirty="0" smtClean="0">
                <a:latin typeface="Times New Roman"/>
                <a:ea typeface="Times New Roman"/>
              </a:rPr>
              <a:t>-4 </a:t>
            </a:r>
            <a:r>
              <a:rPr lang="ru-RU" sz="6000" b="1" dirty="0" smtClean="0">
                <a:latin typeface="Times New Roman"/>
                <a:ea typeface="Times New Roman"/>
              </a:rPr>
              <a:t>=    = </a:t>
            </a:r>
            <a:endParaRPr lang="ru-RU" sz="6000" b="1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571612"/>
            <a:ext cx="1785950" cy="1043737"/>
          </a:xfrm>
          <a:prstGeom prst="rect">
            <a:avLst/>
          </a:prstGeom>
          <a:noFill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643182"/>
            <a:ext cx="500066" cy="1184367"/>
          </a:xfrm>
          <a:prstGeom prst="rect">
            <a:avLst/>
          </a:prstGeom>
          <a:noFill/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2571744"/>
            <a:ext cx="285752" cy="1285883"/>
          </a:xfrm>
          <a:prstGeom prst="rect">
            <a:avLst/>
          </a:prstGeom>
          <a:noFill/>
        </p:spPr>
      </p:pic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714752"/>
            <a:ext cx="428628" cy="1015172"/>
          </a:xfrm>
          <a:prstGeom prst="rect">
            <a:avLst/>
          </a:prstGeom>
          <a:noFill/>
        </p:spPr>
      </p:pic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3786190"/>
            <a:ext cx="438154" cy="938900"/>
          </a:xfrm>
          <a:prstGeom prst="rect">
            <a:avLst/>
          </a:prstGeom>
          <a:noFill/>
        </p:spPr>
      </p:pic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1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4786322"/>
            <a:ext cx="500066" cy="1184367"/>
          </a:xfrm>
          <a:prstGeom prst="rect">
            <a:avLst/>
          </a:prstGeom>
          <a:noFill/>
        </p:spPr>
      </p:pic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53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4857760"/>
            <a:ext cx="500066" cy="1071571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Представить в виде степени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214422"/>
            <a:ext cx="309565" cy="139304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1571612"/>
            <a:ext cx="1285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= 5</a:t>
            </a:r>
            <a:r>
              <a:rPr lang="ru-RU" sz="3600" b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2571744"/>
            <a:ext cx="428628" cy="1000132"/>
          </a:xfrm>
          <a:prstGeom prst="rect">
            <a:avLst/>
          </a:prstGeom>
          <a:noFill/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333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00166" y="2714620"/>
            <a:ext cx="13573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 65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643314"/>
            <a:ext cx="300791" cy="1143005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1285852" y="3929066"/>
            <a:ext cx="11929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= 6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4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857760"/>
            <a:ext cx="500066" cy="1071570"/>
          </a:xfrm>
          <a:prstGeom prst="rect">
            <a:avLst/>
          </a:prstGeom>
          <a:noFill/>
        </p:spPr>
      </p:pic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8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929198"/>
            <a:ext cx="642942" cy="930574"/>
          </a:xfrm>
          <a:prstGeom prst="rect">
            <a:avLst/>
          </a:prstGeom>
          <a:noFill/>
        </p:spPr>
      </p:pic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2285984" y="5072074"/>
            <a:ext cx="15001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7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4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373" name="Object 45"/>
          <p:cNvGraphicFramePr>
            <a:graphicFrameLocks noChangeAspect="1"/>
          </p:cNvGraphicFramePr>
          <p:nvPr/>
        </p:nvGraphicFramePr>
        <p:xfrm>
          <a:off x="3348038" y="1211263"/>
          <a:ext cx="2239962" cy="847725"/>
        </p:xfrm>
        <a:graphic>
          <a:graphicData uri="http://schemas.openxmlformats.org/presentationml/2006/ole">
            <p:oleObj spid="_x0000_s36869" name="Equation" r:id="rId4" imgW="1040948" imgH="393529" progId="">
              <p:embed/>
            </p:oleObj>
          </a:graphicData>
        </a:graphic>
      </p:graphicFrame>
      <p:graphicFrame>
        <p:nvGraphicFramePr>
          <p:cNvPr id="99376" name="Object 48"/>
          <p:cNvGraphicFramePr>
            <a:graphicFrameLocks noChangeAspect="1"/>
          </p:cNvGraphicFramePr>
          <p:nvPr/>
        </p:nvGraphicFramePr>
        <p:xfrm>
          <a:off x="3500430" y="2643182"/>
          <a:ext cx="1889125" cy="1014412"/>
        </p:xfrm>
        <a:graphic>
          <a:graphicData uri="http://schemas.openxmlformats.org/presentationml/2006/ole">
            <p:oleObj spid="_x0000_s36870" name="Equation" r:id="rId5" imgW="876300" imgH="469900" progId="">
              <p:embed/>
            </p:oleObj>
          </a:graphicData>
        </a:graphic>
      </p:graphicFrame>
      <p:graphicFrame>
        <p:nvGraphicFramePr>
          <p:cNvPr id="99377" name="Object 49"/>
          <p:cNvGraphicFramePr>
            <a:graphicFrameLocks noChangeAspect="1"/>
          </p:cNvGraphicFramePr>
          <p:nvPr/>
        </p:nvGraphicFramePr>
        <p:xfrm>
          <a:off x="3143240" y="4143380"/>
          <a:ext cx="2519363" cy="1014412"/>
        </p:xfrm>
        <a:graphic>
          <a:graphicData uri="http://schemas.openxmlformats.org/presentationml/2006/ole">
            <p:oleObj spid="_x0000_s36871" name="Equation" r:id="rId6" imgW="1168400" imgH="469900" progId="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9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9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3458</TotalTime>
  <Words>197</Words>
  <Application>Microsoft Office PowerPoint</Application>
  <PresentationFormat>Экран (4:3)</PresentationFormat>
  <Paragraphs>46</Paragraphs>
  <Slides>16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Тема2</vt:lpstr>
      <vt:lpstr>Equation</vt:lpstr>
      <vt:lpstr>Слайд 1</vt:lpstr>
      <vt:lpstr>Найди число, обратное данному</vt:lpstr>
      <vt:lpstr>Вычислите</vt:lpstr>
      <vt:lpstr>СТЕПЕНЬ С ОТРИЦАТЕЛЬНЫМ ЦЕЛЫМ ПОКАЗАТЕЛЕМ</vt:lpstr>
      <vt:lpstr>М. В. Ломоносов</vt:lpstr>
      <vt:lpstr>Слайд 6</vt:lpstr>
      <vt:lpstr>Представить в виде дроби</vt:lpstr>
      <vt:lpstr>Представить в виде степени</vt:lpstr>
      <vt:lpstr>Слайд 9</vt:lpstr>
      <vt:lpstr> Вычислить: 4-1 +( )-2 – 2-4 </vt:lpstr>
      <vt:lpstr>Слайд 11</vt:lpstr>
      <vt:lpstr>Современное обозначение степеней</vt:lpstr>
      <vt:lpstr>Джон Валлис (1616–1703)</vt:lpstr>
      <vt:lpstr>Исаак Ньютон (1643–1727)</vt:lpstr>
      <vt:lpstr>Слайд 15</vt:lpstr>
      <vt:lpstr>Найди и исправь ошибку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Отрезок.  Длина отрезка. Треугольник</dc:title>
  <dc:creator>Intel</dc:creator>
  <cp:lastModifiedBy>admin</cp:lastModifiedBy>
  <cp:revision>502</cp:revision>
  <dcterms:created xsi:type="dcterms:W3CDTF">2011-10-10T07:18:51Z</dcterms:created>
  <dcterms:modified xsi:type="dcterms:W3CDTF">2017-01-17T18:26:40Z</dcterms:modified>
</cp:coreProperties>
</file>