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3" r:id="rId3"/>
    <p:sldId id="257" r:id="rId4"/>
    <p:sldId id="275" r:id="rId5"/>
    <p:sldId id="292" r:id="rId6"/>
    <p:sldId id="277" r:id="rId7"/>
    <p:sldId id="289" r:id="rId8"/>
    <p:sldId id="290" r:id="rId9"/>
    <p:sldId id="278" r:id="rId10"/>
    <p:sldId id="301" r:id="rId11"/>
    <p:sldId id="297" r:id="rId12"/>
    <p:sldId id="293" r:id="rId13"/>
    <p:sldId id="306" r:id="rId14"/>
    <p:sldId id="308" r:id="rId15"/>
    <p:sldId id="309" r:id="rId16"/>
    <p:sldId id="310" r:id="rId17"/>
    <p:sldId id="280" r:id="rId18"/>
    <p:sldId id="31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0000"/>
    <a:srgbClr val="993300"/>
    <a:srgbClr val="008000"/>
    <a:srgbClr val="EEC482"/>
    <a:srgbClr val="660033"/>
    <a:srgbClr val="FAE5B8"/>
    <a:srgbClr val="E7E3B4"/>
    <a:srgbClr val="EE6BEF"/>
    <a:srgbClr val="D67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AADB0-5ABC-49A7-B462-E9E2D352788B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D41CC-B177-4179-BD1F-D93B3A22A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9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41CC-B177-4179-BD1F-D93B3A22AE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1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9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9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9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6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6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0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4E6C2-4BFD-4997-AAC0-4A5D3C089344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F187-DBFD-487A-81B5-9D7B9D4FF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3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fullartindex.com/Media/ai/Horatio,-Viscount-Nelson.jpg?preset=big" TargetMode="External"/><Relationship Id="rId13" Type="http://schemas.openxmlformats.org/officeDocument/2006/relationships/hyperlink" Target="http://doskaob.com.ua/foto/2015/02/18/99975_1_1424249179__640.jpg" TargetMode="External"/><Relationship Id="rId18" Type="http://schemas.openxmlformats.org/officeDocument/2006/relationships/hyperlink" Target="http://rv-mo.ru/wp-content/uploads/2015/07/Roller_sports.jpg" TargetMode="External"/><Relationship Id="rId3" Type="http://schemas.openxmlformats.org/officeDocument/2006/relationships/hyperlink" Target="http://www.e-grammar.org/relative-clauses/" TargetMode="External"/><Relationship Id="rId7" Type="http://schemas.openxmlformats.org/officeDocument/2006/relationships/hyperlink" Target="http://www.hotel-r.net/im/hotel/ua/admiral-nelson-1.jpg" TargetMode="External"/><Relationship Id="rId12" Type="http://schemas.openxmlformats.org/officeDocument/2006/relationships/hyperlink" Target="http://images.wisegeek.com/pilot-in-uniform.jpg" TargetMode="External"/><Relationship Id="rId17" Type="http://schemas.openxmlformats.org/officeDocument/2006/relationships/hyperlink" Target="http://www.johnstoncc.edu/images/student-svcs/sai2-students.jpg" TargetMode="External"/><Relationship Id="rId2" Type="http://schemas.openxmlformats.org/officeDocument/2006/relationships/hyperlink" Target="http://e-ducativa.catedu.es/44700165/aula/archivos/repositorio/4000/4071/html/grammar1.html" TargetMode="External"/><Relationship Id="rId16" Type="http://schemas.openxmlformats.org/officeDocument/2006/relationships/hyperlink" Target="http://1.bp.blogspot.com/-zXkMALA0-bQ/Uykh9yNOXAI/AAAAAAAABrk/UUsAQr6SOuM/s1600/gambar+motor+kartun+terbaru.png" TargetMode="External"/><Relationship Id="rId20" Type="http://schemas.openxmlformats.org/officeDocument/2006/relationships/hyperlink" Target="http://womancoaching.ru/wp-content/uploads/2016/03/Trad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et.mail.ru/question/62647761" TargetMode="External"/><Relationship Id="rId11" Type="http://schemas.openxmlformats.org/officeDocument/2006/relationships/hyperlink" Target="http://www.hotel-r.net/im/hotel/hr/hotel-zagreb-1.jpg" TargetMode="External"/><Relationship Id="rId5" Type="http://schemas.openxmlformats.org/officeDocument/2006/relationships/hyperlink" Target="http://www.ef.com/english-resources/english-grammar/non-defining-relative-clauses/" TargetMode="External"/><Relationship Id="rId15" Type="http://schemas.openxmlformats.org/officeDocument/2006/relationships/hyperlink" Target="http://ispania-rielt.ru/sites/default/files/doma_v_ispanii_2.jpg" TargetMode="External"/><Relationship Id="rId10" Type="http://schemas.openxmlformats.org/officeDocument/2006/relationships/hyperlink" Target="http://images.forwallpaper.com/files/thumbs/preview/37/373989__village_p.jpg" TargetMode="External"/><Relationship Id="rId19" Type="http://schemas.openxmlformats.org/officeDocument/2006/relationships/hyperlink" Target="http://pixok.com/wp-content/uploads/2015/11/%D0%B4%D0%B5%D0%B2%D1%83%D1%88%D0%BA%D0%B0-%D0%B2%D1%8B%D0%B1%D0%B8%D1%80%D0%B0%D0%B5%D1%82-%D0%BA%D0%BD%D0%B8%D0%B3%D0%B8-%D0%B2-%D0%B1%D0%B8%D0%B1%D0%BB%D0%B8%D0%BE%D1%82%D0%B5%D0%BA%D0%B5.jpg" TargetMode="External"/><Relationship Id="rId4" Type="http://schemas.openxmlformats.org/officeDocument/2006/relationships/hyperlink" Target="http://dictionary.cambridge.org/ru/&#1075;&#1088;&#1072;&#1084;&#1084;&#1072;&#1090;&#1080;&#1082;&#1072;/&#1073;&#1088;&#1080;&#1090;&#1072;&#1085;&#1089;&#1082;&#1072;&#1103;-&#1075;&#1088;&#1072;&#1084;&#1084;&#1072;&#1090;&#1080;&#1082;&#1072;/relative-clauses/relative-clauses-defining-and-non-defining" TargetMode="External"/><Relationship Id="rId9" Type="http://schemas.openxmlformats.org/officeDocument/2006/relationships/hyperlink" Target="http://www.fresher.ru/manager_content/images2/leto-v-zhivopisi/big/1.jpg" TargetMode="External"/><Relationship Id="rId14" Type="http://schemas.openxmlformats.org/officeDocument/2006/relationships/hyperlink" Target="https://s.pfst.net/2010.10/32209523024ae8e5660a1e6e529fed096d699ce05f_b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7115" y="818147"/>
            <a:ext cx="8504251" cy="2308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smtClean="0">
                <a:ln w="19050">
                  <a:solidFill>
                    <a:srgbClr val="EE6BEF"/>
                  </a:solidFill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 AND NON-DEFINING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smtClean="0">
                <a:ln w="19050">
                  <a:solidFill>
                    <a:srgbClr val="EE6BEF"/>
                  </a:solidFill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RELATIVE CLAUSES</a:t>
            </a:r>
            <a:endParaRPr lang="ru-RU" sz="3600" b="1" dirty="0">
              <a:ln w="19050">
                <a:solidFill>
                  <a:srgbClr val="EE6BEF"/>
                </a:solidFill>
                <a:prstDash val="solid"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83350" y="0"/>
            <a:ext cx="320841" cy="6858000"/>
          </a:xfrm>
          <a:prstGeom prst="rect">
            <a:avLst/>
          </a:prstGeom>
          <a:solidFill>
            <a:srgbClr val="D67BE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962148" y="0"/>
            <a:ext cx="320841" cy="6858000"/>
          </a:xfrm>
          <a:prstGeom prst="rect">
            <a:avLst/>
          </a:prstGeom>
          <a:solidFill>
            <a:srgbClr val="D67BE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55326" y="-13647"/>
            <a:ext cx="257365" cy="6858000"/>
          </a:xfrm>
          <a:prstGeom prst="rect">
            <a:avLst/>
          </a:prstGeom>
          <a:solidFill>
            <a:srgbClr val="E6E6E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05835"/>
            <a:ext cx="772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3343" y="351235"/>
            <a:ext cx="800169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Mary’s new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job,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which she is enjoying a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lot,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takes much time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работа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Мэри одна и она требует много времени.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То, что работа ей нравится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является дополнительной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которую можно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выкинуть,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фраза по-прежнему выглядит  осмысленной.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Mary’s new job takes much time.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wife,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who works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teacher at a local school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speaks French and Italian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Жена у него одна. Выбрасываем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придаточную часть, получаем тот же смысл, просто без дополнительной информации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 wife speaks French and Italian.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amazingwoman.ru/wp-content/uploads/2013/04/professija-sekretarja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"/>
          <a:stretch/>
        </p:blipFill>
        <p:spPr bwMode="auto">
          <a:xfrm>
            <a:off x="0" y="3679880"/>
            <a:ext cx="4003343" cy="31781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omancoaching.ru/wp-content/uploads/2016/03/Tr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4" y="303775"/>
            <a:ext cx="3574690" cy="357469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50529"/>
              </p:ext>
            </p:extLst>
          </p:nvPr>
        </p:nvGraphicFramePr>
        <p:xfrm>
          <a:off x="996287" y="559559"/>
          <a:ext cx="10153934" cy="587693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60797">
                  <a:extLst>
                    <a:ext uri="{9D8B030D-6E8A-4147-A177-3AD203B41FA5}">
                      <a16:colId xmlns="" xmlns:a16="http://schemas.microsoft.com/office/drawing/2014/main" val="2543757422"/>
                    </a:ext>
                  </a:extLst>
                </a:gridCol>
                <a:gridCol w="5093137">
                  <a:extLst>
                    <a:ext uri="{9D8B030D-6E8A-4147-A177-3AD203B41FA5}">
                      <a16:colId xmlns="" xmlns:a16="http://schemas.microsoft.com/office/drawing/2014/main" val="858601066"/>
                    </a:ext>
                  </a:extLst>
                </a:gridCol>
              </a:tblGrid>
              <a:tr h="66690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Defining clauses</a:t>
                      </a:r>
                      <a:endParaRPr lang="en-US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Non-defining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clauses</a:t>
                      </a:r>
                      <a:endParaRPr lang="en-US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="" xmlns:a16="http://schemas.microsoft.com/office/drawing/2014/main" val="1883835476"/>
                  </a:ext>
                </a:extLst>
              </a:tr>
              <a:tr h="1107305">
                <a:tc>
                  <a:txBody>
                    <a:bodyPr/>
                    <a:lstStyle/>
                    <a:p>
                      <a:pPr marL="342900" indent="-342900" algn="l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Содержит информацию важную для понимания всей фразы.</a:t>
                      </a:r>
                    </a:p>
                    <a:p>
                      <a:pPr marL="0" indent="0" algn="l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marL="342900" indent="-342900" algn="l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Сообщает дополнительную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(необязательную) 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информацию.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="" xmlns:a16="http://schemas.microsoft.com/office/drawing/2014/main" val="367108385"/>
                  </a:ext>
                </a:extLst>
              </a:tr>
              <a:tr h="21972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Нельзя выкинуть, без него    предложение потеряет смысл.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Без него непонятно, о каком предмете из ряда других идет речь.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marL="342900" indent="-342900" algn="l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Можно выкинуть, не потеряв смысл.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="" xmlns:a16="http://schemas.microsoft.com/office/drawing/2014/main" val="3043247907"/>
                  </a:ext>
                </a:extLst>
              </a:tr>
              <a:tr h="952719">
                <a:tc>
                  <a:txBody>
                    <a:bodyPr/>
                    <a:lstStyle/>
                    <a:p>
                      <a:pPr marL="342900" indent="-342900" algn="l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Не выделяется запятыми.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marL="342900" indent="-342900" algn="l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Выделяется запятыми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="" xmlns:a16="http://schemas.microsoft.com/office/drawing/2014/main" val="1287694044"/>
                  </a:ext>
                </a:extLst>
              </a:tr>
              <a:tr h="952719">
                <a:tc>
                  <a:txBody>
                    <a:bodyPr/>
                    <a:lstStyle/>
                    <a:p>
                      <a:pPr marL="342900" indent="-342900" algn="l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who/which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можно заменить на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marL="342900" indent="-342900" algn="l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нельзя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заменить на </a:t>
                      </a:r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="" xmlns:a16="http://schemas.microsoft.com/office/drawing/2014/main" val="75452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7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3340" y="538053"/>
            <a:ext cx="716052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два предложения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(1)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students who were late were expelled.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Студентов, которые опоздали, не допустили к занятиям (ограничительное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имеет тот смысл, что только те студенты были не допущены, которые опоздали на занятия.  Это значит, что были и пунктуальные студенты, которые были оставлены на занятиях. 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(2)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students, who were late, were expelled.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 студенты не были допущены к занятиям из-за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опоздания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(распространительное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(2) выражает мысль, что опоздали все студенты и всех их не допустили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://www.johnstoncc.edu/images/student-svcs/sai2-stud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7" y="863797"/>
            <a:ext cx="3233607" cy="47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438" y="884903"/>
            <a:ext cx="775725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bike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broken is in the garage.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сломан, стоит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гараже (ограничительное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предмет (сломанный велосипед)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ряда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велосипедов, и тот, что сейчас сломан, стоит в гараже.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21451" y="3434142"/>
            <a:ext cx="82525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r>
              <a:rPr lang="en-US" sz="20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broken,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 the garage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Сломанный велосипед только один 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 в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гараже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он сломан, является дополнительной информацией, которую можно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выкинуть, и фраза по-прежнему будет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осмысленной.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bike is in the garage.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" y="1268361"/>
            <a:ext cx="3289011" cy="32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" y="909057"/>
            <a:ext cx="2771544" cy="46340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1015277"/>
            <a:ext cx="80722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Tom’s brother who works at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airport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 friend of mine</a:t>
            </a:r>
            <a:r>
              <a:rPr lang="en-US" dirty="0" smtClean="0"/>
              <a:t>.</a:t>
            </a:r>
          </a:p>
          <a:p>
            <a:endParaRPr lang="ru-RU" dirty="0"/>
          </a:p>
          <a:p>
            <a:r>
              <a:rPr lang="en-US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Тома два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больше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Определитель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works at the local airport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выделить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этого брата из всех остальных.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выкинуть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оборот, понять, о каком именно из братьев идет речь, мы не сможем.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757973"/>
            <a:ext cx="80722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Tom’s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brother,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works at the local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airport,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friend of mine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предложение показывает, что у Тома один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брат. Выкидываем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придаточное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works at the local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airport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тот же смысл, просто без дополнительной информации.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Tom’s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brotheris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friend of mine.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8555" y="930442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4601" y="607276"/>
            <a:ext cx="7300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ОПРЕДЕЛИТЬ ТИП ПРИДАТОЧНОГО ПРЕДЛОЖЕНИЯ.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РАССТАВИТЬ ЗАПЯТЫЕ, ТАМ, ГДЕ 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НУЖНО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7769" y="1761439"/>
            <a:ext cx="85183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Percy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Island which is covered in tropical jungle has golden beaches.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room which he gave me had a marvelous view.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 where we spent most of our time was the swimming pool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 grandparents who are in their sixties are going on a cruise.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guide is a person who takes people around places of interest.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 is the woman that you were talking to?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I'm going to stay in Athens where my brother has a flat.</a:t>
            </a:r>
          </a:p>
        </p:txBody>
      </p:sp>
    </p:spTree>
    <p:extLst>
      <p:ext uri="{BB962C8B-B14F-4D97-AF65-F5344CB8AC3E}">
        <p14:creationId xmlns:p14="http://schemas.microsoft.com/office/powerpoint/2010/main" val="36653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779" y="593557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ОТВЕТЫ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1304" y="1720840"/>
            <a:ext cx="86627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Percy Island, which is covered in tropical jungle, has golden beaches.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room which he gave me had a marvelous view.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 where we spent most of our time was the swimming pool.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grandparents, who are in their sixties, are going on a cruise.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guide is a person who takes people around places of interest.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woman that you were talking to?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I’m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going to stay in Athens, where my brother has a flat.</a:t>
            </a:r>
          </a:p>
        </p:txBody>
      </p:sp>
    </p:spTree>
    <p:extLst>
      <p:ext uri="{BB962C8B-B14F-4D97-AF65-F5344CB8AC3E}">
        <p14:creationId xmlns:p14="http://schemas.microsoft.com/office/powerpoint/2010/main" val="25053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427" y="501350"/>
            <a:ext cx="3867591" cy="41148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964427" y="155696"/>
            <a:ext cx="386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Ограничительное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clause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9239" y="155696"/>
            <a:ext cx="489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Распространительное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Non-defining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clause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990" y="4635284"/>
            <a:ext cx="6005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Mr. Nelson who lives at the furthest part of the village on the bank of the pretty little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river  with all his big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invited his friends to his birthday.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32386" y="4635284"/>
            <a:ext cx="5941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Admiral Nelson, who defeated he French Armada during the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Great War at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Trafalgar in 1805, is known all over the world.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9240" y="501350"/>
            <a:ext cx="3807897" cy="415422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37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76" y="128337"/>
            <a:ext cx="95670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ЭЛЕКТРОННЫЕ ИСТОЧНИКИ ИНФОРМАЦИИ: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hlinkClick r:id="rId2"/>
              </a:rPr>
              <a:t>http://e-ducativa.catedu.es/44700165/aula/archivos/repositorio/4000/4071/html/grammar1.html</a:t>
            </a: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en-US" sz="1200" dirty="0" smtClean="0">
                <a:hlinkClick r:id="rId3"/>
              </a:rPr>
              <a:t>http://www.e-grammar.org/relative-clauses/</a:t>
            </a: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4"/>
              </a:rPr>
              <a:t>http://dictionary.cambridge.org/ru/</a:t>
            </a:r>
            <a:r>
              <a:rPr lang="ru-RU" sz="1200" dirty="0" smtClean="0">
                <a:hlinkClick r:id="rId4"/>
              </a:rPr>
              <a:t>грамматика/британская-грамматика/</a:t>
            </a:r>
            <a:r>
              <a:rPr lang="en-US" sz="1200" dirty="0" smtClean="0">
                <a:hlinkClick r:id="rId4"/>
              </a:rPr>
              <a:t>relative-clauses/relative-clauses-defining-and-non-defining</a:t>
            </a: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en-US" sz="1200" dirty="0" smtClean="0">
                <a:hlinkClick r:id="rId5"/>
              </a:rPr>
              <a:t>http://www.ef.com/english-resources/english-grammar/non-defining-relative-clauses/</a:t>
            </a: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en-US" sz="1200" dirty="0" smtClean="0">
                <a:hlinkClick r:id="rId6"/>
              </a:rPr>
              <a:t>https://otvet.mail.ru/question/62647761</a:t>
            </a:r>
            <a:endParaRPr lang="ru-RU" sz="1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364776" y="1964353"/>
            <a:ext cx="88983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rgbClr val="5B9BD5">
                    <a:lumMod val="75000"/>
                  </a:srgbClr>
                </a:solidFill>
              </a:rPr>
              <a:t>КАРТИНКИ:</a:t>
            </a:r>
            <a:endParaRPr lang="en-US" sz="14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7"/>
              </a:rPr>
              <a:t>http</a:t>
            </a: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7"/>
              </a:rPr>
              <a:t>://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7"/>
              </a:rPr>
              <a:t>www.hotel-r.net/im/hotel/ua/admiral-nelson-1.jpg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8"/>
              </a:rPr>
              <a:t>http://img1.fullartindex.com/Media/ai/Horatio,-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8"/>
              </a:rPr>
              <a:t>Viscount-Nelson.jpg?preset=big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9"/>
              </a:rPr>
              <a:t>http://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9"/>
              </a:rPr>
              <a:t>www.fresher.ru/manager_content/images2/leto-v-zhivopisi/big/1.jpg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10"/>
              </a:rPr>
              <a:t>http://images.forwallpaper.com/files/thumbs/preview/37/373989__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10"/>
              </a:rPr>
              <a:t>village_p.jpg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11"/>
              </a:rPr>
              <a:t>http://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11"/>
              </a:rPr>
              <a:t>www.hotel-r.net/im/hotel/hr/hotel-zagreb-1.jpg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12"/>
              </a:rPr>
              <a:t>http://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12"/>
              </a:rPr>
              <a:t>images.wisegeek.com/pilot-in-uniform.jpg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13"/>
              </a:rPr>
              <a:t>http://doskaob.com.ua/foto/2015/02/18/99975_1_1424249179__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13"/>
              </a:rPr>
              <a:t>640.jpg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14"/>
              </a:rPr>
              <a:t>https://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14"/>
              </a:rPr>
              <a:t>s.pfst.net/2010.10/32209523024ae8e5660a1e6e529fed096d699ce05f_b.jpg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15"/>
              </a:rPr>
              <a:t>http://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15"/>
              </a:rPr>
              <a:t>ispania-rielt.ru/sites/default/files/doma_v_ispanii_2.jpg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16"/>
              </a:rPr>
              <a:t>http://1.bp.blogspot.com/-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16"/>
              </a:rPr>
              <a:t>zXkMALA0-bQ/Uykh9yNOXAI/AAAAAAAABrk/UUsAQr6SOuM/s1600/gambar+motor+kartun+terbaru.png</a:t>
            </a:r>
            <a:endParaRPr lang="en-US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17"/>
              </a:rPr>
              <a:t>http://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17"/>
              </a:rPr>
              <a:t>www.johnstoncc.edu/images/student-svcs/sai2-students.jpg</a:t>
            </a:r>
            <a:endParaRPr lang="en-US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18"/>
              </a:rPr>
              <a:t>http://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18"/>
              </a:rPr>
              <a:t>rv-mo.ru/wp-content/uploads/2015/07/Roller_sports.jpg</a:t>
            </a:r>
            <a:endParaRPr lang="en-US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19"/>
              </a:rPr>
              <a:t>http://pixok.com/wp-content/uploads/2015/11/%D0%B4%D0%B5%D0%B2%D1%83%D1%88%D0%BA%D0%B0-%D0%B2%D1%8B%D0%B1%D0%B8%D1%80%D0%B0%D0%B5%D1%82-%D0%BA%D0%BD%D0%B8%D0%B3%D0%B8-%D0%B2-%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19"/>
              </a:rPr>
              <a:t>D0%B1%D0%B8%D0%B1%D0%BB%D0%B8%D0%BE%D1%82%D0%B5%D0%BA%D0%B5.jpg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5B9BD5">
                    <a:lumMod val="75000"/>
                  </a:srgbClr>
                </a:solidFill>
                <a:hlinkClick r:id="rId20"/>
              </a:rPr>
              <a:t>http://</a:t>
            </a:r>
            <a:r>
              <a:rPr lang="en-US" sz="1200" dirty="0" smtClean="0">
                <a:solidFill>
                  <a:srgbClr val="5B9BD5">
                    <a:lumMod val="75000"/>
                  </a:srgbClr>
                </a:solidFill>
                <a:hlinkClick r:id="rId20"/>
              </a:rPr>
              <a:t>womancoaching.ru/wp-content/uploads/2016/03/Trade.jpg</a:t>
            </a:r>
            <a:endParaRPr lang="ru-RU" sz="1200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/>
            <a:endParaRPr lang="en-US" sz="1200" dirty="0" smtClean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51" y="1309645"/>
            <a:ext cx="2144476" cy="2130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933064" y="3979895"/>
            <a:ext cx="4380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2B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Admiral Nelson, who defeated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B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2B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French Armada during the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2B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War at </a:t>
            </a:r>
            <a:r>
              <a:rPr lang="en-US" sz="2400" dirty="0">
                <a:solidFill>
                  <a:srgbClr val="2B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Trafalgar </a:t>
            </a:r>
            <a:r>
              <a:rPr lang="en-US" sz="2400" dirty="0" smtClean="0">
                <a:solidFill>
                  <a:srgbClr val="2B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1805,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2B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known all over the world.</a:t>
            </a:r>
            <a:endParaRPr lang="ru-RU" sz="2400" dirty="0">
              <a:solidFill>
                <a:srgbClr val="2B0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513" y="338841"/>
            <a:ext cx="53500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Nelson who lives at the furthest part of the village on the bank of the pretty little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 with all his big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invited his friends to his birthday.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553" y="3439919"/>
            <a:ext cx="2128004" cy="21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617" y="357765"/>
            <a:ext cx="8434315" cy="6036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Возьмем пример из русского языка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Деревня, где </a:t>
            </a:r>
            <a:r>
              <a:rPr lang="ru-RU" sz="20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скучал Евгений, была </a:t>
            </a:r>
            <a:r>
              <a:rPr lang="ru-RU" sz="20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прелестный уголок...</a:t>
            </a:r>
            <a:endParaRPr lang="ru-RU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(А. Пушкин)</a:t>
            </a:r>
            <a:endParaRPr lang="ru-RU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Деревня…была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прелестный уголок. – Это главное предложение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скучал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Евгений, – это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придаточное </a:t>
            </a:r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определительное.</a:t>
            </a:r>
            <a:endParaRPr lang="en-US" sz="2000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Определительное потому, что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подлежащее «деревня». Без этого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придаточного непонятно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деревня была прелестным уголком.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812" y="736979"/>
            <a:ext cx="3780429" cy="521582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960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089486" y="3384754"/>
            <a:ext cx="6054513" cy="1449898"/>
          </a:xfrm>
          <a:custGeom>
            <a:avLst/>
            <a:gdLst>
              <a:gd name="connsiteX0" fmla="*/ 0 w 7802880"/>
              <a:gd name="connsiteY0" fmla="*/ 0 h 2438400"/>
              <a:gd name="connsiteX1" fmla="*/ 7802880 w 7802880"/>
              <a:gd name="connsiteY1" fmla="*/ 0 h 2438400"/>
              <a:gd name="connsiteX2" fmla="*/ 7802880 w 7802880"/>
              <a:gd name="connsiteY2" fmla="*/ 2438400 h 2438400"/>
              <a:gd name="connsiteX3" fmla="*/ 0 w 7802880"/>
              <a:gd name="connsiteY3" fmla="*/ 2438400 h 2438400"/>
              <a:gd name="connsiteX4" fmla="*/ 0 w 780288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2880" h="2438400">
                <a:moveTo>
                  <a:pt x="0" y="0"/>
                </a:moveTo>
                <a:lnTo>
                  <a:pt x="7802880" y="0"/>
                </a:lnTo>
                <a:lnTo>
                  <a:pt x="7802880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610" tIns="247650" rIns="247650" bIns="247650" numCol="1" spcCol="1270" anchor="ctr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55808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английском языке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придаточные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называются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словосочетанием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CLAUSE</a:t>
            </a:r>
            <a:endParaRPr lang="ru-RU" sz="1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729552" y="1934856"/>
            <a:ext cx="6414447" cy="2899796"/>
            <a:chOff x="1550077" y="2460185"/>
            <a:chExt cx="8406345" cy="2899796"/>
          </a:xfrm>
        </p:grpSpPr>
        <p:sp>
          <p:nvSpPr>
            <p:cNvPr id="8" name="Полилиния 7"/>
            <p:cNvSpPr/>
            <p:nvPr/>
          </p:nvSpPr>
          <p:spPr>
            <a:xfrm>
              <a:off x="2672232" y="2460185"/>
              <a:ext cx="7284190" cy="2899796"/>
            </a:xfrm>
            <a:custGeom>
              <a:avLst/>
              <a:gdLst>
                <a:gd name="connsiteX0" fmla="*/ 0 w 7802880"/>
                <a:gd name="connsiteY0" fmla="*/ 0 h 2438400"/>
                <a:gd name="connsiteX1" fmla="*/ 7802880 w 7802880"/>
                <a:gd name="connsiteY1" fmla="*/ 0 h 2438400"/>
                <a:gd name="connsiteX2" fmla="*/ 7802880 w 7802880"/>
                <a:gd name="connsiteY2" fmla="*/ 2438400 h 2438400"/>
                <a:gd name="connsiteX3" fmla="*/ 0 w 7802880"/>
                <a:gd name="connsiteY3" fmla="*/ 2438400 h 2438400"/>
                <a:gd name="connsiteX4" fmla="*/ 0 w 780288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2880" h="2438400">
                  <a:moveTo>
                    <a:pt x="0" y="0"/>
                  </a:moveTo>
                  <a:lnTo>
                    <a:pt x="7802880" y="0"/>
                  </a:lnTo>
                  <a:lnTo>
                    <a:pt x="7802880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61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50077" y="2460185"/>
              <a:ext cx="2653149" cy="28997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</p:grpSp>
      <p:sp>
        <p:nvSpPr>
          <p:cNvPr id="11" name="Прямоугольник 10"/>
          <p:cNvSpPr/>
          <p:nvPr/>
        </p:nvSpPr>
        <p:spPr>
          <a:xfrm>
            <a:off x="4980992" y="3648038"/>
            <a:ext cx="4397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non-defining relative clause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9552" y="1934856"/>
            <a:ext cx="1947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бывают двух видов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23543" y="2257026"/>
            <a:ext cx="3674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clause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59914" y="2718691"/>
            <a:ext cx="2788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ограничительное</a:t>
            </a:r>
            <a:endParaRPr lang="ru-RU" sz="2400" i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9685" y="4107899"/>
            <a:ext cx="355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распространительное</a:t>
            </a:r>
            <a:endParaRPr lang="ru-RU" sz="2400" i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15152" y="4187242"/>
            <a:ext cx="8570794" cy="13591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15153" y="2630151"/>
            <a:ext cx="8570794" cy="13591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15152" y="528609"/>
            <a:ext cx="8570794" cy="19035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53721" y="616672"/>
            <a:ext cx="72771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Ограничительные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определительные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содержат информацию,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уточняющую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слова, к которому они относятся. Они выбирают из класса предметов, обозначаемых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определяемым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словом, только те, которые отвечают определенным характеристикам.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Опущение ограничительного придаточного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часто ведет к неясности или неправильности главного предложения, к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изменению его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смысла.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Ограничительные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определительные придаточные предложения не выделяются запятыми. 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801504" y="528609"/>
            <a:ext cx="8584442" cy="5017766"/>
          </a:xfrm>
          <a:prstGeom prst="frame">
            <a:avLst>
              <a:gd name="adj1" fmla="val 0"/>
            </a:avLst>
          </a:prstGeom>
          <a:solidFill>
            <a:srgbClr val="00B050"/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8781" y="1250708"/>
            <a:ext cx="75881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E.g.: Can you remember the name of the hotel where we stayed?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where we stayed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относится к слову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hotel',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без него нам не понятно, о каком отеле идет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речь, так как отелей может быть много.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Придаточное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ограничительное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Запятые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ставятся.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4737"/>
            <a:ext cx="3725839" cy="525336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868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547" y="399737"/>
            <a:ext cx="716196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married a girl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who he met at the library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девушке, (какой именно?) c которой ...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опущении придаточного главное предложение тоже изменяет смысл: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He married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girl.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who do sports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live longer.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Люди, (какие именно?)  которые ...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опущении придаточного фраза главного предложения тоже изменяет смысл: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People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live longer.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916" y="3107025"/>
            <a:ext cx="3727040" cy="39046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0" name="Picture 2" descr="http://img1.liveinternet.ru/images/attach/d/1/131/42/131042309_081816_1246_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507" y="364375"/>
            <a:ext cx="3388617" cy="3143905"/>
          </a:xfrm>
          <a:prstGeom prst="rect">
            <a:avLst/>
          </a:pr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15151" y="4181809"/>
            <a:ext cx="8570795" cy="9663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01503" y="2049961"/>
            <a:ext cx="8584442" cy="17878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15151" y="528609"/>
            <a:ext cx="8570795" cy="1177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1801504" y="528609"/>
            <a:ext cx="8584442" cy="4619571"/>
          </a:xfrm>
          <a:prstGeom prst="frame">
            <a:avLst>
              <a:gd name="adj1" fmla="val 0"/>
            </a:avLst>
          </a:prstGeom>
          <a:solidFill>
            <a:srgbClr val="00B050"/>
          </a:solidFill>
          <a:ln w="31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3408" y="637792"/>
            <a:ext cx="72806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Распространительные </a:t>
            </a:r>
            <a:r>
              <a:rPr lang="ru-RU" sz="20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определительные </a:t>
            </a:r>
            <a:r>
              <a:rPr lang="ru-RU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содержат информацию, дополнительно характеризующую слово, к которому они </a:t>
            </a:r>
            <a:r>
              <a:rPr lang="ru-RU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относятся.</a:t>
            </a:r>
          </a:p>
          <a:p>
            <a:pPr lvl="0"/>
            <a:endParaRPr lang="ru-RU" sz="2000" dirty="0" smtClean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Опущение распространительного придаточного </a:t>
            </a:r>
            <a:r>
              <a:rPr lang="ru-RU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  <a:r>
              <a:rPr lang="ru-RU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меняет смысл главного предложения, так как слово, к которому </a:t>
            </a:r>
            <a:r>
              <a:rPr lang="ru-RU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относится </a:t>
            </a:r>
            <a:r>
              <a:rPr lang="ru-RU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придаточное предложение</a:t>
            </a:r>
            <a:endParaRPr lang="ru-RU" sz="20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</a:t>
            </a:r>
            <a:r>
              <a:rPr lang="ru-RU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определено само по </a:t>
            </a:r>
            <a:r>
              <a:rPr lang="ru-RU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 (т. е. ясно, о каком предмете говорится). </a:t>
            </a:r>
          </a:p>
          <a:p>
            <a:pPr lvl="0"/>
            <a:endParaRPr lang="ru-RU" sz="20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 smtClean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Распространительные </a:t>
            </a:r>
            <a:r>
              <a:rPr lang="ru-RU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определительные</a:t>
            </a:r>
            <a:r>
              <a:rPr lang="en-US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придаточные выделяются </a:t>
            </a:r>
            <a:r>
              <a:rPr lang="ru-RU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запятыми. </a:t>
            </a:r>
          </a:p>
        </p:txBody>
      </p:sp>
    </p:spTree>
    <p:extLst>
      <p:ext uri="{BB962C8B-B14F-4D97-AF65-F5344CB8AC3E}">
        <p14:creationId xmlns:p14="http://schemas.microsoft.com/office/powerpoint/2010/main" val="16554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33043" y="1092321"/>
            <a:ext cx="77519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I always go to Spain, where my parents have a holiday home.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Придаточное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редложение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where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my parents have a holiday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home,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относится к слову '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Spain',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только дополнительную, а не жизненно важную информацию, так как и без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'Spain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нам понятно, о какой Испании идет речь.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Придаточное </a:t>
            </a:r>
            <a:r>
              <a:rPr 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распространительное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Запятая ставится.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79" y="709863"/>
            <a:ext cx="3496158" cy="529220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454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1286</Words>
  <Application>Microsoft Office PowerPoint</Application>
  <PresentationFormat>Произвольный</PresentationFormat>
  <Paragraphs>162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Sveta</cp:lastModifiedBy>
  <cp:revision>124</cp:revision>
  <dcterms:created xsi:type="dcterms:W3CDTF">2016-11-24T13:07:15Z</dcterms:created>
  <dcterms:modified xsi:type="dcterms:W3CDTF">2017-01-22T09:47:38Z</dcterms:modified>
</cp:coreProperties>
</file>