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4" r:id="rId2"/>
    <p:sldId id="284" r:id="rId3"/>
    <p:sldId id="272" r:id="rId4"/>
    <p:sldId id="288" r:id="rId5"/>
    <p:sldId id="289" r:id="rId6"/>
    <p:sldId id="285" r:id="rId7"/>
    <p:sldId id="261" r:id="rId8"/>
    <p:sldId id="259" r:id="rId9"/>
    <p:sldId id="264" r:id="rId10"/>
    <p:sldId id="290" r:id="rId11"/>
    <p:sldId id="265" r:id="rId12"/>
    <p:sldId id="276" r:id="rId13"/>
    <p:sldId id="279" r:id="rId14"/>
    <p:sldId id="287" r:id="rId15"/>
    <p:sldId id="286" r:id="rId16"/>
    <p:sldId id="258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940F01-8F9E-4334-BF36-BC2462D16321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oz_C_X62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3;&#1086;&#1074;&#1099;&#1081;%20&#1087;&#1088;&#1086;&#1077;&#1082;&#1090;.avi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642918"/>
            <a:ext cx="6477000" cy="30003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Презентация к </a:t>
            </a:r>
            <a:r>
              <a:rPr lang="ru-RU" sz="2000" dirty="0" smtClean="0"/>
              <a:t>К методической </a:t>
            </a:r>
            <a:r>
              <a:rPr lang="ru-RU" sz="2000" smtClean="0"/>
              <a:t>разработке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«</a:t>
            </a:r>
            <a:r>
              <a:rPr lang="ru-RU" sz="2000" b="1" dirty="0" smtClean="0"/>
              <a:t>Виды ценных бумаг и особенности их использования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SWOT-анализ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493839"/>
              </p:ext>
            </p:extLst>
          </p:nvPr>
        </p:nvGraphicFramePr>
        <p:xfrm>
          <a:off x="1115616" y="2492896"/>
          <a:ext cx="698477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1836204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</a:t>
                      </a:r>
                      <a:r>
                        <a:rPr lang="ru-RU" baseline="0" dirty="0" smtClean="0"/>
                        <a:t>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Слабые стороны</a:t>
                      </a:r>
                      <a:endParaRPr lang="ru-RU" dirty="0"/>
                    </a:p>
                  </a:txBody>
                  <a:tcPr/>
                </a:tc>
              </a:tr>
              <a:tr h="1836204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31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Акция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4429156" cy="5072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Акция</a:t>
            </a:r>
            <a:r>
              <a:rPr lang="ru-RU" sz="2400" dirty="0"/>
              <a:t> – это </a:t>
            </a:r>
            <a:r>
              <a:rPr lang="ru-RU" sz="2400" dirty="0" smtClean="0"/>
              <a:t>эмиссионная ценная бумага (</a:t>
            </a:r>
            <a:r>
              <a:rPr lang="ru-RU" sz="2400" dirty="0"/>
              <a:t>ценные бумаги, которые выпускаются обычно крупными сериями в больших </a:t>
            </a:r>
            <a:r>
              <a:rPr lang="ru-RU" sz="2400" dirty="0" smtClean="0"/>
              <a:t>количествах </a:t>
            </a:r>
            <a:r>
              <a:rPr lang="ru-RU" sz="2400" dirty="0"/>
              <a:t>и внутри каждой серии все ценные бумаги абсолютно </a:t>
            </a:r>
            <a:r>
              <a:rPr lang="ru-RU" sz="2400" dirty="0" smtClean="0"/>
              <a:t>идентичны), </a:t>
            </a:r>
            <a:r>
              <a:rPr lang="ru-RU" sz="2400" dirty="0"/>
              <a:t>закрепляющая права её держателя (акционера) на получение части прибыли АО в виде дивидендов, на участие в управлении и на часть </a:t>
            </a:r>
            <a:r>
              <a:rPr lang="ru-RU" sz="2400" dirty="0" smtClean="0"/>
              <a:t>имущества</a:t>
            </a:r>
            <a:r>
              <a:rPr lang="ru-RU" sz="2400" dirty="0"/>
              <a:t>, остающегося после его ликвидации.</a:t>
            </a:r>
          </a:p>
        </p:txBody>
      </p:sp>
      <p:pic>
        <p:nvPicPr>
          <p:cNvPr id="24578" name="Picture 2" descr="C:\Users\1\Desktop\Аблигации векселя\1222265894_cb_33-cu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833806" cy="511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Облигация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3500462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2000" dirty="0"/>
              <a:t>Облигация – это ценная бумага, удостоверяющая отношения займа между кредитором (её владельцем) и заёмщиком (лицом, выпустившим её).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   Закрепляет право её держателя на получение </a:t>
            </a:r>
            <a:r>
              <a:rPr lang="ru-RU" sz="2000" dirty="0" smtClean="0"/>
              <a:t> </a:t>
            </a:r>
            <a:r>
              <a:rPr lang="ru-RU" sz="2000" dirty="0"/>
              <a:t>в предусмотренный ею срок её номинальной </a:t>
            </a:r>
            <a:r>
              <a:rPr lang="ru-RU" sz="2000" dirty="0" smtClean="0"/>
              <a:t>стоимости </a:t>
            </a:r>
            <a:r>
              <a:rPr lang="ru-RU" sz="2000" dirty="0"/>
              <a:t>и зафиксированного в ней % в этой </a:t>
            </a:r>
            <a:r>
              <a:rPr lang="ru-RU" sz="2000" dirty="0" smtClean="0"/>
              <a:t>стоимости </a:t>
            </a:r>
            <a:r>
              <a:rPr lang="ru-RU" sz="2000" dirty="0"/>
              <a:t>или иного имущественного эквивалента</a:t>
            </a:r>
          </a:p>
        </p:txBody>
      </p:sp>
      <p:pic>
        <p:nvPicPr>
          <p:cNvPr id="29699" name="Picture 3" descr="C:\Users\1\Desktop\Аблигации векселя\t_scan_090120_0005_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562346" cy="492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714488"/>
            <a:ext cx="3714776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Вексель </a:t>
            </a:r>
            <a:r>
              <a:rPr lang="ru-RU" sz="2000" dirty="0"/>
              <a:t>– это безусловное обязательство уплатить какому то лицу </a:t>
            </a:r>
            <a:r>
              <a:rPr lang="ru-RU" sz="2000" dirty="0" smtClean="0"/>
              <a:t>определенную сумму </a:t>
            </a:r>
            <a:r>
              <a:rPr lang="ru-RU" sz="2000" dirty="0"/>
              <a:t>денег в </a:t>
            </a:r>
            <a:r>
              <a:rPr lang="ru-RU" sz="2000" dirty="0" smtClean="0"/>
              <a:t>определенном </a:t>
            </a:r>
            <a:r>
              <a:rPr lang="ru-RU" sz="2000" dirty="0"/>
              <a:t>месте в </a:t>
            </a:r>
            <a:r>
              <a:rPr lang="ru-RU" sz="2000" dirty="0" smtClean="0"/>
              <a:t>определенный срок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Это </a:t>
            </a:r>
            <a:r>
              <a:rPr lang="ru-RU" sz="2000" dirty="0"/>
              <a:t>абстрактное долговое обязательство, т.е. не зависит ни от каких условий. </a:t>
            </a:r>
            <a:r>
              <a:rPr lang="ru-RU" sz="2000" dirty="0" smtClean="0"/>
              <a:t>Предметом </a:t>
            </a:r>
            <a:r>
              <a:rPr lang="ru-RU" sz="2000" dirty="0"/>
              <a:t>вексельного обязательства могут быть только деньги.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57224" y="702484"/>
            <a:ext cx="750099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ВЕКСЕЛЬ</a:t>
            </a: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 descr="C:\Users\1\Desktop\Аблигации векселя\ntgrf08-8830-73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38882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902" y="332656"/>
            <a:ext cx="8153400" cy="1998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Фондовая биржа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>
                <a:solidFill>
                  <a:schemeClr val="tx1"/>
                </a:solidFill>
                <a:hlinkClick r:id="rId3"/>
              </a:rPr>
              <a:t>https://www.youtube.com/watch?v=XFoz_C_X624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Новый проект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7838" y="2492375"/>
            <a:ext cx="5653087" cy="424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2743200"/>
            <a:ext cx="8643998" cy="3900510"/>
          </a:xfrm>
        </p:spPr>
        <p:txBody>
          <a:bodyPr>
            <a:normAutofit fontScale="25000" lnSpcReduction="20000"/>
          </a:bodyPr>
          <a:lstStyle/>
          <a:p>
            <a:pPr marL="1143000" lvl="0" indent="-1143000" algn="just">
              <a:buFont typeface="+mj-lt"/>
              <a:buAutoNum type="arabicPeriod"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Верите ли вы, что фондовыми биржами называют такие площадки, которые обслуживают функционирование организованной торговли ценными бумагами?</a:t>
            </a:r>
          </a:p>
          <a:p>
            <a:pPr marL="1143000" lvl="0" indent="-1143000" algn="just">
              <a:buFont typeface="+mj-lt"/>
              <a:buAutoNum type="arabicPeriod"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Верите ли вы, что брокеры – это участники биржевой торговли, которые совершают операции на рынке от своего имени, но за счёт своих клиентов и в их интересах?</a:t>
            </a:r>
          </a:p>
          <a:p>
            <a:pPr marL="1143000" lvl="0" indent="-1143000" algn="just">
              <a:buFont typeface="+mj-lt"/>
              <a:buAutoNum type="arabicPeriod"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Верите ли вы, что инвесторы - это предприятия и организации выпускающие ценные бумаги для привлечения денежных средств?</a:t>
            </a:r>
          </a:p>
          <a:p>
            <a:pPr marL="1143000" lvl="0" indent="-1143000" algn="just">
              <a:buFont typeface="+mj-lt"/>
              <a:buAutoNum type="arabicPeriod"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Верите ли вы, что медведи играют на повышении цен, покупают акции для последующей продажи?</a:t>
            </a:r>
          </a:p>
          <a:p>
            <a:pPr marL="1143000" lvl="0" indent="-1143000" algn="just">
              <a:buFont typeface="+mj-lt"/>
              <a:buAutoNum type="arabicPeriod"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Верите ли вы, что </a:t>
            </a:r>
            <a:r>
              <a:rPr lang="ru-RU" sz="8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трейдеры</a:t>
            </a: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люди, которые непосредственно учувствуют в биржевой торговле?</a:t>
            </a:r>
          </a:p>
          <a:p>
            <a:pPr algn="just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428604"/>
            <a:ext cx="7620000" cy="990600"/>
          </a:xfrm>
        </p:spPr>
        <p:txBody>
          <a:bodyPr/>
          <a:lstStyle/>
          <a:p>
            <a:r>
              <a:rPr lang="ru-RU" dirty="0" smtClean="0"/>
              <a:t>«Верю, не верю»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31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214313"/>
            <a:ext cx="8153400" cy="990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ФИНАНСОВЫЙ РЫНОК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41400" y="1643063"/>
            <a:ext cx="8102600" cy="46863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Финансовый рынок – это механизм перераспределения капитала между кредиторами и заёмщиками при помощи посредников на основе спроса и предложения на капитал.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На практике он представляет собой совокупность кредитных организаций, направляющих поток денежных средств от собственников к заёмщикам и обратно.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Работает группа экспертов!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406" t="26151" r="1809" b="9866"/>
          <a:stretch/>
        </p:blipFill>
        <p:spPr>
          <a:xfrm>
            <a:off x="971600" y="1844824"/>
            <a:ext cx="70990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сберечь накопления?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564904"/>
            <a:ext cx="8583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Вложим деньги не в подушки,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Вложим деньги не в чулки.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Мы нашли еще пути: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Вложим деньги в акции, вексель, облигации.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8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153400" cy="990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Благодарим за работу!!!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6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6" t="4438" r="6976" b="4438"/>
          <a:stretch/>
        </p:blipFill>
        <p:spPr>
          <a:xfrm>
            <a:off x="251520" y="188640"/>
            <a:ext cx="3024336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980728"/>
            <a:ext cx="3494614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204864"/>
            <a:ext cx="46085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1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22265894_cb_33-custom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928688"/>
            <a:ext cx="3357563" cy="447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3" name="Picture 1" descr="C:\Users\1\Desktop\Аблигации векселя\17513-010312-a74d150ade9810fd6682576a4b266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143374" cy="3010852"/>
          </a:xfrm>
          <a:prstGeom prst="rect">
            <a:avLst/>
          </a:prstGeom>
          <a:noFill/>
        </p:spPr>
      </p:pic>
      <p:pic>
        <p:nvPicPr>
          <p:cNvPr id="18435" name="Picture 3" descr="C:\Users\1\Desktop\Аблигации векселя\2009081020233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4000528" cy="2844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Проблема?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439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Деньги под подушкой для тебя ловушка,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хранить  в чулке, прибыли будут не те.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301208"/>
            <a:ext cx="3735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яфилняци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6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534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урока: «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ценных бумаг и особенности их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3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153400" cy="432048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урока: сформировать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видах ценных бумаг и особенностях их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4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1571625" y="1643063"/>
            <a:ext cx="7572375" cy="48577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Документ, т. е. бумага, на которой зафиксирована определенная информация;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Это бумага, удостоверяющая, что её владелец имеет определенное имущественное право;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Документ, который может называться по-разному, но важно одно, чтобы форма и её название предусмотрены государством в нормативных актах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860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Ценная бумага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2832346"/>
            <a:ext cx="7858180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форма капитала, которая может передаваться вместо его самого, обращаться на рынке как товар и приносить доход. Это особая форма существования капитала, суть которого состоит в том, что сам капитал отсутствует, но имеются все права на него, которые и зафиксированы в форме ценной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Ценная бумага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Виды ценных бумаг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2"/>
            <a:ext cx="7572428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3600" dirty="0" smtClean="0"/>
              <a:t>Акция;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Облигация;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Вексель;</a:t>
            </a:r>
          </a:p>
          <a:p>
            <a:pPr lvl="1"/>
            <a:endParaRPr lang="ru-RU" sz="3600" dirty="0" smtClean="0"/>
          </a:p>
          <a:p>
            <a:pPr lvl="1">
              <a:buFont typeface="Wingdings" pitchFamily="2" charset="2"/>
              <a:buChar char="Ø"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518</Words>
  <Application>Microsoft Office PowerPoint</Application>
  <PresentationFormat>Экран (4:3)</PresentationFormat>
  <Paragraphs>47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Презентация к К методической разработке  «Виды ценных бумаг и особенности их использования»  </vt:lpstr>
      <vt:lpstr>Слайд 2</vt:lpstr>
      <vt:lpstr>Слайд 3</vt:lpstr>
      <vt:lpstr>Проблема?</vt:lpstr>
      <vt:lpstr>Тема урока: «Виды ценных бумаг и особенности их использования»</vt:lpstr>
      <vt:lpstr>Цель урока: сформировать представления о видах ценных бумаг и особенностях их применения </vt:lpstr>
      <vt:lpstr>Слайд 7</vt:lpstr>
      <vt:lpstr>Слайд 8</vt:lpstr>
      <vt:lpstr>Слайд 9</vt:lpstr>
      <vt:lpstr>SWOT-анализ</vt:lpstr>
      <vt:lpstr>Слайд 11</vt:lpstr>
      <vt:lpstr>Слайд 12</vt:lpstr>
      <vt:lpstr>Слайд 13</vt:lpstr>
      <vt:lpstr>Фондовая биржа  https://www.youtube.com/watch?v=XFoz_C_X624</vt:lpstr>
      <vt:lpstr>«Верю, не верю»</vt:lpstr>
      <vt:lpstr>ФИНАНСОВЫЙ РЫНОК </vt:lpstr>
      <vt:lpstr>Работает группа экспертов!</vt:lpstr>
      <vt:lpstr>Как сберечь накопления?</vt:lpstr>
      <vt:lpstr>Благодарим за работу!!!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Кабинет 14</cp:lastModifiedBy>
  <cp:revision>52</cp:revision>
  <dcterms:created xsi:type="dcterms:W3CDTF">2010-04-15T09:25:24Z</dcterms:created>
  <dcterms:modified xsi:type="dcterms:W3CDTF">2017-01-12T01:24:42Z</dcterms:modified>
</cp:coreProperties>
</file>