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9" r:id="rId3"/>
    <p:sldId id="260" r:id="rId4"/>
    <p:sldId id="257" r:id="rId5"/>
    <p:sldId id="261" r:id="rId6"/>
    <p:sldId id="262" r:id="rId7"/>
    <p:sldId id="263" r:id="rId8"/>
    <p:sldId id="264" r:id="rId9"/>
    <p:sldId id="258" r:id="rId10"/>
    <p:sldId id="265" r:id="rId11"/>
    <p:sldId id="266" r:id="rId12"/>
    <p:sldId id="267" r:id="rId13"/>
    <p:sldId id="269" r:id="rId14"/>
    <p:sldId id="268" r:id="rId15"/>
    <p:sldId id="272" r:id="rId16"/>
    <p:sldId id="273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3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1857364"/>
            <a:ext cx="7429552" cy="1470025"/>
          </a:xfrm>
        </p:spPr>
        <p:txBody>
          <a:bodyPr/>
          <a:lstStyle>
            <a:lvl1pPr>
              <a:defRPr b="1" cap="none" spc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3108" y="5500702"/>
            <a:ext cx="5000660" cy="1143008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B9837AB-6F71-4346-A44E-4861E6DB0368}" type="datetimeFigureOut">
              <a:rPr lang="ru-RU" smtClean="0"/>
              <a:t>10.01.2017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B96158-9412-4361-AFDC-4F33D3C7A08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B9837AB-6F71-4346-A44E-4861E6DB0368}" type="datetimeFigureOut">
              <a:rPr lang="ru-RU" smtClean="0"/>
              <a:t>10.01.2017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B96158-9412-4361-AFDC-4F33D3C7A08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B9837AB-6F71-4346-A44E-4861E6DB0368}" type="datetimeFigureOut">
              <a:rPr lang="ru-RU" smtClean="0"/>
              <a:t>10.01.2017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B96158-9412-4361-AFDC-4F33D3C7A08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868346"/>
          </a:xfrm>
        </p:spPr>
        <p:txBody>
          <a:bodyPr/>
          <a:lstStyle>
            <a:lvl1pPr>
              <a:defRPr b="1" cap="none" spc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B9837AB-6F71-4346-A44E-4861E6DB0368}" type="datetimeFigureOut">
              <a:rPr lang="ru-RU" smtClean="0"/>
              <a:t>10.01.2017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B96158-9412-4361-AFDC-4F33D3C7A08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B9837AB-6F71-4346-A44E-4861E6DB0368}" type="datetimeFigureOut">
              <a:rPr lang="ru-RU" smtClean="0"/>
              <a:t>10.01.2017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B96158-9412-4361-AFDC-4F33D3C7A08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B9837AB-6F71-4346-A44E-4861E6DB0368}" type="datetimeFigureOut">
              <a:rPr lang="ru-RU" smtClean="0"/>
              <a:t>10.01.2017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B96158-9412-4361-AFDC-4F33D3C7A08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B9837AB-6F71-4346-A44E-4861E6DB0368}" type="datetimeFigureOut">
              <a:rPr lang="ru-RU" smtClean="0"/>
              <a:t>10.01.2017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B96158-9412-4361-AFDC-4F33D3C7A08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B9837AB-6F71-4346-A44E-4861E6DB0368}" type="datetimeFigureOut">
              <a:rPr lang="ru-RU" smtClean="0"/>
              <a:t>10.01.2017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B96158-9412-4361-AFDC-4F33D3C7A08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B9837AB-6F71-4346-A44E-4861E6DB0368}" type="datetimeFigureOut">
              <a:rPr lang="ru-RU" smtClean="0"/>
              <a:t>10.01.2017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B96158-9412-4361-AFDC-4F33D3C7A08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B9837AB-6F71-4346-A44E-4861E6DB0368}" type="datetimeFigureOut">
              <a:rPr lang="ru-RU" smtClean="0"/>
              <a:t>10.01.2017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B96158-9412-4361-AFDC-4F33D3C7A08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B9837AB-6F71-4346-A44E-4861E6DB0368}" type="datetimeFigureOut">
              <a:rPr lang="ru-RU" smtClean="0"/>
              <a:t>10.01.2017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B96158-9412-4361-AFDC-4F33D3C7A08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B9837AB-6F71-4346-A44E-4861E6DB0368}" type="datetimeFigureOut">
              <a:rPr lang="ru-RU" smtClean="0"/>
              <a:t>10.01.2017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EEB96158-9412-4361-AFDC-4F33D3C7A08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2357430"/>
            <a:ext cx="7429552" cy="1470025"/>
          </a:xfrm>
        </p:spPr>
        <p:txBody>
          <a:bodyPr/>
          <a:lstStyle/>
          <a:p>
            <a:r>
              <a:rPr lang="ru-RU" sz="5400" dirty="0" smtClean="0"/>
              <a:t>Математический КВН </a:t>
            </a:r>
            <a:br>
              <a:rPr lang="ru-RU" sz="5400" dirty="0" smtClean="0"/>
            </a:br>
            <a:r>
              <a:rPr lang="ru-RU" sz="5400" dirty="0" smtClean="0"/>
              <a:t>«В царстве смекалки»</a:t>
            </a:r>
            <a:br>
              <a:rPr lang="ru-RU" sz="5400" dirty="0" smtClean="0"/>
            </a:br>
            <a:endParaRPr lang="ru-RU" sz="5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91680" y="5949280"/>
            <a:ext cx="5688632" cy="1143008"/>
          </a:xfrm>
        </p:spPr>
        <p:txBody>
          <a:bodyPr/>
          <a:lstStyle/>
          <a:p>
            <a:r>
              <a:rPr lang="ru-RU" sz="2400" b="1" dirty="0" smtClean="0"/>
              <a:t>МАОУ «Лицей № 28 </a:t>
            </a:r>
            <a:r>
              <a:rPr lang="ru-RU" sz="2400" b="1" dirty="0" smtClean="0"/>
              <a:t>имени </a:t>
            </a:r>
            <a:r>
              <a:rPr lang="ru-RU" sz="2400" b="1" dirty="0" err="1" smtClean="0"/>
              <a:t>Н.А.Рябова</a:t>
            </a:r>
            <a:r>
              <a:rPr lang="ru-RU" sz="2400" b="1" dirty="0" smtClean="0"/>
              <a:t>»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185858"/>
          </a:xfrm>
        </p:spPr>
        <p:txBody>
          <a:bodyPr/>
          <a:lstStyle/>
          <a:p>
            <a:pPr lvl="0" algn="just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4. Назовите самое маленькое простое число.</a:t>
            </a: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Georgia" pitchFamily="18" charset="0"/>
              </a:rPr>
              <a:t>КОНКУРС   ЭРУДИТОВ </a:t>
            </a:r>
            <a:endParaRPr lang="ru-RU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Georgia" pitchFamily="18" charset="0"/>
            </a:endParaRPr>
          </a:p>
        </p:txBody>
      </p:sp>
      <p:sp>
        <p:nvSpPr>
          <p:cNvPr id="6" name="Содержимое 2"/>
          <p:cNvSpPr txBox="1">
            <a:spLocks/>
          </p:cNvSpPr>
          <p:nvPr/>
        </p:nvSpPr>
        <p:spPr bwMode="auto">
          <a:xfrm>
            <a:off x="500034" y="3000372"/>
            <a:ext cx="8229600" cy="11858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algn="just" fontAlgn="base">
              <a:spcBef>
                <a:spcPct val="20000"/>
              </a:spcBef>
              <a:spcAft>
                <a:spcPct val="0"/>
              </a:spcAft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5. 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Часть прямой, ограниченная двумя точками.</a:t>
            </a:r>
            <a:endParaRPr kumimoji="0" lang="ru-RU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одержимое 2"/>
          <p:cNvSpPr txBox="1">
            <a:spLocks/>
          </p:cNvSpPr>
          <p:nvPr/>
        </p:nvSpPr>
        <p:spPr bwMode="auto">
          <a:xfrm>
            <a:off x="571472" y="4572008"/>
            <a:ext cx="8229600" cy="11858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algn="just" fontAlgn="base">
              <a:spcBef>
                <a:spcPct val="20000"/>
              </a:spcBef>
              <a:spcAft>
                <a:spcPct val="0"/>
              </a:spcAft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6.</a:t>
            </a:r>
            <a:r>
              <a:rPr kumimoji="0" lang="ru-RU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Произведение 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трех измерений прямоугольного параллелепипеда это ... </a:t>
            </a:r>
            <a:endParaRPr kumimoji="0" lang="ru-RU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  <p:bldP spid="6" grpId="0"/>
      <p:bldP spid="6" grpId="1"/>
      <p:bldP spid="7" grpId="0"/>
      <p:bldP spid="7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2357430"/>
            <a:ext cx="7429552" cy="1470025"/>
          </a:xfrm>
        </p:spPr>
        <p:txBody>
          <a:bodyPr/>
          <a:lstStyle/>
          <a:p>
            <a:r>
              <a:rPr lang="ru-RU" sz="5400" dirty="0" smtClean="0"/>
              <a:t>Математический КВН </a:t>
            </a:r>
            <a:br>
              <a:rPr lang="ru-RU" sz="5400" dirty="0" smtClean="0"/>
            </a:br>
            <a:r>
              <a:rPr lang="ru-RU" sz="5400" dirty="0" smtClean="0"/>
              <a:t>«В царстве смекалки»</a:t>
            </a:r>
            <a:br>
              <a:rPr lang="ru-RU" sz="5400" dirty="0" smtClean="0"/>
            </a:br>
            <a:endParaRPr lang="ru-RU" sz="5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91680" y="5949280"/>
            <a:ext cx="5544616" cy="522320"/>
          </a:xfrm>
        </p:spPr>
        <p:txBody>
          <a:bodyPr/>
          <a:lstStyle/>
          <a:p>
            <a:r>
              <a:rPr lang="ru-RU" sz="2400" b="1" dirty="0" smtClean="0"/>
              <a:t>МАОУ «Лицей № 28 </a:t>
            </a:r>
            <a:r>
              <a:rPr lang="ru-RU" sz="2400" b="1" dirty="0" smtClean="0"/>
              <a:t>имени </a:t>
            </a:r>
            <a:r>
              <a:rPr lang="ru-RU" sz="2400" b="1" dirty="0" err="1" smtClean="0"/>
              <a:t>Н.А.Рябова</a:t>
            </a:r>
            <a:r>
              <a:rPr lang="ru-RU" sz="2400" b="1" dirty="0" smtClean="0"/>
              <a:t>»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Georgia" pitchFamily="18" charset="0"/>
              </a:rPr>
              <a:t>КОНКУРС   КАПИТАНОВ</a:t>
            </a:r>
            <a:endParaRPr lang="ru-RU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Georgia" pitchFamily="18" charset="0"/>
            </a:endParaRPr>
          </a:p>
        </p:txBody>
      </p:sp>
      <p:sp>
        <p:nvSpPr>
          <p:cNvPr id="11" name="Содержимое 2"/>
          <p:cNvSpPr>
            <a:spLocks noGrp="1"/>
          </p:cNvSpPr>
          <p:nvPr>
            <p:ph idx="1"/>
          </p:nvPr>
        </p:nvSpPr>
        <p:spPr>
          <a:xfrm>
            <a:off x="357158" y="1357298"/>
            <a:ext cx="8229600" cy="642942"/>
          </a:xfrm>
        </p:spPr>
        <p:txBody>
          <a:bodyPr/>
          <a:lstStyle/>
          <a:p>
            <a:pPr algn="just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А) Пифагор, Евклид, Чайковский, Гаусс;</a:t>
            </a:r>
          </a:p>
          <a:p>
            <a:pPr lvl="0" algn="just">
              <a:buNone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Содержимое 2"/>
          <p:cNvSpPr txBox="1">
            <a:spLocks/>
          </p:cNvSpPr>
          <p:nvPr/>
        </p:nvSpPr>
        <p:spPr bwMode="auto">
          <a:xfrm>
            <a:off x="214282" y="1928802"/>
            <a:ext cx="8229600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algn="just" fontAlgn="base">
              <a:spcBef>
                <a:spcPct val="20000"/>
              </a:spcBef>
              <a:spcAft>
                <a:spcPct val="0"/>
              </a:spcAft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Б)   треугольник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, степень, квадрат;</a:t>
            </a:r>
            <a:endParaRPr kumimoji="0" lang="ru-RU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Содержимое 2"/>
          <p:cNvSpPr txBox="1">
            <a:spLocks/>
          </p:cNvSpPr>
          <p:nvPr/>
        </p:nvSpPr>
        <p:spPr bwMode="auto">
          <a:xfrm>
            <a:off x="428596" y="2571744"/>
            <a:ext cx="8229600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algn="just" fontAlgn="base">
              <a:spcBef>
                <a:spcPct val="20000"/>
              </a:spcBef>
              <a:spcAft>
                <a:spcPct val="0"/>
              </a:spcAft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В) 35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27, 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40, 65;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ru-RU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4" name="Содержимое 2"/>
          <p:cNvSpPr txBox="1">
            <a:spLocks/>
          </p:cNvSpPr>
          <p:nvPr/>
        </p:nvSpPr>
        <p:spPr bwMode="auto">
          <a:xfrm>
            <a:off x="357158" y="3214686"/>
            <a:ext cx="8229600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Г) 42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, 115, 31, 63;</a:t>
            </a:r>
          </a:p>
        </p:txBody>
      </p:sp>
      <p:sp>
        <p:nvSpPr>
          <p:cNvPr id="15" name="Содержимое 2"/>
          <p:cNvSpPr txBox="1">
            <a:spLocks/>
          </p:cNvSpPr>
          <p:nvPr/>
        </p:nvSpPr>
        <p:spPr bwMode="auto">
          <a:xfrm>
            <a:off x="428596" y="3857628"/>
            <a:ext cx="8229600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Д) слагаемое, делитель, цифра, разность;</a:t>
            </a:r>
          </a:p>
        </p:txBody>
      </p:sp>
      <p:sp>
        <p:nvSpPr>
          <p:cNvPr id="16" name="Содержимое 2"/>
          <p:cNvSpPr txBox="1">
            <a:spLocks/>
          </p:cNvSpPr>
          <p:nvPr/>
        </p:nvSpPr>
        <p:spPr bwMode="auto">
          <a:xfrm>
            <a:off x="428596" y="4572008"/>
            <a:ext cx="8229600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Е) Пушкин, Лермонтов, </a:t>
            </a:r>
            <a:r>
              <a:rPr lang="ru-RU" sz="3200" b="1" dirty="0" err="1">
                <a:latin typeface="Times New Roman" pitchFamily="18" charset="0"/>
                <a:cs typeface="Times New Roman" pitchFamily="18" charset="0"/>
              </a:rPr>
              <a:t>Виленкин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, Есенин.</a:t>
            </a:r>
          </a:p>
          <a:p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2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/>
      <p:bldP spid="11" grpId="1" build="p"/>
      <p:bldP spid="12" grpId="0" build="p"/>
      <p:bldP spid="12" grpId="1" build="p"/>
      <p:bldP spid="13" grpId="0" build="p"/>
      <p:bldP spid="13" grpId="1" build="p"/>
      <p:bldP spid="14" grpId="0" build="p"/>
      <p:bldP spid="14" grpId="1" build="p"/>
      <p:bldP spid="15" grpId="0" build="p"/>
      <p:bldP spid="15" grpId="1" build="p"/>
      <p:bldP spid="16" grpId="0" build="p"/>
      <p:bldP spid="16" grpI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2357430"/>
            <a:ext cx="7429552" cy="1470025"/>
          </a:xfrm>
        </p:spPr>
        <p:txBody>
          <a:bodyPr/>
          <a:lstStyle/>
          <a:p>
            <a:r>
              <a:rPr lang="ru-RU" sz="5400" dirty="0" smtClean="0"/>
              <a:t>Математический КВН </a:t>
            </a:r>
            <a:br>
              <a:rPr lang="ru-RU" sz="5400" dirty="0" smtClean="0"/>
            </a:br>
            <a:r>
              <a:rPr lang="ru-RU" sz="5400" dirty="0" smtClean="0"/>
              <a:t>«В царстве смекалки»</a:t>
            </a:r>
            <a:br>
              <a:rPr lang="ru-RU" sz="5400" dirty="0" smtClean="0"/>
            </a:br>
            <a:endParaRPr lang="ru-RU" sz="5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19672" y="5877272"/>
            <a:ext cx="5688632" cy="592594"/>
          </a:xfrm>
        </p:spPr>
        <p:txBody>
          <a:bodyPr/>
          <a:lstStyle/>
          <a:p>
            <a:r>
              <a:rPr lang="ru-RU" sz="2400" b="1" dirty="0" smtClean="0"/>
              <a:t>МАОУ «Лицей № 28 </a:t>
            </a:r>
            <a:r>
              <a:rPr lang="ru-RU" sz="2400" b="1" dirty="0" smtClean="0"/>
              <a:t>имени </a:t>
            </a:r>
            <a:r>
              <a:rPr lang="ru-RU" sz="2400" b="1" dirty="0" err="1" smtClean="0"/>
              <a:t>Н.А.Рябова</a:t>
            </a:r>
            <a:r>
              <a:rPr lang="ru-RU" sz="2400" b="1" dirty="0" smtClean="0"/>
              <a:t>»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4000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Georgia" pitchFamily="18" charset="0"/>
              </a:rPr>
              <a:t>КОНКУРС   «Не собьюсь» </a:t>
            </a:r>
            <a:endParaRPr lang="ru-RU" sz="4000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Georgia" pitchFamily="18" charset="0"/>
            </a:endParaRPr>
          </a:p>
        </p:txBody>
      </p:sp>
      <p:sp>
        <p:nvSpPr>
          <p:cNvPr id="7" name="Содержимое 2"/>
          <p:cNvSpPr txBox="1">
            <a:spLocks/>
          </p:cNvSpPr>
          <p:nvPr/>
        </p:nvSpPr>
        <p:spPr bwMode="auto">
          <a:xfrm>
            <a:off x="500034" y="1500174"/>
            <a:ext cx="8229600" cy="4786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just">
              <a:lnSpc>
                <a:spcPct val="150000"/>
              </a:lnSpc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Первый игрок называет числа натурального ряда от 1. Числа, кратные 3, заменяет словами «не собьюсь». Второй  игрок называет числа натурального ряда от 1. Числа, кратные 4, заменяет словами «не собьюсь».</a:t>
            </a:r>
          </a:p>
          <a:p>
            <a:pPr algn="just">
              <a:lnSpc>
                <a:spcPct val="150000"/>
              </a:lnSpc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Победит тот, кто дольше просчитает. Победитель приносит команде 1 балл.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2357430"/>
            <a:ext cx="7429552" cy="1470025"/>
          </a:xfrm>
        </p:spPr>
        <p:txBody>
          <a:bodyPr/>
          <a:lstStyle/>
          <a:p>
            <a:r>
              <a:rPr lang="ru-RU" sz="5400" dirty="0" smtClean="0"/>
              <a:t>Математический КВН </a:t>
            </a:r>
            <a:br>
              <a:rPr lang="ru-RU" sz="5400" dirty="0" smtClean="0"/>
            </a:br>
            <a:r>
              <a:rPr lang="ru-RU" sz="5400" dirty="0" smtClean="0"/>
              <a:t>«В царстве смекалки»</a:t>
            </a:r>
            <a:br>
              <a:rPr lang="ru-RU" sz="5400" dirty="0" smtClean="0"/>
            </a:br>
            <a:endParaRPr lang="ru-RU" sz="5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91680" y="5877272"/>
            <a:ext cx="5544616" cy="448578"/>
          </a:xfrm>
        </p:spPr>
        <p:txBody>
          <a:bodyPr/>
          <a:lstStyle/>
          <a:p>
            <a:r>
              <a:rPr lang="ru-RU" sz="2400" b="1" dirty="0" smtClean="0"/>
              <a:t>МАОУ «Лицей № 28 </a:t>
            </a:r>
            <a:r>
              <a:rPr lang="ru-RU" sz="2400" b="1" dirty="0" smtClean="0"/>
              <a:t>имени </a:t>
            </a:r>
            <a:r>
              <a:rPr lang="ru-RU" sz="2400" b="1" dirty="0" err="1" smtClean="0"/>
              <a:t>Н.А.Рябова</a:t>
            </a:r>
            <a:r>
              <a:rPr lang="ru-RU" sz="2400" b="1" dirty="0" smtClean="0"/>
              <a:t>»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2357430"/>
            <a:ext cx="7429552" cy="1470025"/>
          </a:xfrm>
        </p:spPr>
        <p:txBody>
          <a:bodyPr/>
          <a:lstStyle/>
          <a:p>
            <a:r>
              <a:rPr lang="ru-RU" sz="5400" dirty="0" smtClean="0"/>
              <a:t>Подведение итогов</a:t>
            </a:r>
            <a:endParaRPr lang="ru-RU" sz="5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91680" y="5949280"/>
            <a:ext cx="5544616" cy="448578"/>
          </a:xfrm>
        </p:spPr>
        <p:txBody>
          <a:bodyPr/>
          <a:lstStyle/>
          <a:p>
            <a:r>
              <a:rPr lang="ru-RU" sz="2400" b="1" dirty="0" smtClean="0"/>
              <a:t>МАОУ «Лицей № 28 </a:t>
            </a:r>
            <a:r>
              <a:rPr lang="ru-RU" sz="2400" b="1" dirty="0" smtClean="0"/>
              <a:t>имени </a:t>
            </a:r>
            <a:r>
              <a:rPr lang="ru-RU" sz="2400" b="1" dirty="0" err="1" smtClean="0"/>
              <a:t>Н.А.Рябова</a:t>
            </a:r>
            <a:r>
              <a:rPr lang="ru-RU" sz="2400" b="1" dirty="0" smtClean="0"/>
              <a:t>»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Georgia" pitchFamily="18" charset="0"/>
              </a:rPr>
              <a:t>П О Л У Ф И Н А Л </a:t>
            </a:r>
            <a:endParaRPr lang="ru-RU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Georg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Расставьте пропущенные запятые так, чтобы получилось верное равенство:</a:t>
            </a:r>
          </a:p>
          <a:p>
            <a:pPr algn="ctr">
              <a:buNone/>
            </a:pPr>
            <a:endParaRPr lang="ru-RU" sz="1050" b="1" dirty="0" smtClean="0">
              <a:latin typeface="Times New Roman" pitchFamily="18" charset="0"/>
              <a:cs typeface="Times New Roman" pitchFamily="18" charset="0"/>
            </a:endParaRPr>
          </a:p>
          <a:p>
            <a:pPr lvl="5">
              <a:buNone/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3 2 + 1 8 = 5       </a:t>
            </a:r>
          </a:p>
          <a:p>
            <a:pPr lvl="5">
              <a:buNone/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3 + 1 0 8 = 4 0 8</a:t>
            </a:r>
          </a:p>
          <a:p>
            <a:pPr lvl="5">
              <a:buNone/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4 2 + 1 7 = 2 1 2</a:t>
            </a:r>
          </a:p>
          <a:p>
            <a:pPr lvl="5">
              <a:buNone/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7 3 6 – 3 3 6 = 4</a:t>
            </a:r>
          </a:p>
          <a:p>
            <a:pPr lvl="5">
              <a:buNone/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6 3 – 2 7 = 6 0 3</a:t>
            </a:r>
          </a:p>
          <a:p>
            <a:pPr lvl="5">
              <a:buNone/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5 7 – 4 = 1 7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2357430"/>
            <a:ext cx="7429552" cy="1470025"/>
          </a:xfrm>
        </p:spPr>
        <p:txBody>
          <a:bodyPr/>
          <a:lstStyle/>
          <a:p>
            <a:r>
              <a:rPr lang="ru-RU" sz="5400" dirty="0" smtClean="0"/>
              <a:t>Математический КВН </a:t>
            </a:r>
            <a:br>
              <a:rPr lang="ru-RU" sz="5400" dirty="0" smtClean="0"/>
            </a:br>
            <a:r>
              <a:rPr lang="ru-RU" sz="5400" dirty="0" smtClean="0"/>
              <a:t>«В царстве смекалки»</a:t>
            </a:r>
            <a:br>
              <a:rPr lang="ru-RU" sz="5400" dirty="0" smtClean="0"/>
            </a:br>
            <a:endParaRPr lang="ru-RU" sz="5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91680" y="6021288"/>
            <a:ext cx="5544616" cy="448578"/>
          </a:xfrm>
        </p:spPr>
        <p:txBody>
          <a:bodyPr/>
          <a:lstStyle/>
          <a:p>
            <a:r>
              <a:rPr lang="ru-RU" sz="2400" b="1" dirty="0" smtClean="0"/>
              <a:t>МАОУ «Лицей № 28 </a:t>
            </a:r>
            <a:r>
              <a:rPr lang="ru-RU" sz="2400" b="1" dirty="0" smtClean="0"/>
              <a:t>имени </a:t>
            </a:r>
            <a:r>
              <a:rPr lang="ru-RU" sz="2400" b="1" dirty="0" err="1" smtClean="0"/>
              <a:t>Н.А.Рябова</a:t>
            </a:r>
            <a:r>
              <a:rPr lang="ru-RU" sz="2400" b="1" dirty="0" smtClean="0"/>
              <a:t>»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114552"/>
          </a:xfrm>
        </p:spPr>
        <p:txBody>
          <a:bodyPr/>
          <a:lstStyle/>
          <a:p>
            <a:pPr algn="just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1. На озере росли лилии. Каждый день их число удваивалось, и на 20-й день ими заросло все озеро. На какой день заросла половина озера?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Georgia" pitchFamily="18" charset="0"/>
              </a:rPr>
              <a:t>Р А З М И Н К А </a:t>
            </a:r>
            <a:endParaRPr lang="ru-RU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Georg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85786" y="4500570"/>
            <a:ext cx="313297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Ответ: 19-й день</a:t>
            </a:r>
            <a:endParaRPr lang="ru-RU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114552"/>
          </a:xfrm>
        </p:spPr>
        <p:txBody>
          <a:bodyPr/>
          <a:lstStyle/>
          <a:p>
            <a:pPr algn="just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2. В мешке три пуда муки. Сколько нужно заплатить за муку, если один килограмм муки стоит 50 рублей?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Georgia" pitchFamily="18" charset="0"/>
              </a:rPr>
              <a:t>Р А З М И Н К А </a:t>
            </a:r>
            <a:endParaRPr lang="ru-RU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Georg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85786" y="4500570"/>
            <a:ext cx="651165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Ответ: </a:t>
            </a:r>
            <a:r>
              <a:rPr lang="ru-RU" sz="3200" b="1" dirty="0">
                <a:solidFill>
                  <a:srgbClr val="FF0000"/>
                </a:solidFill>
              </a:rPr>
              <a:t>1 пуд = 16 кг, 48*50=2400 </a:t>
            </a:r>
            <a:r>
              <a:rPr lang="ru-RU" sz="3200" b="1" dirty="0" err="1">
                <a:solidFill>
                  <a:srgbClr val="FF0000"/>
                </a:solidFill>
              </a:rPr>
              <a:t>руб</a:t>
            </a:r>
            <a:endParaRPr lang="ru-RU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114552"/>
          </a:xfrm>
        </p:spPr>
        <p:txBody>
          <a:bodyPr/>
          <a:lstStyle/>
          <a:p>
            <a:pPr algn="just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3. Три плюс три умножить на три. </a:t>
            </a:r>
          </a:p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Сколько будет?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Georgia" pitchFamily="18" charset="0"/>
              </a:rPr>
              <a:t>Р А З М И Н К А </a:t>
            </a:r>
            <a:endParaRPr lang="ru-RU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Georg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85786" y="4500570"/>
            <a:ext cx="305622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Ответ: </a:t>
            </a:r>
            <a:r>
              <a:rPr lang="ru-RU" sz="3200" b="1" dirty="0">
                <a:solidFill>
                  <a:srgbClr val="FF0000"/>
                </a:solidFill>
              </a:rPr>
              <a:t>3+3*3=12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114552"/>
          </a:xfrm>
        </p:spPr>
        <p:txBody>
          <a:bodyPr/>
          <a:lstStyle/>
          <a:p>
            <a:pPr algn="just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4. В коробке лежат белые и черные шары. Сколько надо взять (не глядя) шаров, чтобы наверняка получилось 2 шара одного цвета.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Georgia" pitchFamily="18" charset="0"/>
              </a:rPr>
              <a:t>Р А З М И Н К А </a:t>
            </a:r>
            <a:endParaRPr lang="ru-RU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Georg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85786" y="4500570"/>
            <a:ext cx="24983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Ответ: 3 раза</a:t>
            </a:r>
            <a:endParaRPr lang="ru-RU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2357430"/>
            <a:ext cx="7429552" cy="1470025"/>
          </a:xfrm>
        </p:spPr>
        <p:txBody>
          <a:bodyPr/>
          <a:lstStyle/>
          <a:p>
            <a:r>
              <a:rPr lang="ru-RU" sz="5400" dirty="0" smtClean="0"/>
              <a:t>Математический КВН </a:t>
            </a:r>
            <a:br>
              <a:rPr lang="ru-RU" sz="5400" dirty="0" smtClean="0"/>
            </a:br>
            <a:r>
              <a:rPr lang="ru-RU" sz="5400" dirty="0" smtClean="0"/>
              <a:t>«В царстве смекалки»</a:t>
            </a:r>
            <a:br>
              <a:rPr lang="ru-RU" sz="5400" dirty="0" smtClean="0"/>
            </a:br>
            <a:endParaRPr lang="ru-RU" sz="5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95923" y="5877272"/>
            <a:ext cx="5523526" cy="504056"/>
          </a:xfrm>
        </p:spPr>
        <p:txBody>
          <a:bodyPr/>
          <a:lstStyle/>
          <a:p>
            <a:r>
              <a:rPr lang="ru-RU" sz="2400" b="1" dirty="0" smtClean="0"/>
              <a:t>МАОУ «Лицей № 28 </a:t>
            </a:r>
            <a:r>
              <a:rPr lang="ru-RU" sz="2400" b="1" dirty="0" smtClean="0"/>
              <a:t>имени </a:t>
            </a:r>
            <a:r>
              <a:rPr lang="ru-RU" sz="2400" b="1" dirty="0" err="1" smtClean="0"/>
              <a:t>Н.А.Рябова</a:t>
            </a:r>
            <a:r>
              <a:rPr lang="ru-RU" sz="2400" b="1" dirty="0" smtClean="0"/>
              <a:t>»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185858"/>
          </a:xfrm>
        </p:spPr>
        <p:txBody>
          <a:bodyPr/>
          <a:lstStyle/>
          <a:p>
            <a:pPr lvl="0" algn="just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1. Составьте как можно больше слов из слова «МАТЕМАТИКА».</a:t>
            </a: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Georgia" pitchFamily="18" charset="0"/>
              </a:rPr>
              <a:t>КОНКУРС   ЭРУДИТОВ </a:t>
            </a:r>
            <a:endParaRPr lang="ru-RU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Georgia" pitchFamily="18" charset="0"/>
            </a:endParaRPr>
          </a:p>
        </p:txBody>
      </p:sp>
      <p:sp>
        <p:nvSpPr>
          <p:cNvPr id="6" name="Содержимое 2"/>
          <p:cNvSpPr txBox="1">
            <a:spLocks/>
          </p:cNvSpPr>
          <p:nvPr/>
        </p:nvSpPr>
        <p:spPr bwMode="auto">
          <a:xfrm>
            <a:off x="500034" y="3000372"/>
            <a:ext cx="8229600" cy="11858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algn="just" fontAlgn="base">
              <a:spcBef>
                <a:spcPct val="20000"/>
              </a:spcBef>
              <a:spcAft>
                <a:spcPct val="0"/>
              </a:spcAft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2. 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В каком числе столько цифр, сколько букв в его написании? </a:t>
            </a:r>
            <a:endParaRPr kumimoji="0" lang="ru-RU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одержимое 2"/>
          <p:cNvSpPr txBox="1">
            <a:spLocks/>
          </p:cNvSpPr>
          <p:nvPr/>
        </p:nvSpPr>
        <p:spPr bwMode="auto">
          <a:xfrm>
            <a:off x="571472" y="4572008"/>
            <a:ext cx="8229600" cy="11858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algn="just" fontAlgn="base">
              <a:spcBef>
                <a:spcPct val="20000"/>
              </a:spcBef>
              <a:spcAft>
                <a:spcPct val="0"/>
              </a:spcAft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3. 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Цифра, которая не может быть первой в записи натурального числа? </a:t>
            </a:r>
            <a:endParaRPr kumimoji="0" lang="ru-RU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  <p:bldP spid="6" grpId="0"/>
      <p:bldP spid="6" grpId="1"/>
      <p:bldP spid="7" grpId="0"/>
      <p:bldP spid="7" grpId="1"/>
    </p:bldLst>
  </p:timing>
</p:sld>
</file>

<file path=ppt/theme/theme1.xml><?xml version="1.0" encoding="utf-8"?>
<a:theme xmlns:a="http://schemas.openxmlformats.org/drawingml/2006/main" name="Тема5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Тема5</Template>
  <TotalTime>56</TotalTime>
  <Words>471</Words>
  <Application>Microsoft Office PowerPoint</Application>
  <PresentationFormat>Экран (4:3)</PresentationFormat>
  <Paragraphs>54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Arial</vt:lpstr>
      <vt:lpstr>Calibri</vt:lpstr>
      <vt:lpstr>Georgia</vt:lpstr>
      <vt:lpstr>Times New Roman</vt:lpstr>
      <vt:lpstr>Тема5</vt:lpstr>
      <vt:lpstr>Математический КВН  «В царстве смекалки» </vt:lpstr>
      <vt:lpstr>П О Л У Ф И Н А Л </vt:lpstr>
      <vt:lpstr>Математический КВН  «В царстве смекалки» </vt:lpstr>
      <vt:lpstr>Р А З М И Н К А </vt:lpstr>
      <vt:lpstr>Р А З М И Н К А </vt:lpstr>
      <vt:lpstr>Р А З М И Н К А </vt:lpstr>
      <vt:lpstr>Р А З М И Н К А </vt:lpstr>
      <vt:lpstr>Математический КВН  «В царстве смекалки» </vt:lpstr>
      <vt:lpstr>КОНКУРС   ЭРУДИТОВ </vt:lpstr>
      <vt:lpstr>КОНКУРС   ЭРУДИТОВ </vt:lpstr>
      <vt:lpstr>Математический КВН  «В царстве смекалки» </vt:lpstr>
      <vt:lpstr>КОНКУРС   КАПИТАНОВ</vt:lpstr>
      <vt:lpstr>Математический КВН  «В царстве смекалки» </vt:lpstr>
      <vt:lpstr>КОНКУРС   «Не собьюсь» </vt:lpstr>
      <vt:lpstr>Математический КВН  «В царстве смекалки» </vt:lpstr>
      <vt:lpstr>Подведение итогов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Математический КВН  «В царстве смекалки»</dc:title>
  <dc:creator>Дмитрий Ожерельев</dc:creator>
  <cp:lastModifiedBy>Gala</cp:lastModifiedBy>
  <cp:revision>10</cp:revision>
  <dcterms:created xsi:type="dcterms:W3CDTF">2016-11-23T19:48:46Z</dcterms:created>
  <dcterms:modified xsi:type="dcterms:W3CDTF">2017-01-10T20:02:03Z</dcterms:modified>
</cp:coreProperties>
</file>