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63" r:id="rId7"/>
    <p:sldId id="259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5" r:id="rId18"/>
    <p:sldId id="278" r:id="rId19"/>
    <p:sldId id="274" r:id="rId20"/>
    <p:sldId id="280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CC9900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C53DC-11D4-4BD6-860D-4EC1A0FE14D9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</dgm:pt>
    <dgm:pt modelId="{75ACFA26-117C-426D-90F3-B4AFA84CA60B}">
      <dgm:prSet phldrT="[Текст]" custT="1"/>
      <dgm:spPr/>
      <dgm:t>
        <a:bodyPr/>
        <a:lstStyle/>
        <a:p>
          <a:endParaRPr lang="ru-RU" sz="2800" dirty="0"/>
        </a:p>
      </dgm:t>
    </dgm:pt>
    <dgm:pt modelId="{FA901245-76BA-44F1-A365-D5ED3713958A}" type="parTrans" cxnId="{E3D4215E-AC90-4AC4-8FD4-B3F5B71421B3}">
      <dgm:prSet/>
      <dgm:spPr/>
      <dgm:t>
        <a:bodyPr/>
        <a:lstStyle/>
        <a:p>
          <a:endParaRPr lang="ru-RU"/>
        </a:p>
      </dgm:t>
    </dgm:pt>
    <dgm:pt modelId="{B7BB44CE-5FD8-4BAA-B1F0-B9A870D1E676}" type="sibTrans" cxnId="{E3D4215E-AC90-4AC4-8FD4-B3F5B71421B3}">
      <dgm:prSet/>
      <dgm:spPr/>
      <dgm:t>
        <a:bodyPr/>
        <a:lstStyle/>
        <a:p>
          <a:endParaRPr lang="ru-RU"/>
        </a:p>
      </dgm:t>
    </dgm:pt>
    <dgm:pt modelId="{CB68A120-75E2-426C-8DA1-296B2EC42FE4}" type="pres">
      <dgm:prSet presAssocID="{F2FC53DC-11D4-4BD6-860D-4EC1A0FE14D9}" presName="Name0" presStyleCnt="0">
        <dgm:presLayoutVars>
          <dgm:dir/>
          <dgm:resizeHandles val="exact"/>
        </dgm:presLayoutVars>
      </dgm:prSet>
      <dgm:spPr/>
    </dgm:pt>
    <dgm:pt modelId="{010B1212-E237-470C-9DCA-A249EF6841AF}" type="pres">
      <dgm:prSet presAssocID="{75ACFA26-117C-426D-90F3-B4AFA84CA60B}" presName="compNode" presStyleCnt="0"/>
      <dgm:spPr/>
    </dgm:pt>
    <dgm:pt modelId="{AD17D846-B65D-4970-95A4-10F18F86ABCE}" type="pres">
      <dgm:prSet presAssocID="{75ACFA26-117C-426D-90F3-B4AFA84CA60B}" presName="pictRect" presStyleLbl="node1" presStyleIdx="0" presStyleCnt="1" custScaleX="166549" custScaleY="146880" custLinFactNeighborX="17960" custLinFactNeighborY="80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C:\Users\Master\Desktop\потомок джима\yorkie_smoky.jpg"/>
        </a:ext>
      </dgm:extLst>
    </dgm:pt>
    <dgm:pt modelId="{3696C9B3-618E-4B5B-BA95-8A9A8B697A18}" type="pres">
      <dgm:prSet presAssocID="{75ACFA26-117C-426D-90F3-B4AFA84CA60B}" presName="textRect" presStyleLbl="revTx" presStyleIdx="0" presStyleCnt="1" custAng="10586490" custFlipVert="0" custScaleX="37551" custScaleY="15003" custLinFactNeighborX="-18704" custLinFactNeighborY="-8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4215E-AC90-4AC4-8FD4-B3F5B71421B3}" srcId="{F2FC53DC-11D4-4BD6-860D-4EC1A0FE14D9}" destId="{75ACFA26-117C-426D-90F3-B4AFA84CA60B}" srcOrd="0" destOrd="0" parTransId="{FA901245-76BA-44F1-A365-D5ED3713958A}" sibTransId="{B7BB44CE-5FD8-4BAA-B1F0-B9A870D1E676}"/>
    <dgm:cxn modelId="{A2CBCDB0-6A97-43AB-90F1-84C38E122393}" type="presOf" srcId="{F2FC53DC-11D4-4BD6-860D-4EC1A0FE14D9}" destId="{CB68A120-75E2-426C-8DA1-296B2EC42FE4}" srcOrd="0" destOrd="0" presId="urn:microsoft.com/office/officeart/2005/8/layout/pList1#1"/>
    <dgm:cxn modelId="{AD94B054-341F-4C3E-BA82-3654F57916F3}" type="presOf" srcId="{75ACFA26-117C-426D-90F3-B4AFA84CA60B}" destId="{3696C9B3-618E-4B5B-BA95-8A9A8B697A18}" srcOrd="0" destOrd="0" presId="urn:microsoft.com/office/officeart/2005/8/layout/pList1#1"/>
    <dgm:cxn modelId="{097206A0-9C8D-4DF0-B603-05CEFC449F6A}" type="presParOf" srcId="{CB68A120-75E2-426C-8DA1-296B2EC42FE4}" destId="{010B1212-E237-470C-9DCA-A249EF6841AF}" srcOrd="0" destOrd="0" presId="urn:microsoft.com/office/officeart/2005/8/layout/pList1#1"/>
    <dgm:cxn modelId="{6776A9D1-8F49-4312-8256-87952AD4AFE4}" type="presParOf" srcId="{010B1212-E237-470C-9DCA-A249EF6841AF}" destId="{AD17D846-B65D-4970-95A4-10F18F86ABCE}" srcOrd="0" destOrd="0" presId="urn:microsoft.com/office/officeart/2005/8/layout/pList1#1"/>
    <dgm:cxn modelId="{3255C655-0A61-4CFE-83C9-C63E4364F2EB}" type="presParOf" srcId="{010B1212-E237-470C-9DCA-A249EF6841AF}" destId="{3696C9B3-618E-4B5B-BA95-8A9A8B697A1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7D846-B65D-4970-95A4-10F18F86ABCE}">
      <dsp:nvSpPr>
        <dsp:cNvPr id="0" name=""/>
        <dsp:cNvSpPr/>
      </dsp:nvSpPr>
      <dsp:spPr>
        <a:xfrm>
          <a:off x="608" y="368935"/>
          <a:ext cx="4050310" cy="246109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6C9B3-618E-4B5B-BA95-8A9A8B697A18}">
      <dsp:nvSpPr>
        <dsp:cNvPr id="0" name=""/>
        <dsp:cNvSpPr/>
      </dsp:nvSpPr>
      <dsp:spPr>
        <a:xfrm rot="10586490">
          <a:off x="1113994" y="1875444"/>
          <a:ext cx="913203" cy="13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113994" y="1875444"/>
        <a:ext cx="913203" cy="13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30" y="434523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30" y="526146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68B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6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1496277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266547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61303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24289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61303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24289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55;&#1088;&#1080;&#1083;&#1086;&#1078;&#1077;&#1085;&#1080;&#1077;%203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4.mp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5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6.mp4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2.mp3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497935"/>
            <a:ext cx="7772400" cy="85920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«Собака, миленькая, прости…»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29" y="5414165"/>
            <a:ext cx="7619695" cy="682750"/>
          </a:xfrm>
        </p:spPr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рассказу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Ф.Абрамова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«Потомок Джима»)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Desktop\щаблоны презентаций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8810" y="518751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Амикошонство –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франц. 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друг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cochon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свинья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бесцеремонное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излишне фамильярное обращение.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70869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Джентльменство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 поведение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джентльмена; воспитанность, благородство.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Джентльмен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 Англии: вполне корректный человек, строго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соблюдающий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 нормы поведения, принятые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буржуазно-аристократическом обществе.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подчеркнутой вежливости,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корректности.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810" y="2879193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Богема -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актеров, музыкантов, художников, литераторов,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особый, отличный от привычного для большинства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людей, беспечный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беспорядочный образ жизни, не имеющих устойчивого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материального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2)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разг. Образ жизни, быт людей, принадлежащий такой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1437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hlinkClick r:id="rId2" action="ppaction://hlinkfile"/>
              </a:rPr>
              <a:t>А.Шилов</a:t>
            </a:r>
            <a:r>
              <a:rPr lang="ru-RU" dirty="0" smtClean="0"/>
              <a:t> «Вдвоем»</a:t>
            </a:r>
          </a:p>
        </p:txBody>
      </p:sp>
      <p:pic>
        <p:nvPicPr>
          <p:cNvPr id="10243" name="Picture 3" descr="C:\Documents and Settings\Администратор\Рабочий стол\IM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105"/>
            <a:ext cx="4320946" cy="5751175"/>
          </a:xfrm>
          <a:noFill/>
        </p:spPr>
      </p:pic>
    </p:spTree>
    <p:extLst>
      <p:ext uri="{BB962C8B-B14F-4D97-AF65-F5344CB8AC3E}">
        <p14:creationId xmlns:p14="http://schemas.microsoft.com/office/powerpoint/2010/main" val="41777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«Вломилась война»…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918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Блокада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БЛОКА'ДА,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мн. нет, ж. [англ.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blockade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514350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Обложение неприятеля (города,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порта,целойстраны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военными силами с целью отрезать его от морских или сухопутных сношений</a:t>
            </a:r>
          </a:p>
          <a:p>
            <a:pPr marL="514350" indent="-514350"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Блокада Ленинграда —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военная блокада немецкими, финскими войсками во время Великой Отечественной войны Ленинграда (ныне Санкт-Петербург). Длилась с 8 сентября 1941 года по 27 января 1944 года (блокадное кольцо было прорвано 18 января 1943 года) — 872 дня. Начавшийся в городе голод, усугублённый проблемами с отоплением и транспортом, привёл к сотням тысяч смертей среди жителей. </a:t>
            </a:r>
          </a:p>
          <a:p>
            <a:pPr marL="514350" indent="-514350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ngelamaster2281488\Рабочий стол\потомок джима\radi_zhizn01022012_2_originalxq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2670858" cy="3131659"/>
          </a:xfrm>
          <a:prstGeom prst="rect">
            <a:avLst/>
          </a:prstGeom>
          <a:noFill/>
        </p:spPr>
      </p:pic>
      <p:pic>
        <p:nvPicPr>
          <p:cNvPr id="1027" name="Picture 3" descr="C:\Documents and Settings\Angelamaster2281488\Рабочий стол\потомок джима\blokada_4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480"/>
            <a:ext cx="3922086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Angelamaster2281488\Рабочий стол\потомок джима\115840437_3640123_1237204_c_1_komnemuhtar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00570"/>
            <a:ext cx="2460870" cy="1815824"/>
          </a:xfrm>
          <a:prstGeom prst="rect">
            <a:avLst/>
          </a:prstGeom>
          <a:noFill/>
        </p:spPr>
      </p:pic>
      <p:pic>
        <p:nvPicPr>
          <p:cNvPr id="9" name="Picture 2" descr="&amp;Bcy;&amp;lcy;&amp;ocy;&amp;kcy;&amp;acy;&amp;dcy;&amp;ncy;&amp;ycy;&amp;jcy; &amp;lcy;&amp;iecy;&amp;ncy;&amp;icy;&amp;ncy;&amp;gcy;&amp;rcy;&amp;acy;&amp;dcy; &amp;dcy;&amp;ocy;&amp;kcy;&amp;lcy;&amp;acy;&amp;dcy; &amp;kcy;&amp;rcy;&amp;acy;&amp;tcy;&amp;kcy;&amp;o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272763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ngelamaster2281488\Рабочий стол\потомок джима\69841436_1296141263_0_3dec_2ad271e0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500438"/>
            <a:ext cx="2833686" cy="212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Desktop\щаблоны презентаций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Белобилетник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человек, имеющий белый билет, неспособный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нести  военную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службу. Признанный на призыве непригодным к военной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службе 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получивший в том свидетельство,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называемый белый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4316" y="2780928"/>
            <a:ext cx="7624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Оборонные работы -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сооружений, предназначенных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обороны.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«Предать друга в беде, да как после этого жить…»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Desktop\щаблоны презентаций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" y="-11863"/>
            <a:ext cx="9144000" cy="6858000"/>
          </a:xfrm>
          <a:prstGeom prst="rect">
            <a:avLst/>
          </a:prstGeom>
          <a:gradFill>
            <a:gsLst>
              <a:gs pos="0">
                <a:srgbClr val="D68B1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extLst/>
        </p:spPr>
      </p:pic>
      <p:pic>
        <p:nvPicPr>
          <p:cNvPr id="5" name="Содержимое 4" descr="Джи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37" y="1103062"/>
            <a:ext cx="1728192" cy="1838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50032" y="1222799"/>
            <a:ext cx="1997193" cy="1338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Пётр Петрович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>
            <a:off x="3047225" y="1892023"/>
            <a:ext cx="6747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52484" y="3168504"/>
            <a:ext cx="2592288" cy="101566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«Предать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друга в беде, да как после этого жить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173384"/>
            <a:ext cx="2520280" cy="2246769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«…долго сидел у занесенного снегом крыльца и безутешно, как это умеют только собаки, плакал».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6262" y="3168504"/>
            <a:ext cx="228617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«Пожертвовать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Даром? Нет, нет, я лучше сама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умру».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1241736"/>
            <a:ext cx="2304256" cy="1338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Аркадьевна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>
            <a:off x="5364090" y="1910960"/>
            <a:ext cx="720078" cy="12887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11246" y="5589240"/>
            <a:ext cx="7654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  Можно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утверждать, что во время голода нашим героям удаётся сохранять верность любви и дружбе?</a:t>
            </a:r>
          </a:p>
        </p:txBody>
      </p:sp>
      <p:cxnSp>
        <p:nvCxnSpPr>
          <p:cNvPr id="29" name="Прямая со стрелкой 28"/>
          <p:cNvCxnSpPr>
            <a:stCxn id="7" idx="2"/>
            <a:endCxn id="9" idx="0"/>
          </p:cNvCxnSpPr>
          <p:nvPr/>
        </p:nvCxnSpPr>
        <p:spPr>
          <a:xfrm flipH="1">
            <a:off x="2048628" y="2561247"/>
            <a:ext cx="1" cy="60725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0"/>
            <a:endCxn id="5" idx="3"/>
          </p:cNvCxnSpPr>
          <p:nvPr/>
        </p:nvCxnSpPr>
        <p:spPr>
          <a:xfrm flipV="1">
            <a:off x="2048628" y="2672322"/>
            <a:ext cx="1926397" cy="4961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" name="Прямая со стрелкой 7169"/>
          <p:cNvCxnSpPr/>
          <p:nvPr/>
        </p:nvCxnSpPr>
        <p:spPr>
          <a:xfrm>
            <a:off x="4586033" y="2941564"/>
            <a:ext cx="9516" cy="2269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Прямая со стрелкой 7171"/>
          <p:cNvCxnSpPr>
            <a:endCxn id="7" idx="2"/>
          </p:cNvCxnSpPr>
          <p:nvPr/>
        </p:nvCxnSpPr>
        <p:spPr>
          <a:xfrm flipH="1" flipV="1">
            <a:off x="2048629" y="2561247"/>
            <a:ext cx="2537404" cy="60725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Прямая со стрелкой 7173"/>
          <p:cNvCxnSpPr>
            <a:stCxn id="15" idx="2"/>
          </p:cNvCxnSpPr>
          <p:nvPr/>
        </p:nvCxnSpPr>
        <p:spPr>
          <a:xfrm>
            <a:off x="7236296" y="2580184"/>
            <a:ext cx="0" cy="5883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Прямая со стрелкой 7175"/>
          <p:cNvCxnSpPr/>
          <p:nvPr/>
        </p:nvCxnSpPr>
        <p:spPr>
          <a:xfrm flipH="1" flipV="1">
            <a:off x="5064540" y="2623813"/>
            <a:ext cx="2171756" cy="54957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4786322"/>
            <a:ext cx="6143668" cy="142876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темными, исстрадавшимися,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всепонимающими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глазами - эпитеты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7225" y="1500175"/>
            <a:ext cx="7072362" cy="178594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 Но встретившись взглядом с его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темными, исстрадавшимися,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всепонимающими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глазами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она пуще прежнего разрыдалась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ster\Desktop\Дар\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5"/>
            <a:ext cx="2425451" cy="19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Дар\ВЫСТАВКА СОБ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41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2852"/>
            <a:ext cx="4286248" cy="6715148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     </a:t>
            </a:r>
            <a:r>
              <a:rPr lang="ru-RU" sz="2600" b="1" dirty="0" smtClean="0">
                <a:solidFill>
                  <a:srgbClr val="663300"/>
                </a:solidFill>
              </a:rPr>
              <a:t>«Петр Петрович пережил жену на три года. В годовщину смерти ее он возложил на ее могилу скромное, но с редким вкусом им самим обработанное гранитное надгробие, а рядом с могилой жены поставил гранитную стену, на которой высек такие слова:</a:t>
            </a:r>
            <a:br>
              <a:rPr lang="ru-RU" sz="2600" b="1" dirty="0" smtClean="0">
                <a:solidFill>
                  <a:srgbClr val="663300"/>
                </a:solidFill>
              </a:rPr>
            </a:br>
            <a:r>
              <a:rPr lang="ru-RU" sz="2600" b="1" dirty="0" smtClean="0">
                <a:solidFill>
                  <a:srgbClr val="663300"/>
                </a:solidFill>
              </a:rPr>
              <a:t>"В ПАМЯТЬ НЕЗАБВЕННОГО ДРУГА ДОБЕРМАН-ПИНЧЕРА ДАРА, ЗАЩИТНИКА И МУЧЕНИКА БЛОКАДНОГО ЛЕНИНГРАДА"</a:t>
            </a:r>
            <a:br>
              <a:rPr lang="ru-RU" sz="2600" b="1" dirty="0" smtClean="0">
                <a:solidFill>
                  <a:srgbClr val="663300"/>
                </a:solidFill>
              </a:rPr>
            </a:br>
            <a:r>
              <a:rPr lang="ru-RU" sz="2600" b="1" dirty="0" smtClean="0">
                <a:solidFill>
                  <a:srgbClr val="663300"/>
                </a:solidFill>
              </a:rPr>
              <a:t>В последние два года Петр Петрович почти не выходил из своей квартиры и все рисовал и рисовал своего Дара»…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57166"/>
            <a:ext cx="3971924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Друг</a:t>
            </a:r>
          </a:p>
          <a:p>
            <a:pPr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Защитник</a:t>
            </a:r>
          </a:p>
          <a:p>
            <a:pPr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Мученик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именно эти слова высек художник на гранитной стене в память о Даре?</a:t>
            </a:r>
          </a:p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Аргументируйте свой ответ.</a:t>
            </a:r>
          </a:p>
        </p:txBody>
      </p:sp>
      <p:pic>
        <p:nvPicPr>
          <p:cNvPr id="7" name="Содержимое 4" descr="Джим.jpg"/>
          <p:cNvPicPr>
            <a:picLocks noChangeAspect="1"/>
          </p:cNvPicPr>
          <p:nvPr/>
        </p:nvPicPr>
        <p:blipFill>
          <a:blip r:embed="rId2"/>
          <a:srcRect l="4335" t="4255" r="2457"/>
          <a:stretch>
            <a:fillRect/>
          </a:stretch>
        </p:blipFill>
        <p:spPr>
          <a:xfrm>
            <a:off x="3929058" y="214290"/>
            <a:ext cx="2357454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2820" y="1291130"/>
            <a:ext cx="3849212" cy="625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Фёдор Абрамов</a:t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6590" y="374900"/>
            <a:ext cx="4185561" cy="1440160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1026" name="Picture 2" descr="C:\Users\наташа\Desktop\щаблоны презентаций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6" descr="abram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527605"/>
            <a:ext cx="3084058" cy="40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5" descr="Oktober19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785926"/>
            <a:ext cx="2775899" cy="392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Master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643182"/>
            <a:ext cx="3027171" cy="34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1643050"/>
            <a:ext cx="7758138" cy="121444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Толковый словарь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Мученик – человек с тяжелой жизненной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судюбой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терпящий много мучений, лишений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(разг.).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Прожил жизнь настоящим мучеником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Определите, используя словари, лексическое значение слова «дар».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file"/>
              </a:rPr>
              <a:t>Подумайте,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главный герой рассказа получил это имя?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4071966" cy="464347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Толковый словарь </a:t>
            </a:r>
          </a:p>
          <a:p>
            <a:pPr>
              <a:buNone/>
            </a:pPr>
            <a:r>
              <a:rPr lang="ru-RU" sz="2400" dirty="0" smtClean="0"/>
              <a:t>1)То, что дается безвозмездно; подарок, подношение. </a:t>
            </a:r>
          </a:p>
          <a:p>
            <a:pPr lvl="1">
              <a:buNone/>
            </a:pPr>
            <a:r>
              <a:rPr lang="ru-RU" dirty="0" smtClean="0"/>
              <a:t>Что-л. очень ценное, важное, чем человек наделен от природы.</a:t>
            </a:r>
          </a:p>
          <a:p>
            <a:pPr>
              <a:buNone/>
            </a:pPr>
            <a:r>
              <a:rPr lang="ru-RU" sz="2400" dirty="0" smtClean="0"/>
              <a:t>2) Высокая степень одаренности; талант, дарование. </a:t>
            </a:r>
          </a:p>
          <a:p>
            <a:pPr lvl="1">
              <a:buNone/>
            </a:pPr>
            <a:r>
              <a:rPr lang="ru-RU" dirty="0" smtClean="0"/>
              <a:t>Умение, способность к чему-л.</a:t>
            </a:r>
          </a:p>
          <a:p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2143116"/>
            <a:ext cx="4286280" cy="4572032"/>
          </a:xfrm>
          <a:ln>
            <a:solidFill>
              <a:schemeClr val="bg1"/>
            </a:solidFill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Словарь Ожегова</a:t>
            </a:r>
          </a:p>
          <a:p>
            <a:pPr>
              <a:buNone/>
            </a:pPr>
            <a:r>
              <a:rPr lang="ru-RU" sz="7400" dirty="0" smtClean="0"/>
              <a:t>ДАР - приношение, пожертвование (высок.). </a:t>
            </a:r>
            <a:r>
              <a:rPr lang="ru-RU" sz="7400" i="1" dirty="0" smtClean="0"/>
              <a:t>Принести что-н. в д. кому-н. Получить в д. Дары моря, леса, природы</a:t>
            </a:r>
            <a:r>
              <a:rPr lang="ru-RU" sz="7400" dirty="0" smtClean="0"/>
              <a:t> (</a:t>
            </a:r>
          </a:p>
          <a:p>
            <a:pPr>
              <a:buNone/>
            </a:pPr>
            <a:r>
              <a:rPr lang="ru-RU" sz="7400" b="1" dirty="0" smtClean="0"/>
              <a:t>2.</a:t>
            </a:r>
            <a:r>
              <a:rPr lang="ru-RU" sz="7400" dirty="0" smtClean="0"/>
              <a:t> Способность, талант. </a:t>
            </a:r>
            <a:r>
              <a:rPr lang="ru-RU" sz="7400" i="1" dirty="0" smtClean="0"/>
              <a:t>Литературный дар. Лишиться  дара речи</a:t>
            </a:r>
            <a:r>
              <a:rPr lang="ru-RU" sz="7400" dirty="0" smtClean="0"/>
              <a:t> (потерять способность говорить).</a:t>
            </a:r>
          </a:p>
        </p:txBody>
      </p:sp>
    </p:spTree>
    <p:extLst>
      <p:ext uri="{BB962C8B-B14F-4D97-AF65-F5344CB8AC3E}">
        <p14:creationId xmlns:p14="http://schemas.microsoft.com/office/powerpoint/2010/main" val="3674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gelamaster2281488\Рабочий стол\потомок джим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36"/>
            <a:ext cx="9511075" cy="7117966"/>
          </a:xfrm>
          <a:prstGeom prst="rect">
            <a:avLst/>
          </a:prstGeom>
          <a:noFill/>
        </p:spPr>
      </p:pic>
      <p:pic>
        <p:nvPicPr>
          <p:cNvPr id="1026" name="Picture 2" descr="C:\Documents and Settings\Angelamaster2281488\Рабочий стол\потомок джима\шаблоны\Анимация, анимашки Собаки - miranimashek·co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143380"/>
            <a:ext cx="781050" cy="800100"/>
          </a:xfrm>
          <a:prstGeom prst="rect">
            <a:avLst/>
          </a:prstGeom>
          <a:noFill/>
        </p:spPr>
      </p:pic>
      <p:pic>
        <p:nvPicPr>
          <p:cNvPr id="1027" name="Picture 3" descr="C:\Documents and Settings\Angelamaster2281488\Рабочий стол\потомок джима\dog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71546"/>
            <a:ext cx="1209675" cy="733425"/>
          </a:xfrm>
          <a:prstGeom prst="rect">
            <a:avLst/>
          </a:prstGeom>
          <a:noFill/>
        </p:spPr>
      </p:pic>
      <p:pic>
        <p:nvPicPr>
          <p:cNvPr id="1028" name="Picture 4" descr="C:\Documents and Settings\Angelamaster2281488\Рабочий стол\потомок джима\dogs_14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643446"/>
            <a:ext cx="1905000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115328" cy="78581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становление личности подростков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>
              <a:defRPr/>
            </a:pP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обучение литературоведческому анализу художественного текста; создать условия для самоопределения учащихся по нравственным проблемам рассказа «Потомок Джима»</a:t>
            </a:r>
          </a:p>
          <a:p>
            <a:pPr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 детей навык глубокого осмысления  прочитанного, умение выражать свои мысли в форме развёрнутого аргументированного ответа на вопрос,  вести диалог</a:t>
            </a:r>
          </a:p>
          <a:p>
            <a:pPr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нравственных качеств личности: любви к ближнему,    заботы об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15780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ster\Desktop\esenin_daj_dzhim_na_schaste_lapu_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7" y="222196"/>
            <a:ext cx="5869668" cy="91622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hlinkClick r:id="rId3" action="ppaction://hlinkfile"/>
              </a:rPr>
              <a:t>Самые</a:t>
            </a:r>
            <a:r>
              <a:rPr lang="ru-RU" dirty="0" smtClean="0">
                <a:solidFill>
                  <a:srgbClr val="FF0000"/>
                </a:solidFill>
              </a:rPr>
              <a:t> преданные собаки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aster\Desktop\потомок джима\1361789783_vern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6" y="1308155"/>
            <a:ext cx="3746532" cy="20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ter\Desktop\потомок джима\1361789787_kolli-po-imeni-sh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7" y="3526586"/>
            <a:ext cx="3449023" cy="25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ster\Desktop\потомок джима\1361789825_bal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36327" y="1245867"/>
            <a:ext cx="3956297" cy="21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ster\Desktop\потомок джима\1361789848_skayterer-bobb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25005"/>
            <a:ext cx="3857652" cy="25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4546" y="27146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 Верный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944" y="5261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8231" y="5630792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Скайтерьер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Бобби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818180"/>
            <a:ext cx="340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Балто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634018"/>
            <a:ext cx="268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Колли по имени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93095"/>
            <a:ext cx="4114799" cy="109374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Самые преданные собаки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1037967"/>
              </p:ext>
            </p:extLst>
          </p:nvPr>
        </p:nvGraphicFramePr>
        <p:xfrm>
          <a:off x="62966" y="-83215"/>
          <a:ext cx="4050919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C:\Users\Master\Desktop\потомок джима\1361789853_malchik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2665475"/>
            <a:ext cx="3691725" cy="24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ster\Desktop\потомок джима\1361789886_hatik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3123590"/>
            <a:ext cx="3653792" cy="27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3310" y="1901950"/>
            <a:ext cx="140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Йорк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Смоки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540" y="5414165"/>
            <a:ext cx="176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Хатико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5280" y="4650640"/>
            <a:ext cx="22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Пес Мальчик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55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1" y="1138425"/>
            <a:ext cx="3664919" cy="7635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«Потомок Джима»</a:t>
            </a:r>
            <a:endParaRPr lang="en-US" dirty="0"/>
          </a:p>
        </p:txBody>
      </p:sp>
      <p:pic>
        <p:nvPicPr>
          <p:cNvPr id="5122" name="Picture 2" descr="C:\Users\Master\Desktop\доберман\Okulovka_knig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1264686"/>
            <a:ext cx="3043336" cy="45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ster\Desktop\доберман\1039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2360065"/>
            <a:ext cx="2443280" cy="18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ster\Desktop\доберман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0" y="4219062"/>
            <a:ext cx="2755649" cy="1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ster\Desktop\доберман\Doberman_pincher_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21" y="2360065"/>
            <a:ext cx="1632379" cy="21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69490"/>
            <a:ext cx="8535010" cy="2517345"/>
          </a:xfrm>
        </p:spPr>
        <p:txBody>
          <a:bodyPr/>
          <a:lstStyle/>
          <a:p>
            <a:pPr algn="l"/>
            <a:r>
              <a:rPr lang="ru-RU" dirty="0" smtClean="0"/>
              <a:t>«Потомок Джима»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40935" y="2512770"/>
            <a:ext cx="3359510" cy="3283557"/>
          </a:xfrm>
        </p:spPr>
        <p:txBody>
          <a:bodyPr>
            <a:normAutofit/>
          </a:bodyPr>
          <a:lstStyle/>
          <a:p>
            <a:pPr marL="342900" lvl="0" indent="-342900"/>
            <a:r>
              <a:rPr lang="ru-RU" sz="2200" b="0" dirty="0">
                <a:solidFill>
                  <a:prstClr val="black"/>
                </a:solidFill>
              </a:rPr>
              <a:t/>
            </a:r>
            <a:br>
              <a:rPr lang="ru-RU" sz="2200" b="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2360065"/>
            <a:ext cx="3990575" cy="364587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рассказа – собака – доберман-пинчер. Собаки этой породы имеют очень высокий уровень «собачьего интеллекта». Бесконечная преданность хозяину,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привязанность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всем членам его семьи, любовь к детям очень характерны для добермана и делают его незаменимым другом.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Master\Desktop\доберман\dober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35" y="1082523"/>
            <a:ext cx="4713609" cy="40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Desktop\щаблоны презентаций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84" y="0"/>
            <a:ext cx="9349184" cy="701188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491889" y="764704"/>
            <a:ext cx="6544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«Умнейший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благороднейший пёс!» </a:t>
            </a:r>
          </a:p>
        </p:txBody>
      </p:sp>
      <p:pic>
        <p:nvPicPr>
          <p:cNvPr id="6" name="Содержимое 4" descr="Джи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555712"/>
            <a:ext cx="3521781" cy="3746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1287924"/>
            <a:ext cx="2016224" cy="11856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Аркадьевна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129" y="2521525"/>
            <a:ext cx="23762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Джентельменство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1335830"/>
            <a:ext cx="2304256" cy="118569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Хозяин  Пётр Петрович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6649" y="287500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Служение, любовь, преданность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3015" y="4153814"/>
            <a:ext cx="2042801" cy="11484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Друзья и знакомые дома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265" y="5506500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Такт, корректность и «никаких нежностей»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33555" y="4081807"/>
            <a:ext cx="2016224" cy="12204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3555" y="5675777"/>
            <a:ext cx="2105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«Позволял всё»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 animBg="1"/>
      <p:bldP spid="9" grpId="0"/>
      <p:bldP spid="12" grpId="0" animBg="1"/>
      <p:bldP spid="11" grpId="0"/>
      <p:bldP spid="14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611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«Собака, миленькая, прости…»</vt:lpstr>
      <vt:lpstr>Фёдор Абрамов </vt:lpstr>
      <vt:lpstr>Цель урока: духовно-нравственное становление личности подростков </vt:lpstr>
      <vt:lpstr>Презентация PowerPoint</vt:lpstr>
      <vt:lpstr>Самые преданные собаки</vt:lpstr>
      <vt:lpstr>Самые преданные собаки</vt:lpstr>
      <vt:lpstr>«Потомок Джима»</vt:lpstr>
      <vt:lpstr>«Потомок Джима»</vt:lpstr>
      <vt:lpstr>Презентация PowerPoint</vt:lpstr>
      <vt:lpstr>Презентация PowerPoint</vt:lpstr>
      <vt:lpstr>А.Шилов «Вдвоем»</vt:lpstr>
      <vt:lpstr>«Вломилась война»…</vt:lpstr>
      <vt:lpstr>Презентация PowerPoint</vt:lpstr>
      <vt:lpstr>Презентация PowerPoint</vt:lpstr>
      <vt:lpstr>«Предать друга в беде, да как после этого жить…»</vt:lpstr>
      <vt:lpstr>Презентация PowerPoint</vt:lpstr>
      <vt:lpstr>темными, исстрадавшимися, всепонимающими глазами - эпитеты</vt:lpstr>
      <vt:lpstr>Презентация PowerPoint</vt:lpstr>
      <vt:lpstr>Презентация PowerPoint</vt:lpstr>
      <vt:lpstr> Толковый словарь Мученик – человек с тяжелой жизненной судюбой, терпящий много мучений, лишений (разг.). Прожил жизнь настоящим мучеником</vt:lpstr>
      <vt:lpstr>Определите, используя словари, лексическое значение слова «дар».  Подумайте, почему главный герой рассказа получил это имя?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Master</cp:lastModifiedBy>
  <cp:revision>56</cp:revision>
  <dcterms:created xsi:type="dcterms:W3CDTF">2013-08-21T19:17:07Z</dcterms:created>
  <dcterms:modified xsi:type="dcterms:W3CDTF">2017-01-04T08:13:35Z</dcterms:modified>
</cp:coreProperties>
</file>