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59" r:id="rId5"/>
    <p:sldId id="258" r:id="rId6"/>
    <p:sldId id="270" r:id="rId7"/>
    <p:sldId id="269" r:id="rId8"/>
    <p:sldId id="279" r:id="rId9"/>
    <p:sldId id="260" r:id="rId10"/>
    <p:sldId id="261" r:id="rId11"/>
    <p:sldId id="271" r:id="rId12"/>
    <p:sldId id="272" r:id="rId13"/>
    <p:sldId id="273" r:id="rId14"/>
    <p:sldId id="274" r:id="rId15"/>
    <p:sldId id="275" r:id="rId16"/>
    <p:sldId id="276" r:id="rId17"/>
    <p:sldId id="262" r:id="rId18"/>
    <p:sldId id="263" r:id="rId19"/>
    <p:sldId id="264" r:id="rId20"/>
    <p:sldId id="265" r:id="rId21"/>
    <p:sldId id="266" r:id="rId22"/>
    <p:sldId id="277" r:id="rId23"/>
    <p:sldId id="26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Arial Black" pitchFamily="34" charset="0"/>
              </a:rPr>
              <a:t>Ян Гус и гуситское движение в Чехии.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Каким он был по характеру?</a:t>
            </a:r>
            <a:endParaRPr lang="ru-RU" dirty="0"/>
          </a:p>
        </p:txBody>
      </p:sp>
      <p:pic>
        <p:nvPicPr>
          <p:cNvPr id="3076" name="Picture 4" descr="D:\мамина работа\истории в картинках\события западноевропейской истории\75px-Brozik,_Vaclav_-_Jan_Hus_souzen_na_snemu_Kostnickem_r._14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35362" y="1484784"/>
            <a:ext cx="2737348" cy="4392488"/>
          </a:xfrm>
          <a:prstGeom prst="rect">
            <a:avLst/>
          </a:prstGeom>
          <a:noFill/>
        </p:spPr>
      </p:pic>
      <p:pic>
        <p:nvPicPr>
          <p:cNvPr id="5122" name="Picture 2" descr="D:\мамина работа\истории в картинках\события западноевропейской истории\82px-Jan_Hus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124744"/>
            <a:ext cx="1627485" cy="2386059"/>
          </a:xfrm>
          <a:prstGeom prst="rect">
            <a:avLst/>
          </a:prstGeom>
          <a:noFill/>
        </p:spPr>
      </p:pic>
      <p:pic>
        <p:nvPicPr>
          <p:cNvPr id="5123" name="Picture 3" descr="D:\мамина работа\истории в картинках\события западноевропейской истории\77px-Muttich,_Kamil_Vladislav_-_Posledni_vyzvani_mistru_Husov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1197166"/>
            <a:ext cx="2016223" cy="31262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Что произошло с Яном Гусом?</a:t>
            </a:r>
            <a:endParaRPr lang="ru-RU" dirty="0"/>
          </a:p>
        </p:txBody>
      </p:sp>
      <p:pic>
        <p:nvPicPr>
          <p:cNvPr id="3074" name="Picture 2" descr="D:\мамина работа\истории в картинках\события западноевропейской истории\jan-hus-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967984"/>
            <a:ext cx="3960440" cy="2661416"/>
          </a:xfrm>
          <a:prstGeom prst="rect">
            <a:avLst/>
          </a:prstGeom>
          <a:noFill/>
        </p:spPr>
      </p:pic>
      <p:pic>
        <p:nvPicPr>
          <p:cNvPr id="5" name="Picture 2" descr="D:\мамина работа\истории в картинках\события западноевропейской истории\120px-Jan_Hus-Council_of_Constan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1" y="980728"/>
            <a:ext cx="4164317" cy="2880320"/>
          </a:xfrm>
          <a:prstGeom prst="rect">
            <a:avLst/>
          </a:prstGeom>
          <a:noFill/>
        </p:spPr>
      </p:pic>
      <p:pic>
        <p:nvPicPr>
          <p:cNvPr id="3075" name="Picture 3" descr="D:\мамина работа\истории в картинках\события западноевропейской истории\czech141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6096" y="1196752"/>
            <a:ext cx="3391314" cy="50997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Даты: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1415 – казнь Яна Гуса в Чехии</a:t>
            </a:r>
          </a:p>
          <a:p>
            <a:r>
              <a:rPr lang="ru-RU" dirty="0" smtClean="0"/>
              <a:t>1419-1434 – гуситские войны в Чехии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556793"/>
          <a:ext cx="8229600" cy="1201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22528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табориты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умеренные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Кто и с какой целью участвовал в гуситском движении?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60350"/>
          <a:ext cx="82296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табориты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умеренные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3200" dirty="0" smtClean="0">
                          <a:latin typeface="Arial Black" pitchFamily="34" charset="0"/>
                        </a:rPr>
                        <a:t>Крестьяне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Городская беднота ремесленники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Мелкие дворяне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Бедные священники</a:t>
                      </a:r>
                    </a:p>
                    <a:p>
                      <a:pPr algn="ctr"/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0" y="0"/>
          <a:ext cx="9144000" cy="66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064"/>
                <a:gridCol w="3995936"/>
              </a:tblGrid>
              <a:tr h="5921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табориты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умеренные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607722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3200" dirty="0" smtClean="0">
                          <a:latin typeface="Arial Black" pitchFamily="34" charset="0"/>
                        </a:rPr>
                        <a:t>Крестьяне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Городская беднота ремесленники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Мелкие дворяне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Бедные священники</a:t>
                      </a:r>
                    </a:p>
                    <a:p>
                      <a:pPr algn="ctr"/>
                      <a:r>
                        <a:rPr lang="ru-RU" sz="3200" u="sng" dirty="0" smtClean="0">
                          <a:latin typeface="Arial Black" pitchFamily="34" charset="0"/>
                        </a:rPr>
                        <a:t>Цель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: лишить церковь её богатств,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Церковные</a:t>
                      </a:r>
                      <a:r>
                        <a:rPr lang="ru-RU" sz="3200" baseline="0" dirty="0" smtClean="0">
                          <a:latin typeface="Arial Black" pitchFamily="34" charset="0"/>
                        </a:rPr>
                        <a:t> службы проводить на чешском языке</a:t>
                      </a:r>
                    </a:p>
                    <a:p>
                      <a:pPr algn="ctr"/>
                      <a:r>
                        <a:rPr lang="ru-RU" sz="3200" baseline="0" dirty="0" smtClean="0">
                          <a:latin typeface="Arial Black" pitchFamily="34" charset="0"/>
                        </a:rPr>
                        <a:t>Разделение земли между общинниками</a:t>
                      </a:r>
                      <a:endParaRPr lang="ru-RU" sz="3200" dirty="0" smtClean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0" y="0"/>
          <a:ext cx="9144000" cy="66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064"/>
                <a:gridCol w="3995936"/>
              </a:tblGrid>
              <a:tr h="592140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табориты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умеренные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607722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3200" dirty="0" smtClean="0">
                          <a:latin typeface="Arial Black" pitchFamily="34" charset="0"/>
                        </a:rPr>
                        <a:t>Крестьяне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Городская беднота ремесленники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Мелкие дворяне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Бедные священники</a:t>
                      </a:r>
                    </a:p>
                    <a:p>
                      <a:pPr algn="ctr"/>
                      <a:r>
                        <a:rPr lang="ru-RU" sz="3200" u="sng" dirty="0" smtClean="0">
                          <a:latin typeface="Arial Black" pitchFamily="34" charset="0"/>
                        </a:rPr>
                        <a:t>Цель</a:t>
                      </a:r>
                      <a:r>
                        <a:rPr lang="ru-RU" sz="3200" dirty="0" smtClean="0">
                          <a:latin typeface="Arial Black" pitchFamily="34" charset="0"/>
                        </a:rPr>
                        <a:t>: лишить церковь её богатств,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Церковные</a:t>
                      </a:r>
                      <a:r>
                        <a:rPr lang="ru-RU" sz="3200" baseline="0" dirty="0" smtClean="0">
                          <a:latin typeface="Arial Black" pitchFamily="34" charset="0"/>
                        </a:rPr>
                        <a:t> службы проводить на чешском языке</a:t>
                      </a:r>
                    </a:p>
                    <a:p>
                      <a:pPr algn="ctr"/>
                      <a:r>
                        <a:rPr lang="ru-RU" sz="3200" baseline="0" dirty="0" smtClean="0">
                          <a:latin typeface="Arial Black" pitchFamily="34" charset="0"/>
                        </a:rPr>
                        <a:t>Разделение земли между общинниками</a:t>
                      </a:r>
                      <a:endParaRPr lang="ru-RU" sz="3200" dirty="0" smtClean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Богословы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Феодалы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Среднее духовенство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Богатые ремесленники</a:t>
                      </a:r>
                    </a:p>
                    <a:p>
                      <a:pPr algn="ctr"/>
                      <a:r>
                        <a:rPr lang="ru-RU" sz="3200" dirty="0" smtClean="0">
                          <a:latin typeface="Arial Black" pitchFamily="34" charset="0"/>
                        </a:rPr>
                        <a:t>Купцы</a:t>
                      </a:r>
                      <a:endParaRPr lang="ru-RU" sz="32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62013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табориты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умеренные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623786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Крестьяне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Городская беднота ремесленники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Мелкие дворяне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Бедные священники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Цель: лишить церковь её богатств,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Церковные</a:t>
                      </a:r>
                      <a:r>
                        <a:rPr lang="ru-RU" sz="2800" baseline="0" dirty="0" smtClean="0">
                          <a:latin typeface="Arial Black" pitchFamily="34" charset="0"/>
                        </a:rPr>
                        <a:t> службы проводить на чешском языке</a:t>
                      </a:r>
                    </a:p>
                    <a:p>
                      <a:pPr algn="ctr"/>
                      <a:r>
                        <a:rPr lang="ru-RU" sz="2800" baseline="0" dirty="0" smtClean="0">
                          <a:latin typeface="Arial Black" pitchFamily="34" charset="0"/>
                        </a:rPr>
                        <a:t>Разделение земли между общинниками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Богословы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Феодалы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Среднее духовенство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Богатые ремесленники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Купцы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Цель: наказание за</a:t>
                      </a:r>
                      <a:r>
                        <a:rPr lang="ru-RU" sz="2800" baseline="0" dirty="0" smtClean="0">
                          <a:latin typeface="Arial Black" pitchFamily="34" charset="0"/>
                        </a:rPr>
                        <a:t> грехи, священники должны отказаться от собственности,</a:t>
                      </a:r>
                      <a:r>
                        <a:rPr lang="ru-RU" sz="2800" dirty="0" smtClean="0">
                          <a:latin typeface="Arial Black" pitchFamily="34" charset="0"/>
                        </a:rPr>
                        <a:t> а</a:t>
                      </a:r>
                    </a:p>
                    <a:p>
                      <a:pPr algn="ctr"/>
                      <a:r>
                        <a:rPr lang="ru-RU" sz="2800" dirty="0" smtClean="0">
                          <a:latin typeface="Arial Black" pitchFamily="34" charset="0"/>
                        </a:rPr>
                        <a:t>чехи - управлять государством</a:t>
                      </a:r>
                      <a:endParaRPr lang="ru-RU" sz="28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</p:spPr>
        <p:txBody>
          <a:bodyPr>
            <a:normAutofit/>
          </a:bodyPr>
          <a:lstStyle/>
          <a:p>
            <a:r>
              <a:rPr lang="ru-RU" dirty="0" smtClean="0"/>
              <a:t>Против кого сражались гуситы? </a:t>
            </a:r>
            <a:br>
              <a:rPr lang="ru-RU" dirty="0" smtClean="0"/>
            </a:br>
            <a:r>
              <a:rPr lang="ru-RU" dirty="0" smtClean="0"/>
              <a:t>Где были сражения? Кто победил? </a:t>
            </a:r>
            <a:endParaRPr lang="ru-RU" dirty="0"/>
          </a:p>
        </p:txBody>
      </p:sp>
      <p:pic>
        <p:nvPicPr>
          <p:cNvPr id="5122" name="Picture 2" descr="D:\мамина работа\истории в картинках\события западноевропейской истории\images (2).jpg"/>
          <p:cNvPicPr>
            <a:picLocks noChangeAspect="1" noChangeArrowheads="1"/>
          </p:cNvPicPr>
          <p:nvPr/>
        </p:nvPicPr>
        <p:blipFill>
          <a:blip r:embed="rId2" cstate="print"/>
          <a:srcRect b="39693"/>
          <a:stretch>
            <a:fillRect/>
          </a:stretch>
        </p:blipFill>
        <p:spPr bwMode="auto">
          <a:xfrm>
            <a:off x="179512" y="1700808"/>
            <a:ext cx="8582044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 были вооружены гуситы?</a:t>
            </a:r>
            <a:br>
              <a:rPr lang="ru-RU" dirty="0" smtClean="0"/>
            </a:br>
            <a:r>
              <a:rPr lang="ru-RU" dirty="0" smtClean="0"/>
              <a:t>Почему они  побеждали?</a:t>
            </a:r>
            <a:endParaRPr lang="ru-RU" dirty="0"/>
          </a:p>
        </p:txBody>
      </p:sp>
      <p:pic>
        <p:nvPicPr>
          <p:cNvPr id="6146" name="Picture 2" descr="D:\мамина работа\истории в картинках\события западноевропейской истории\images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4909770" cy="3744416"/>
          </a:xfrm>
          <a:prstGeom prst="rect">
            <a:avLst/>
          </a:prstGeom>
          <a:noFill/>
        </p:spPr>
      </p:pic>
      <p:pic>
        <p:nvPicPr>
          <p:cNvPr id="6152" name="Picture 8" descr="D:\мамина работа\истории в картинках\события западноевропейской истории\скачанные файлы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8294" y="1556793"/>
            <a:ext cx="2390665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мамина работа\истории в картинках\события западноевропейской истории\1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793190" cy="4525963"/>
          </a:xfrm>
          <a:prstGeom prst="rect">
            <a:avLst/>
          </a:prstGeom>
          <a:noFill/>
        </p:spPr>
      </p:pic>
      <p:pic>
        <p:nvPicPr>
          <p:cNvPr id="1027" name="Picture 3" descr="D:\мамина работа\истории в картинках\события западноевропейской истории\staromestskaya-ploshchad-7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628800"/>
            <a:ext cx="3390900" cy="47625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4725144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Arial Black" pitchFamily="34" charset="0"/>
              </a:rPr>
              <a:t>Памятник Яну Гусу в Праге 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D:\мамина работа\истории в картинках\события западноевропейской истории\скачанные файлы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12776"/>
            <a:ext cx="3456384" cy="4716524"/>
          </a:xfrm>
          <a:prstGeom prst="rect">
            <a:avLst/>
          </a:prstGeom>
          <a:noFill/>
        </p:spPr>
      </p:pic>
      <p:pic>
        <p:nvPicPr>
          <p:cNvPr id="5" name="Picture 3" descr="D:\мамина работа\истории в картинках\события западноевропейской истории\скачанные файлы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276872"/>
            <a:ext cx="4773530" cy="3096344"/>
          </a:xfrm>
          <a:prstGeom prst="rect">
            <a:avLst/>
          </a:prstGeom>
          <a:noFill/>
        </p:spPr>
      </p:pic>
      <p:pic>
        <p:nvPicPr>
          <p:cNvPr id="6" name="Picture 7" descr="D:\мамина работа\истории в картинках\события западноевропейской истории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188640"/>
            <a:ext cx="4645222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Чего добились гуситы?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«дешевая» гуситская церковь</a:t>
            </a:r>
          </a:p>
          <a:p>
            <a:r>
              <a:rPr lang="ru-RU" dirty="0" smtClean="0">
                <a:latin typeface="Arial Black" pitchFamily="34" charset="0"/>
              </a:rPr>
              <a:t>Сословная монархия в Чехии</a:t>
            </a:r>
          </a:p>
          <a:p>
            <a:r>
              <a:rPr lang="ru-RU" dirty="0" smtClean="0">
                <a:latin typeface="Arial Black" pitchFamily="34" charset="0"/>
              </a:rPr>
              <a:t>Управляли </a:t>
            </a:r>
            <a:r>
              <a:rPr lang="ru-RU" smtClean="0">
                <a:latin typeface="Arial Black" pitchFamily="34" charset="0"/>
              </a:rPr>
              <a:t>государством чехи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Оценим свою работу на уроке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Какие трудности вы испытали?</a:t>
            </a:r>
          </a:p>
          <a:p>
            <a:r>
              <a:rPr lang="ru-RU" dirty="0" smtClean="0">
                <a:latin typeface="Arial Black" pitchFamily="34" charset="0"/>
              </a:rPr>
              <a:t>Какие умения вы применили?</a:t>
            </a:r>
          </a:p>
          <a:p>
            <a:r>
              <a:rPr lang="ru-RU" dirty="0" smtClean="0">
                <a:latin typeface="Arial Black" pitchFamily="34" charset="0"/>
              </a:rPr>
              <a:t>Чему вы научились?</a:t>
            </a:r>
          </a:p>
          <a:p>
            <a:r>
              <a:rPr lang="ru-RU" dirty="0" smtClean="0">
                <a:latin typeface="Arial Black" pitchFamily="34" charset="0"/>
              </a:rPr>
              <a:t>Что вы узнали?</a:t>
            </a:r>
          </a:p>
          <a:p>
            <a:r>
              <a:rPr lang="ru-RU" dirty="0" smtClean="0">
                <a:latin typeface="Arial Black" pitchFamily="34" charset="0"/>
              </a:rPr>
              <a:t>Что у вас не получилось?</a:t>
            </a:r>
          </a:p>
          <a:p>
            <a:r>
              <a:rPr lang="ru-RU" dirty="0" smtClean="0">
                <a:latin typeface="Arial Black" pitchFamily="34" charset="0"/>
              </a:rPr>
              <a:t>Как работали ваши товарищи?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Домашнее задание: 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Arial Black" pitchFamily="34" charset="0"/>
              </a:rPr>
              <a:t>Прочтите п.26, пункт 3-4. Напишите свое мнение о поступке Яна Гуса: был ли он прав, идя на костер ради убеждений? Почему вы так думаете? (1-2 объяснения)</a:t>
            </a:r>
          </a:p>
          <a:p>
            <a:pPr algn="ctr">
              <a:buNone/>
            </a:pPr>
            <a:r>
              <a:rPr lang="ru-RU" smtClean="0">
                <a:latin typeface="Arial Black" pitchFamily="34" charset="0"/>
              </a:rPr>
              <a:t>Приведите два примера </a:t>
            </a:r>
            <a:r>
              <a:rPr lang="ru-RU" dirty="0" smtClean="0">
                <a:latin typeface="Arial Black" pitchFamily="34" charset="0"/>
              </a:rPr>
              <a:t>из </a:t>
            </a:r>
            <a:r>
              <a:rPr lang="ru-RU" smtClean="0">
                <a:latin typeface="Arial Black" pitchFamily="34" charset="0"/>
              </a:rPr>
              <a:t>повести А.Грина «Алые паруса», </a:t>
            </a:r>
            <a:r>
              <a:rPr lang="ru-RU" dirty="0" smtClean="0">
                <a:latin typeface="Arial Black" pitchFamily="34" charset="0"/>
              </a:rPr>
              <a:t>когда герой сохраняет верность своим убеждениям.</a:t>
            </a:r>
          </a:p>
          <a:p>
            <a:pPr algn="ctr">
              <a:buNone/>
            </a:pPr>
            <a:r>
              <a:rPr lang="ru-RU" dirty="0" smtClean="0">
                <a:latin typeface="Arial Black" pitchFamily="34" charset="0"/>
              </a:rPr>
              <a:t>Должно получиться эссе из  5-6 предложений.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006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Arial Black" pitchFamily="34" charset="0"/>
              </a:rPr>
              <a:t>Кто такой Ян Гус? Когда и где он жил? 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Как он выглядел?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2. К чему он призывал? 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3. Каким он был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по характеру?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4. Что с ним произошло?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5. Что такое гуситское движение? Когда  были гуситские войны? Где?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6. Кто участвовал в гуситском движении? С какой целью?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7. Против кого сражались гуситы? Где были сражения? Кто победил и почему? </a:t>
            </a:r>
          </a:p>
          <a:p>
            <a:pPr marL="514350" indent="-514350">
              <a:buNone/>
            </a:pPr>
            <a:r>
              <a:rPr lang="ru-RU" dirty="0" smtClean="0">
                <a:latin typeface="Arial Black" pitchFamily="34" charset="0"/>
              </a:rPr>
              <a:t>8. Чего достигли гуситы?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Вифлеемская часовня в Праге, где проповедовал Ян Гус</a:t>
            </a:r>
            <a:endParaRPr lang="ru-RU" dirty="0"/>
          </a:p>
        </p:txBody>
      </p:sp>
      <p:pic>
        <p:nvPicPr>
          <p:cNvPr id="2050" name="Picture 2" descr="D:\мамина работа\истории в картинках\события западноевропейской истории\120px-Betlemska_kapl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6267540" cy="47006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Ян Гус проповедник, ректор университета, живший в начале 15 века в Чехии</a:t>
            </a:r>
            <a:endParaRPr lang="ru-RU" dirty="0"/>
          </a:p>
        </p:txBody>
      </p:sp>
      <p:pic>
        <p:nvPicPr>
          <p:cNvPr id="1027" name="Picture 3" descr="D:\мамина работа\истории в картинках\события западноевропейской истории\230px-Jan_Hu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88840"/>
            <a:ext cx="4192871" cy="43204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проповедях Яна Гуса</a:t>
            </a:r>
            <a:endParaRPr lang="ru-RU" dirty="0"/>
          </a:p>
        </p:txBody>
      </p:sp>
      <p:pic>
        <p:nvPicPr>
          <p:cNvPr id="2050" name="Picture 2" descr="D:\мамина работа\истории в картинках\события западноевропейской истории\jan-hus-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4816" y="1700808"/>
            <a:ext cx="6757584" cy="4628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 проповедях Яна Гуса</a:t>
            </a:r>
            <a:endParaRPr lang="ru-RU" dirty="0"/>
          </a:p>
        </p:txBody>
      </p:sp>
      <p:pic>
        <p:nvPicPr>
          <p:cNvPr id="4098" name="Picture 2" descr="D:\мамина работа\истории в картинках\события западноевропейской истории\hus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12776"/>
            <a:ext cx="7128792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71508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hlinkClick r:id="rId2" action="ppaction://hlinksldjump"/>
              </a:rPr>
              <a:t>Решите историческую задачу: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72072"/>
          </a:xfrm>
        </p:spPr>
        <p:txBody>
          <a:bodyPr>
            <a:normAutofit/>
          </a:bodyPr>
          <a:lstStyle/>
          <a:p>
            <a:r>
              <a:rPr lang="ru-RU" b="1" dirty="0" smtClean="0"/>
              <a:t>За 10 лет (1374 – 1383) в списки жителей Праги было внесено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520</a:t>
            </a:r>
            <a:r>
              <a:rPr lang="ru-RU" b="1" dirty="0" smtClean="0"/>
              <a:t> богатых горожан, имевших собственные дома, из них немцев –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324</a:t>
            </a:r>
            <a:r>
              <a:rPr lang="ru-RU" b="1" dirty="0" smtClean="0"/>
              <a:t>. В последующие 10 лет (1384 – 1393) из </a:t>
            </a:r>
            <a:r>
              <a:rPr lang="ru-RU" dirty="0" smtClean="0">
                <a:solidFill>
                  <a:srgbClr val="A50021"/>
                </a:solidFill>
                <a:latin typeface="Arial Black" pitchFamily="34" charset="0"/>
              </a:rPr>
              <a:t>242</a:t>
            </a:r>
            <a:r>
              <a:rPr lang="ru-RU" b="1" dirty="0" smtClean="0"/>
              <a:t> домовладельцев, занесенных в списки жителей Праги, </a:t>
            </a: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156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/>
              <a:t>были немцы.</a:t>
            </a:r>
          </a:p>
          <a:p>
            <a:r>
              <a:rPr lang="ru-RU" b="1" dirty="0" smtClean="0"/>
              <a:t>О чем говорит данный факт? </a:t>
            </a:r>
          </a:p>
          <a:p>
            <a:endParaRPr lang="ru-RU" b="1" dirty="0"/>
          </a:p>
        </p:txBody>
      </p:sp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К чему призывал Ян Гус?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5112568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Arial Black" pitchFamily="34" charset="0"/>
              </a:rPr>
              <a:t>- единой главой церкви должен быть Христос, а не папа</a:t>
            </a:r>
          </a:p>
          <a:p>
            <a:r>
              <a:rPr lang="ru-RU" dirty="0" smtClean="0">
                <a:latin typeface="Arial Black" pitchFamily="34" charset="0"/>
              </a:rPr>
              <a:t>- нельзя брать плату за обряды</a:t>
            </a:r>
          </a:p>
          <a:p>
            <a:r>
              <a:rPr lang="ru-RU" dirty="0" smtClean="0">
                <a:latin typeface="Arial Black" pitchFamily="34" charset="0"/>
              </a:rPr>
              <a:t>- нельзя продавать церковные должности</a:t>
            </a:r>
          </a:p>
          <a:p>
            <a:r>
              <a:rPr lang="ru-RU" dirty="0" smtClean="0">
                <a:latin typeface="Arial Black" pitchFamily="34" charset="0"/>
              </a:rPr>
              <a:t>Нельзя продавать индульгенции</a:t>
            </a:r>
          </a:p>
          <a:p>
            <a:r>
              <a:rPr lang="ru-RU" dirty="0" smtClean="0">
                <a:latin typeface="Arial Black" pitchFamily="34" charset="0"/>
              </a:rPr>
              <a:t>- чехи, а не немцы должны управлять в чешском государстве</a:t>
            </a:r>
          </a:p>
          <a:p>
            <a:r>
              <a:rPr lang="ru-RU" dirty="0" smtClean="0">
                <a:latin typeface="Arial Black" pitchFamily="34" charset="0"/>
              </a:rPr>
              <a:t>- крестьяне не должны быть бедными и бесправными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525</Words>
  <Application>Microsoft Office PowerPoint</Application>
  <PresentationFormat>Экран (4:3)</PresentationFormat>
  <Paragraphs>96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Ян Гус и гуситское движение в Чехии.</vt:lpstr>
      <vt:lpstr>Слайд 2</vt:lpstr>
      <vt:lpstr>Вопросы:</vt:lpstr>
      <vt:lpstr>Вифлеемская часовня в Праге, где проповедовал Ян Гус</vt:lpstr>
      <vt:lpstr>Ян Гус проповедник, ректор университета, живший в начале 15 века в Чехии</vt:lpstr>
      <vt:lpstr>На проповедях Яна Гуса</vt:lpstr>
      <vt:lpstr>На проповедях Яна Гуса</vt:lpstr>
      <vt:lpstr>Решите историческую задачу:</vt:lpstr>
      <vt:lpstr>К чему призывал Ян Гус?</vt:lpstr>
      <vt:lpstr>Каким он был по характеру?</vt:lpstr>
      <vt:lpstr>Что произошло с Яном Гусом?</vt:lpstr>
      <vt:lpstr>Даты:</vt:lpstr>
      <vt:lpstr>Кто и с какой целью участвовал в гуситском движении?</vt:lpstr>
      <vt:lpstr>Слайд 14</vt:lpstr>
      <vt:lpstr>Слайд 15</vt:lpstr>
      <vt:lpstr>Слайд 16</vt:lpstr>
      <vt:lpstr>Слайд 17</vt:lpstr>
      <vt:lpstr>Против кого сражались гуситы?  Где были сражения? Кто победил? </vt:lpstr>
      <vt:lpstr>Как были вооружены гуситы? Почему они  побеждали?</vt:lpstr>
      <vt:lpstr>Слайд 20</vt:lpstr>
      <vt:lpstr>Чего добились гуситы?</vt:lpstr>
      <vt:lpstr>Оценим свою работу на уроке.</vt:lpstr>
      <vt:lpstr>Домашнее задание: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Ян Гус и гуситское движение в Чехии.</dc:title>
  <dc:creator>Sir 1-ПК</dc:creator>
  <cp:lastModifiedBy>Мама</cp:lastModifiedBy>
  <cp:revision>28</cp:revision>
  <dcterms:created xsi:type="dcterms:W3CDTF">2015-12-03T16:26:17Z</dcterms:created>
  <dcterms:modified xsi:type="dcterms:W3CDTF">2017-01-03T06:45:41Z</dcterms:modified>
</cp:coreProperties>
</file>