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70" r:id="rId10"/>
    <p:sldId id="265" r:id="rId11"/>
    <p:sldId id="271" r:id="rId12"/>
    <p:sldId id="266" r:id="rId13"/>
    <p:sldId id="272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5" autoAdjust="0"/>
    <p:restoredTop sz="94713" autoAdjust="0"/>
  </p:normalViewPr>
  <p:slideViewPr>
    <p:cSldViewPr>
      <p:cViewPr varScale="1">
        <p:scale>
          <a:sx n="71" d="100"/>
          <a:sy n="71" d="100"/>
        </p:scale>
        <p:origin x="-12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E8C5C-7F23-4B3A-8D7E-D4C6646C0F4D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12665-B3A1-427C-A5FA-EE65BCAB9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12665-B3A1-427C-A5FA-EE65BCAB915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D4E7A-1BA7-4870-BB85-17F042EADAEA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D24E4-C3C1-483A-A860-EBA618C2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00B050"/>
                </a:solidFill>
              </a:rPr>
              <a:t>Добрый день!</a:t>
            </a:r>
            <a:endParaRPr lang="ru-RU" sz="80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43702" y="5572140"/>
            <a:ext cx="2071702" cy="50006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b="1" dirty="0" smtClean="0">
                <a:solidFill>
                  <a:srgbClr val="00B050"/>
                </a:solidFill>
              </a:rPr>
              <a:t>29.04.16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Проверка теоретических знаний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14414" y="1428736"/>
          <a:ext cx="6691338" cy="45680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7376"/>
                <a:gridCol w="4913962"/>
              </a:tblGrid>
              <a:tr h="4532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Правильный ответ</a:t>
                      </a:r>
                      <a:endParaRPr lang="ru-RU" dirty="0"/>
                    </a:p>
                  </a:txBody>
                  <a:tcPr/>
                </a:tc>
              </a:tr>
              <a:tr h="53304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а, б, в, </a:t>
                      </a:r>
                      <a:r>
                        <a:rPr lang="ru-RU" sz="3200" dirty="0" err="1" smtClean="0"/>
                        <a:t>д</a:t>
                      </a:r>
                      <a:endParaRPr lang="ru-RU" sz="3200" b="1" dirty="0"/>
                    </a:p>
                  </a:txBody>
                  <a:tcPr/>
                </a:tc>
              </a:tr>
              <a:tr h="53304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Да</a:t>
                      </a:r>
                      <a:endParaRPr lang="ru-RU" sz="3200" b="1" dirty="0"/>
                    </a:p>
                  </a:txBody>
                  <a:tcPr/>
                </a:tc>
              </a:tr>
              <a:tr h="53304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Нет</a:t>
                      </a:r>
                      <a:endParaRPr lang="ru-RU" sz="3200" b="1" dirty="0"/>
                    </a:p>
                  </a:txBody>
                  <a:tcPr/>
                </a:tc>
              </a:tr>
              <a:tr h="53304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нет</a:t>
                      </a:r>
                      <a:endParaRPr lang="ru-RU" sz="3200" b="1" dirty="0"/>
                    </a:p>
                  </a:txBody>
                  <a:tcPr/>
                </a:tc>
              </a:tr>
              <a:tr h="144684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А) - вторая</a:t>
                      </a:r>
                    </a:p>
                    <a:p>
                      <a:pPr algn="ctr"/>
                      <a:r>
                        <a:rPr lang="ru-RU" sz="3200" dirty="0" smtClean="0"/>
                        <a:t>Б) - третья</a:t>
                      </a:r>
                    </a:p>
                    <a:p>
                      <a:pPr algn="ctr"/>
                      <a:r>
                        <a:rPr lang="ru-RU" sz="3200" dirty="0" smtClean="0"/>
                        <a:t>В) - пятая</a:t>
                      </a:r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ЛИСТ №2 «ПРОВЕРКА ПРАКТИЧЕСКИХ УМЕНИЙ»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857232"/>
          <a:ext cx="8001056" cy="5914116"/>
        </p:xfrm>
        <a:graphic>
          <a:graphicData uri="http://schemas.openxmlformats.org/drawingml/2006/table">
            <a:tbl>
              <a:tblPr/>
              <a:tblGrid>
                <a:gridCol w="562223"/>
                <a:gridCol w="1653351"/>
                <a:gridCol w="2024003"/>
                <a:gridCol w="3761479"/>
              </a:tblGrid>
              <a:tr h="823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886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задание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Максимальное количество баллов за задание 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Что проверяется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2х=10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1.решение линейного уравнения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2.сложение дробей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3.применение ФСУ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4. распределительный закон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5. приведение подобных слагаемых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6. разложение на множители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7. решение квадратного уравнения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8. решение уравнения, представленного произведением, которое равно нулю 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3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ru-RU" sz="14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-9</a:t>
                      </a:r>
                      <a:r>
                        <a:rPr lang="ru-RU" sz="14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2 балла (если предложены разные  способы решения)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…(</a:t>
                      </a:r>
                      <a:r>
                        <a:rPr lang="ru-RU" sz="1400" dirty="0" err="1">
                          <a:latin typeface="Calibri"/>
                          <a:ea typeface="Calibri"/>
                          <a:cs typeface="Times New Roman"/>
                        </a:rPr>
                        <a:t>х-у</a:t>
                      </a: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)=3ах-3ау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5х+6у-3х-12у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(7,2-а)а=0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2 балла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1,2в+1,2р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(2к+3а)</a:t>
                      </a:r>
                      <a:r>
                        <a:rPr lang="ru-RU" sz="1400" baseline="30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8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1400" baseline="30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+4х+4=0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2балла (если предложены разные способы, но решено одним)</a:t>
                      </a: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525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Максимально можно набрать на данном этапе – 13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286124"/>
            <a:ext cx="828675" cy="190500"/>
          </a:xfrm>
          <a:prstGeom prst="rect">
            <a:avLst/>
          </a:prstGeom>
          <a:noFill/>
        </p:spPr>
      </p:pic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000240"/>
            <a:ext cx="6096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Практика</a:t>
            </a:r>
            <a:endParaRPr lang="ru-RU" sz="36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643042" y="1500174"/>
          <a:ext cx="5786478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8339"/>
                <a:gridCol w="4298139"/>
              </a:tblGrid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Правильный ответ</a:t>
                      </a:r>
                      <a:endParaRPr lang="ru-RU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Х=5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5,25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8-3х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3(….. ..)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2х-6у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а=7,2   или    а=0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1,2(в + </a:t>
                      </a:r>
                      <a:r>
                        <a:rPr lang="ru-RU" dirty="0" err="1" smtClean="0"/>
                        <a:t>р</a:t>
                      </a:r>
                      <a:r>
                        <a:rPr lang="ru-RU" dirty="0" smtClean="0"/>
                        <a:t>)</a:t>
                      </a:r>
                      <a:endParaRPr lang="ru-RU" b="1" dirty="0"/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/>
                        <a:t>4к</a:t>
                      </a:r>
                      <a:r>
                        <a:rPr lang="ru-RU" sz="1800" kern="1200" baseline="30000" dirty="0" smtClean="0"/>
                        <a:t>2</a:t>
                      </a:r>
                      <a:r>
                        <a:rPr lang="ru-RU" sz="1800" kern="1200" dirty="0" smtClean="0"/>
                        <a:t>+12ак+9а</a:t>
                      </a:r>
                      <a:r>
                        <a:rPr lang="ru-RU" sz="1800" kern="1200" baseline="30000" dirty="0" smtClean="0"/>
                        <a:t>2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7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-2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7472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Лист №3 «Контроль знаний»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500174"/>
          <a:ext cx="8572560" cy="5000659"/>
        </p:xfrm>
        <a:graphic>
          <a:graphicData uri="http://schemas.openxmlformats.org/drawingml/2006/table">
            <a:tbl>
              <a:tblPr/>
              <a:tblGrid>
                <a:gridCol w="588754"/>
                <a:gridCol w="2835020"/>
                <a:gridCol w="3141585"/>
                <a:gridCol w="2007201"/>
              </a:tblGrid>
              <a:tr h="851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№  </a:t>
                      </a: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u="sng" dirty="0">
                          <a:latin typeface="Calibri"/>
                          <a:ea typeface="Calibri"/>
                          <a:cs typeface="Times New Roman"/>
                        </a:rPr>
                        <a:t>Решить уравнение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1 вариант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u="sng">
                          <a:latin typeface="Calibri"/>
                          <a:ea typeface="Calibri"/>
                          <a:cs typeface="Times New Roman"/>
                        </a:rPr>
                        <a:t>Решить уравнение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2 вариант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u="sng">
                          <a:latin typeface="Calibri"/>
                          <a:ea typeface="Calibri"/>
                          <a:cs typeface="Times New Roman"/>
                        </a:rPr>
                        <a:t>Стоимость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5х-9=3х+1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-2у+14=8у-6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8,9х+17,54=5,4х+2,84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3(5-х)+13=4(3х-8)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1балл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-(5-x)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- 8(6+х)=11,8+х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(х-1)+12(3-2х)=45-17х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При каком значении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значение выражения 11-13х  больше, чем значение выражения 8х+11   на 7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?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При каком значении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значение выражения 3х-11 втрое меньше значения выражения </a:t>
                      </a:r>
                      <a:r>
                        <a:rPr lang="ru-RU" sz="1100" smtClean="0">
                          <a:latin typeface="Calibri"/>
                          <a:ea typeface="Calibri"/>
                          <a:cs typeface="Times New Roman"/>
                        </a:rPr>
                        <a:t>5х-17?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3 балла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8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Если решать два уравнения - максимальное количество баллов - 5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428596" y="1000108"/>
            <a:ext cx="84296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Делаем самостоятельный выбор и решаем не менее 2-х уравнений.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Для работы отводится 10 минут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1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2020" y="4071942"/>
            <a:ext cx="1009650" cy="371475"/>
          </a:xfrm>
          <a:prstGeom prst="rect">
            <a:avLst/>
          </a:prstGeom>
          <a:noFill/>
        </p:spPr>
      </p:pic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214686"/>
            <a:ext cx="1209675" cy="371475"/>
          </a:xfrm>
          <a:prstGeom prst="rect">
            <a:avLst/>
          </a:prstGeom>
          <a:noFill/>
        </p:spPr>
      </p:pic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5" name="Picture 1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4767" y="3214686"/>
            <a:ext cx="1400175" cy="371475"/>
          </a:xfrm>
          <a:prstGeom prst="rect">
            <a:avLst/>
          </a:prstGeom>
          <a:noFill/>
        </p:spPr>
      </p:pic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7" name="Picture 1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071942"/>
            <a:ext cx="1057275" cy="37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Контроль знаний</a:t>
            </a:r>
            <a:endParaRPr lang="ru-RU" sz="36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1" y="1571614"/>
          <a:ext cx="7786742" cy="4429154"/>
        </p:xfrm>
        <a:graphic>
          <a:graphicData uri="http://schemas.openxmlformats.org/drawingml/2006/table">
            <a:tbl>
              <a:tblPr/>
              <a:tblGrid>
                <a:gridCol w="1500199"/>
                <a:gridCol w="3143272"/>
                <a:gridCol w="3143271"/>
              </a:tblGrid>
              <a:tr h="1003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№ уравнения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Ответы  для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 1-ого  варианта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Ответы для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2-ого  варианта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4,2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8,1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0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endParaRPr lang="ru-RU" sz="1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97050" algn="l"/>
                        </a:tabLs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-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5500702"/>
            <a:ext cx="142876" cy="428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/>
              <a:t>Синквейн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Учащиеся </a:t>
            </a:r>
            <a:endParaRPr lang="ru-RU" sz="36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Старательные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Думали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У нас все получилось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Учителя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Внимательные</a:t>
            </a:r>
          </a:p>
          <a:p>
            <a:pPr>
              <a:buNone/>
            </a:pPr>
            <a:r>
              <a:rPr lang="ru-RU" sz="3600" b="1" dirty="0">
                <a:solidFill>
                  <a:srgbClr val="0070C0"/>
                </a:solidFill>
              </a:rPr>
              <a:t>П</a:t>
            </a:r>
            <a:r>
              <a:rPr lang="ru-RU" sz="3600" b="1" dirty="0" smtClean="0">
                <a:solidFill>
                  <a:srgbClr val="0070C0"/>
                </a:solidFill>
              </a:rPr>
              <a:t>ереживали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Мы  в вас верили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00B050"/>
                </a:solidFill>
              </a:rPr>
              <a:t/>
            </a:r>
            <a:br>
              <a:rPr lang="ru-RU" sz="8800" b="1" dirty="0" smtClean="0">
                <a:solidFill>
                  <a:srgbClr val="00B050"/>
                </a:solidFill>
              </a:rPr>
            </a:br>
            <a:r>
              <a:rPr lang="ru-RU" sz="8800" b="1" dirty="0">
                <a:solidFill>
                  <a:srgbClr val="00B050"/>
                </a:solidFill>
              </a:rPr>
              <a:t/>
            </a:r>
            <a:br>
              <a:rPr lang="ru-RU" sz="8800" b="1" dirty="0">
                <a:solidFill>
                  <a:srgbClr val="00B050"/>
                </a:solidFill>
              </a:rPr>
            </a:br>
            <a:r>
              <a:rPr lang="ru-RU" sz="8800" b="1" dirty="0" smtClean="0">
                <a:solidFill>
                  <a:srgbClr val="00B050"/>
                </a:solidFill>
              </a:rPr>
              <a:t/>
            </a:r>
            <a:br>
              <a:rPr lang="ru-RU" sz="8800" b="1" dirty="0" smtClean="0">
                <a:solidFill>
                  <a:srgbClr val="00B050"/>
                </a:solidFill>
              </a:rPr>
            </a:br>
            <a:r>
              <a:rPr lang="ru-RU" sz="8800" b="1" dirty="0" smtClean="0">
                <a:solidFill>
                  <a:srgbClr val="00B050"/>
                </a:solidFill>
              </a:rPr>
              <a:t>Всем спасибо!</a:t>
            </a:r>
            <a:endParaRPr lang="ru-RU" sz="8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28670"/>
            <a:ext cx="4040188" cy="785817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ДИОФАНТ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29190" y="2214554"/>
            <a:ext cx="4041775" cy="3951288"/>
          </a:xfrm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3200" b="1" i="1" dirty="0" smtClean="0"/>
              <a:t>первооткрыватель</a:t>
            </a:r>
            <a:endParaRPr lang="ru-RU" sz="3200" b="1" i="1" dirty="0"/>
          </a:p>
        </p:txBody>
      </p:sp>
      <p:pic>
        <p:nvPicPr>
          <p:cNvPr id="1026" name="Picture 2" descr="C:\Users\befree\Desktop\папка к открытому уроку\Диофан- их первооткрыватель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3715553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4040188" cy="78581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АЛ-ХОРЕЗМИ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/>
              <a:t>Написал </a:t>
            </a:r>
          </a:p>
          <a:p>
            <a:pPr algn="ctr">
              <a:buNone/>
            </a:pPr>
            <a:r>
              <a:rPr lang="ru-RU" sz="3200" b="1" dirty="0" smtClean="0"/>
              <a:t>первую книгу</a:t>
            </a:r>
            <a:endParaRPr lang="ru-RU" sz="3200" b="1" dirty="0"/>
          </a:p>
        </p:txBody>
      </p:sp>
      <p:pic>
        <p:nvPicPr>
          <p:cNvPr id="2050" name="Picture 2" descr="C:\Users\befree\Desktop\папка к открытому уроку\Ал-Хорезм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0858" y="2174875"/>
            <a:ext cx="3052872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57150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РЕНЕ ДЕКАРТ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Ввел буквы </a:t>
            </a:r>
          </a:p>
          <a:p>
            <a:pPr algn="ctr">
              <a:buNone/>
            </a:pPr>
            <a:r>
              <a:rPr lang="ru-RU" sz="3600" b="1" dirty="0" smtClean="0"/>
              <a:t>для записи</a:t>
            </a:r>
            <a:endParaRPr lang="ru-RU" sz="3600" b="1" dirty="0"/>
          </a:p>
        </p:txBody>
      </p:sp>
      <p:pic>
        <p:nvPicPr>
          <p:cNvPr id="3074" name="Picture 2" descr="C:\Users\befree\Desktop\папка к открытому уроку\Рене Декарт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2648" y="2174875"/>
            <a:ext cx="3289292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71438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ЛЕОНАРД ЭЙЛЕР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/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/>
              <a:t>Ввел скобки</a:t>
            </a:r>
            <a:endParaRPr lang="ru-RU" sz="3600" b="1" dirty="0"/>
          </a:p>
        </p:txBody>
      </p:sp>
      <p:pic>
        <p:nvPicPr>
          <p:cNvPr id="4098" name="Picture 2" descr="C:\Users\befree\Desktop\папка к открытому уроку\Леонард Эйлер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545614"/>
            <a:ext cx="3143272" cy="34551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71438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РОБЕРТ РЕКОРД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/>
          </a:p>
          <a:p>
            <a:pPr algn="ctr">
              <a:buNone/>
            </a:pPr>
            <a:r>
              <a:rPr lang="ru-RU" sz="3600" b="1" dirty="0" smtClean="0"/>
              <a:t>Ввел знак «равно»</a:t>
            </a:r>
          </a:p>
          <a:p>
            <a:endParaRPr lang="ru-R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500306"/>
            <a:ext cx="3541757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71438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ФРАНСУА ВИЕТ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2214554"/>
            <a:ext cx="4041775" cy="395128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3600" b="1" dirty="0" smtClean="0"/>
              <a:t>Ввел понятие коэффициента, знаки «+» и «-»</a:t>
            </a:r>
            <a:endParaRPr lang="ru-RU" sz="3600" b="1" dirty="0"/>
          </a:p>
        </p:txBody>
      </p:sp>
      <p:pic>
        <p:nvPicPr>
          <p:cNvPr id="5122" name="Picture 2" descr="C:\Users\befree\Desktop\папка к открытому уроку\Роберт Рекорд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94343" y="2174875"/>
            <a:ext cx="2765902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57188" y="566738"/>
          <a:ext cx="7643812" cy="5065712"/>
        </p:xfrm>
        <a:graphic>
          <a:graphicData uri="http://schemas.openxmlformats.org/presentationml/2006/ole">
            <p:oleObj spid="_x0000_s7170" name="Документ" r:id="rId3" imgW="11216607" imgH="735609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ЛИСТ №1      Проверка теоретических знаний (время - 7минут)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714356"/>
          <a:ext cx="8143933" cy="5451081"/>
        </p:xfrm>
        <a:graphic>
          <a:graphicData uri="http://schemas.openxmlformats.org/drawingml/2006/table">
            <a:tbl>
              <a:tblPr/>
              <a:tblGrid>
                <a:gridCol w="357190"/>
                <a:gridCol w="3143272"/>
                <a:gridCol w="1262875"/>
                <a:gridCol w="1690298"/>
                <a:gridCol w="1690298"/>
              </a:tblGrid>
              <a:tr h="316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800" b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800" b="1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800" b="1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Calibri"/>
                          <a:ea typeface="Calibri"/>
                          <a:cs typeface="Times New Roman"/>
                        </a:rPr>
                        <a:t>задание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Calibri"/>
                          <a:ea typeface="Calibri"/>
                          <a:cs typeface="Times New Roman"/>
                        </a:rPr>
                        <a:t>ответ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Calibri"/>
                          <a:ea typeface="Calibri"/>
                          <a:cs typeface="Times New Roman"/>
                        </a:rPr>
                        <a:t>Количество набранных баллов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Calibri"/>
                          <a:ea typeface="Calibri"/>
                          <a:cs typeface="Times New Roman"/>
                        </a:rPr>
                        <a:t>Что проверялось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Выбери</a:t>
                      </a:r>
                      <a:r>
                        <a:rPr lang="ru-RU" sz="800" b="1" u="sng" dirty="0">
                          <a:latin typeface="Calibri"/>
                          <a:ea typeface="Calibri"/>
                          <a:cs typeface="Times New Roman"/>
                        </a:rPr>
                        <a:t> уравнения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, запиши  буквы, которым соответствуют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правильные ответы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а) 5х+4=20-11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б)12+х=0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в)5х+1=16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г)15+2(х-4)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)0х=8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е)х+4≥-6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i="1">
                          <a:latin typeface="Calibri"/>
                          <a:ea typeface="Calibri"/>
                          <a:cs typeface="Times New Roman"/>
                        </a:rPr>
                        <a:t>Каждый правильный ответ – по 1 баллу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Определение уравнения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Будет ли уравнение 7х+21=6 линейным?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а) 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б) нет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i="1">
                          <a:latin typeface="Calibri"/>
                          <a:ea typeface="Calibri"/>
                          <a:cs typeface="Times New Roman"/>
                        </a:rPr>
                        <a:t>Правильный ответ -1балл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Определение линейного уравнения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Является ли число 0 корнем уравнения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2х-1=-5(х+4)?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а) 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б) нет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i="1">
                          <a:latin typeface="Calibri"/>
                          <a:ea typeface="Calibri"/>
                          <a:cs typeface="Times New Roman"/>
                        </a:rPr>
                        <a:t>Правильный ответ -1балл</a:t>
                      </a: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Определение корня уравнения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Являются ли равносильными следующие уравнения: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3х=9 и (х-3)(х+3)=0?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А) 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Б)нет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i="1" dirty="0">
                          <a:latin typeface="Calibri"/>
                          <a:ea typeface="Calibri"/>
                          <a:cs typeface="Times New Roman"/>
                        </a:rPr>
                        <a:t>Правильный ответ -1балл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Calibri"/>
                          <a:ea typeface="Calibri"/>
                          <a:cs typeface="Times New Roman"/>
                        </a:rPr>
                        <a:t>Определение равносильных уравнений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Найди ошибку, в ответе укажи </a:t>
                      </a:r>
                      <a:r>
                        <a:rPr lang="ru-RU" sz="800" b="1" u="sng" dirty="0">
                          <a:latin typeface="Calibri"/>
                          <a:ea typeface="Calibri"/>
                          <a:cs typeface="Times New Roman"/>
                        </a:rPr>
                        <a:t>номер строки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 , в которой она допущена: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а) -8х+5(х+4)-2=-2(х+4),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-8х+5х+20-2=-2х-4,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-3х+18=2х-4,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-3х-2х=-18-4,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-5х=-22,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u="sng" dirty="0">
                          <a:latin typeface="Calibri"/>
                          <a:ea typeface="Calibri"/>
                          <a:cs typeface="Times New Roman"/>
                        </a:rPr>
                        <a:t>Х=4,4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б) х</a:t>
                      </a:r>
                      <a:r>
                        <a:rPr lang="ru-RU" sz="800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-9=0,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800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=9,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u="sng" dirty="0">
                          <a:latin typeface="Calibri"/>
                          <a:ea typeface="Calibri"/>
                          <a:cs typeface="Times New Roman"/>
                        </a:rPr>
                        <a:t>Х=3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в)2х-6=3(х-2)-</a:t>
                      </a:r>
                      <a:r>
                        <a:rPr lang="ru-RU" sz="8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2х-6=3х-6-х,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2х-3х+х=-6+6,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0х=0,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u="sng" dirty="0">
                          <a:latin typeface="Calibri"/>
                          <a:ea typeface="Calibri"/>
                          <a:cs typeface="Times New Roman"/>
                        </a:rPr>
                        <a:t>Х=0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dirty="0" smtClean="0"/>
                    </a:p>
                    <a:p>
                      <a:pPr algn="ctr"/>
                      <a:endParaRPr lang="ru-RU" sz="800" dirty="0" smtClean="0"/>
                    </a:p>
                    <a:p>
                      <a:pPr algn="ctr"/>
                      <a:endParaRPr lang="ru-RU" sz="800" dirty="0"/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i="1" dirty="0">
                          <a:latin typeface="Calibri"/>
                          <a:ea typeface="Calibri"/>
                          <a:cs typeface="Times New Roman"/>
                        </a:rPr>
                        <a:t>Каждый правильный ответ – по 1 баллу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8" marR="4068" marT="2034" marB="203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Свойства равносильности и раскрытие скобок</a:t>
                      </a:r>
                    </a:p>
                  </a:txBody>
                  <a:tcPr marL="4068" marR="4068" marT="2034" marB="2034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6248" y="4286256"/>
          <a:ext cx="753745" cy="385572"/>
        </p:xfrm>
        <a:graphic>
          <a:graphicData uri="http://schemas.openxmlformats.org/drawingml/2006/table">
            <a:tbl>
              <a:tblPr/>
              <a:tblGrid>
                <a:gridCol w="250825"/>
                <a:gridCol w="251460"/>
                <a:gridCol w="25146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580</Words>
  <Application>Microsoft Office PowerPoint</Application>
  <PresentationFormat>Экран (4:3)</PresentationFormat>
  <Paragraphs>228</Paragraphs>
  <Slides>16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Документ</vt:lpstr>
      <vt:lpstr>Добрый день!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ЛИСТ №1      Проверка теоретических знаний (время - 7минут) </vt:lpstr>
      <vt:lpstr>Проверка теоретических знаний</vt:lpstr>
      <vt:lpstr>ЛИСТ №2 «ПРОВЕРКА ПРАКТИЧЕСКИХ УМЕНИЙ» </vt:lpstr>
      <vt:lpstr>Практика</vt:lpstr>
      <vt:lpstr>Лист №3 «Контроль знаний»</vt:lpstr>
      <vt:lpstr>Контроль знаний</vt:lpstr>
      <vt:lpstr>Синквейн</vt:lpstr>
      <vt:lpstr>   Всем спасибо!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Добрый день!</dc:title>
  <dc:creator>befree</dc:creator>
  <cp:lastModifiedBy>befree</cp:lastModifiedBy>
  <cp:revision>24</cp:revision>
  <dcterms:created xsi:type="dcterms:W3CDTF">2016-04-20T08:41:37Z</dcterms:created>
  <dcterms:modified xsi:type="dcterms:W3CDTF">2016-04-27T13:12:20Z</dcterms:modified>
</cp:coreProperties>
</file>