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9AFD-1A9F-48E5-8839-012A84D23CB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DD4-D297-4AFC-BCF4-D5CF0068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0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9AFD-1A9F-48E5-8839-012A84D23CB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DD4-D297-4AFC-BCF4-D5CF0068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3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9AFD-1A9F-48E5-8839-012A84D23CB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DD4-D297-4AFC-BCF4-D5CF0068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9AFD-1A9F-48E5-8839-012A84D23CB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DD4-D297-4AFC-BCF4-D5CF0068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0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9AFD-1A9F-48E5-8839-012A84D23CB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DD4-D297-4AFC-BCF4-D5CF0068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9AFD-1A9F-48E5-8839-012A84D23CB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DD4-D297-4AFC-BCF4-D5CF0068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0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9AFD-1A9F-48E5-8839-012A84D23CB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DD4-D297-4AFC-BCF4-D5CF0068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9AFD-1A9F-48E5-8839-012A84D23CB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DD4-D297-4AFC-BCF4-D5CF0068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9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9AFD-1A9F-48E5-8839-012A84D23CB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DD4-D297-4AFC-BCF4-D5CF0068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3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9AFD-1A9F-48E5-8839-012A84D23CB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DD4-D297-4AFC-BCF4-D5CF0068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54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9AFD-1A9F-48E5-8839-012A84D23CB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DD4-D297-4AFC-BCF4-D5CF0068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9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9AFD-1A9F-48E5-8839-012A84D23CB5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CDD4-D297-4AFC-BCF4-D5CF0068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6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" y="8032"/>
            <a:ext cx="9133290" cy="6849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Решение систем линейных уравнений методом Гаусса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733256"/>
            <a:ext cx="6400800" cy="481608"/>
          </a:xfrm>
        </p:spPr>
        <p:txBody>
          <a:bodyPr>
            <a:normAutofit/>
          </a:bodyPr>
          <a:lstStyle/>
          <a:p>
            <a:pPr algn="l"/>
            <a:r>
              <a:rPr lang="ru-RU" sz="1100" dirty="0" smtClean="0">
                <a:solidFill>
                  <a:schemeClr val="tx1"/>
                </a:solidFill>
              </a:rPr>
              <a:t>Егорова </a:t>
            </a:r>
            <a:r>
              <a:rPr lang="ru-RU" sz="1100" dirty="0">
                <a:solidFill>
                  <a:schemeClr val="tx1"/>
                </a:solidFill>
              </a:rPr>
              <a:t>Н</a:t>
            </a:r>
            <a:r>
              <a:rPr lang="ru-RU" sz="1100" dirty="0" smtClean="0">
                <a:solidFill>
                  <a:schemeClr val="tx1"/>
                </a:solidFill>
              </a:rPr>
              <a:t>.В., преподаватель математики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7541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6557"/>
            <a:ext cx="4114800" cy="529719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Johann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Carl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Friedrich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Gauß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апреля 1777,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Брауншвейг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23 февраля 1855, Гёттинген) — немецкий математик, механик, физик, астроном и геодезист.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одним из величайших математиков всех времён, «королём математиков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86975"/>
            <a:ext cx="3810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5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9"/>
            <a:ext cx="9144000" cy="68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65500" y="2968369"/>
                <a:ext cx="4252959" cy="1664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3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32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ru-RU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3200" i="1">
                                  <a:latin typeface="Cambria Math"/>
                                </a:rPr>
                                <m:t>=6;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3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3200" i="1">
                                  <a:latin typeface="Cambria Math"/>
                                </a:rPr>
                                <m:t>+3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3200" i="1">
                                  <a:latin typeface="Cambria Math"/>
                                </a:rPr>
                                <m:t>=11;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32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3200" i="1">
                                  <a:latin typeface="Cambria Math"/>
                                </a:rPr>
                                <m:t>−5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3200" i="1">
                                  <a:latin typeface="Cambria Math"/>
                                </a:rPr>
                                <m:t>=9.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00" y="2968369"/>
                <a:ext cx="4252959" cy="16644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5576" y="155679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Решите систему линейных уравнений методом </a:t>
            </a:r>
            <a:r>
              <a:rPr lang="ru-RU" sz="3200" dirty="0"/>
              <a:t>Гаусса </a:t>
            </a:r>
          </a:p>
        </p:txBody>
      </p:sp>
    </p:spTree>
    <p:extLst>
      <p:ext uri="{BB962C8B-B14F-4D97-AF65-F5344CB8AC3E}">
        <p14:creationId xmlns:p14="http://schemas.microsoft.com/office/powerpoint/2010/main" val="27618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-5079"/>
            <a:ext cx="9144000" cy="68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003572" y="2406157"/>
                <a:ext cx="5751446" cy="2289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5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572" y="2406157"/>
                <a:ext cx="5751446" cy="22899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2555776" y="3177459"/>
            <a:ext cx="648072" cy="792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19772" y="2204864"/>
            <a:ext cx="4752528" cy="97259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5157192"/>
                <a:ext cx="28803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×(−</m:t>
                      </m:r>
                      <m:r>
                        <a:rPr lang="ru-RU" sz="6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6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60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157192"/>
                <a:ext cx="2880320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5776" y="1665717"/>
                <a:ext cx="4752528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e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    </m:t>
                          </m:r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  <m:e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  −</m:t>
                          </m:r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−</m:t>
                          </m:r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𝟏𝟐</m:t>
                          </m:r>
                        </m:e>
                      </m:mr>
                    </m:m>
                  </m:oMath>
                </a14:m>
                <a:r>
                  <a:rPr lang="ru-RU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65717"/>
                <a:ext cx="4752528" cy="5132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2509709" y="1571965"/>
            <a:ext cx="648072" cy="792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685513" y="2650173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+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9710" y="3177459"/>
            <a:ext cx="9101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0</a:t>
            </a:r>
            <a:endParaRPr lang="ru-RU" sz="5400" dirty="0"/>
          </a:p>
        </p:txBody>
      </p:sp>
      <p:sp>
        <p:nvSpPr>
          <p:cNvPr id="17" name="Овал 16"/>
          <p:cNvSpPr/>
          <p:nvPr/>
        </p:nvSpPr>
        <p:spPr>
          <a:xfrm>
            <a:off x="4060926" y="1571965"/>
            <a:ext cx="648072" cy="792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07904" y="3177459"/>
            <a:ext cx="936104" cy="792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63888" y="3200299"/>
            <a:ext cx="10801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20" name="Овал 19"/>
          <p:cNvSpPr/>
          <p:nvPr/>
        </p:nvSpPr>
        <p:spPr>
          <a:xfrm>
            <a:off x="5364088" y="1614069"/>
            <a:ext cx="648072" cy="792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364088" y="3177459"/>
            <a:ext cx="648072" cy="792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347253" y="3177459"/>
            <a:ext cx="7920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-5</a:t>
            </a:r>
            <a:endParaRPr lang="ru-RU" sz="5400" dirty="0"/>
          </a:p>
        </p:txBody>
      </p:sp>
      <p:sp>
        <p:nvSpPr>
          <p:cNvPr id="23" name="Овал 22"/>
          <p:cNvSpPr/>
          <p:nvPr/>
        </p:nvSpPr>
        <p:spPr>
          <a:xfrm>
            <a:off x="6444208" y="1603441"/>
            <a:ext cx="828092" cy="792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300192" y="3155106"/>
            <a:ext cx="864096" cy="792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331186" y="3111838"/>
            <a:ext cx="9721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-1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245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9" grpId="0" animBg="1"/>
      <p:bldP spid="9" grpId="1" animBg="1"/>
      <p:bldP spid="8" grpId="0"/>
      <p:bldP spid="8" grpId="1"/>
      <p:bldP spid="12" grpId="0" animBg="1"/>
      <p:bldP spid="12" grpId="1" animBg="1"/>
      <p:bldP spid="14" grpId="0" build="allAtOnce"/>
      <p:bldP spid="14" grpId="1" build="allAtOnce"/>
      <p:bldP spid="15" grpId="0" animBg="1"/>
      <p:bldP spid="17" grpId="0" animBg="1"/>
      <p:bldP spid="17" grpId="1" animBg="1"/>
      <p:bldP spid="18" grpId="0" animBg="1"/>
      <p:bldP spid="18" grpId="1" animBg="1"/>
      <p:bldP spid="16" grpId="0" animBg="1"/>
      <p:bldP spid="20" grpId="0" animBg="1"/>
      <p:bldP spid="20" grpId="1" animBg="1"/>
      <p:bldP spid="21" grpId="0" animBg="1"/>
      <p:bldP spid="21" grpId="1" animBg="1"/>
      <p:bldP spid="19" grpId="0" animBg="1"/>
      <p:bldP spid="23" grpId="0" animBg="1"/>
      <p:bldP spid="23" grpId="1" animBg="1"/>
      <p:bldP spid="24" grpId="0" animBg="1"/>
      <p:bldP spid="24" grpId="1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9"/>
            <a:ext cx="9144000" cy="68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5596" y="1916832"/>
                <a:ext cx="7272808" cy="2289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5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1916832"/>
                <a:ext cx="7272808" cy="22899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2025006" y="1841091"/>
            <a:ext cx="5112568" cy="97259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23728" y="3548122"/>
            <a:ext cx="576064" cy="62707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59632" y="5157192"/>
                <a:ext cx="10801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×(−</m:t>
                      </m:r>
                      <m:r>
                        <a:rPr lang="ru-RU" sz="5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ru-RU" sz="5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5400" b="1" i="1" dirty="0">
                  <a:solidFill>
                    <a:srgbClr val="FF0000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157192"/>
                <a:ext cx="1080120" cy="1200329"/>
              </a:xfrm>
              <a:prstGeom prst="rect">
                <a:avLst/>
              </a:prstGeom>
              <a:blipFill rotWithShape="1">
                <a:blip r:embed="rId4"/>
                <a:stretch>
                  <a:fillRect r="-101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23728" y="1317871"/>
                <a:ext cx="48855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ru-RU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r>
                              <a:rPr lang="ru-RU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        </m:t>
                            </m:r>
                            <m:r>
                              <a:rPr lang="ru-RU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𝟖</m:t>
                            </m:r>
                          </m:e>
                          <m:e>
                            <m:r>
                              <a:rPr lang="ru-RU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        −</m:t>
                            </m:r>
                            <m:r>
                              <a:rPr lang="ru-RU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𝟏𝟔</m:t>
                            </m:r>
                            <m:r>
                              <a:rPr lang="ru-RU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 −</m:t>
                            </m:r>
                            <m:r>
                              <a:rPr lang="ru-RU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𝟐𝟒</m:t>
                            </m:r>
                          </m:e>
                        </m:mr>
                      </m:m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317871"/>
                <a:ext cx="488550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08800" y="2461660"/>
            <a:ext cx="68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+</a:t>
            </a:r>
          </a:p>
          <a:p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270218" y="1265944"/>
            <a:ext cx="576064" cy="62707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3728" y="3426860"/>
            <a:ext cx="9361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0</a:t>
            </a:r>
            <a:endParaRPr lang="ru-RU" sz="5400" dirty="0"/>
          </a:p>
        </p:txBody>
      </p:sp>
      <p:sp>
        <p:nvSpPr>
          <p:cNvPr id="16" name="Овал 15"/>
          <p:cNvSpPr/>
          <p:nvPr/>
        </p:nvSpPr>
        <p:spPr>
          <a:xfrm>
            <a:off x="3707904" y="1289758"/>
            <a:ext cx="576064" cy="62707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453285" y="3579744"/>
            <a:ext cx="576064" cy="62707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453285" y="3548122"/>
            <a:ext cx="8306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9</a:t>
            </a:r>
            <a:endParaRPr lang="ru-RU" sz="5400" dirty="0"/>
          </a:p>
        </p:txBody>
      </p:sp>
      <p:sp>
        <p:nvSpPr>
          <p:cNvPr id="19" name="Овал 18"/>
          <p:cNvSpPr/>
          <p:nvPr/>
        </p:nvSpPr>
        <p:spPr>
          <a:xfrm>
            <a:off x="5148064" y="1289758"/>
            <a:ext cx="720080" cy="62707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932040" y="3505496"/>
            <a:ext cx="864096" cy="7013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716016" y="3429001"/>
            <a:ext cx="11521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-21</a:t>
            </a:r>
            <a:endParaRPr lang="ru-RU" sz="5400" dirty="0"/>
          </a:p>
        </p:txBody>
      </p:sp>
      <p:sp>
        <p:nvSpPr>
          <p:cNvPr id="22" name="Овал 21"/>
          <p:cNvSpPr/>
          <p:nvPr/>
        </p:nvSpPr>
        <p:spPr>
          <a:xfrm>
            <a:off x="6012160" y="1289758"/>
            <a:ext cx="931110" cy="62707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12160" y="3548122"/>
            <a:ext cx="753587" cy="62707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915008" y="3394491"/>
            <a:ext cx="112541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-15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245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1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1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1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1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1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5" grpId="0" animBg="1"/>
      <p:bldP spid="5" grpId="1" animBg="1"/>
      <p:bldP spid="10" grpId="0"/>
      <p:bldP spid="11" grpId="0"/>
      <p:bldP spid="12" grpId="0" build="allAtOnce"/>
      <p:bldP spid="12" grpId="1" build="allAtOnce"/>
      <p:bldP spid="12" grpId="2" build="allAtOnce"/>
      <p:bldP spid="14" grpId="0" animBg="1"/>
      <p:bldP spid="14" grpId="1" animBg="1"/>
      <p:bldP spid="13" grpId="0" animBg="1"/>
      <p:bldP spid="16" grpId="0" animBg="1"/>
      <p:bldP spid="16" grpId="1" animBg="1"/>
      <p:bldP spid="17" grpId="0" animBg="1"/>
      <p:bldP spid="15" grpId="0" animBg="1"/>
      <p:bldP spid="19" grpId="0" animBg="1"/>
      <p:bldP spid="19" grpId="1" animBg="1"/>
      <p:bldP spid="20" grpId="0" animBg="1"/>
      <p:bldP spid="20" grpId="1" animBg="1"/>
      <p:bldP spid="18" grpId="0" animBg="1"/>
      <p:bldP spid="22" grpId="0" animBg="1"/>
      <p:bldP spid="22" grpId="1" animBg="1"/>
      <p:bldP spid="23" grpId="0" animBg="1"/>
      <p:bldP spid="23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75656" y="1988840"/>
                <a:ext cx="6652334" cy="2289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5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−21</m:t>
                                </m:r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−15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988840"/>
                <a:ext cx="6652334" cy="22899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Овал 23"/>
          <p:cNvSpPr/>
          <p:nvPr/>
        </p:nvSpPr>
        <p:spPr>
          <a:xfrm>
            <a:off x="2028454" y="3429001"/>
            <a:ext cx="5639890" cy="10801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592" y="4869160"/>
                <a:ext cx="15121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:(−</m:t>
                      </m:r>
                      <m:r>
                        <a:rPr lang="ru-RU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869160"/>
                <a:ext cx="1512168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347864" y="3563397"/>
            <a:ext cx="8640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-3</a:t>
            </a:r>
            <a:endParaRPr lang="ru-RU" sz="5400" dirty="0"/>
          </a:p>
        </p:txBody>
      </p:sp>
      <p:sp>
        <p:nvSpPr>
          <p:cNvPr id="27" name="TextBox 26"/>
          <p:cNvSpPr txBox="1"/>
          <p:nvPr/>
        </p:nvSpPr>
        <p:spPr>
          <a:xfrm>
            <a:off x="4716016" y="3536100"/>
            <a:ext cx="12652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28" name="TextBox 27"/>
          <p:cNvSpPr txBox="1"/>
          <p:nvPr/>
        </p:nvSpPr>
        <p:spPr>
          <a:xfrm>
            <a:off x="6228184" y="3507395"/>
            <a:ext cx="143196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472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  <p:bldP spid="25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905"/>
            <a:ext cx="9144000" cy="68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75656" y="1988840"/>
                <a:ext cx="5886099" cy="2289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5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54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ru-RU" sz="5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988840"/>
                <a:ext cx="5886099" cy="22899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Овал 23"/>
          <p:cNvSpPr/>
          <p:nvPr/>
        </p:nvSpPr>
        <p:spPr>
          <a:xfrm>
            <a:off x="1752055" y="2708920"/>
            <a:ext cx="5340225" cy="96494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80006" y="3673860"/>
            <a:ext cx="5046730" cy="92333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133638"/>
            <a:ext cx="852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+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03848" y="3673860"/>
            <a:ext cx="936104" cy="7632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03848" y="3673860"/>
            <a:ext cx="10801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0</a:t>
            </a:r>
            <a:endParaRPr lang="ru-RU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352" y="3693731"/>
            <a:ext cx="123341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40004" y="3687876"/>
            <a:ext cx="11521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03848" y="2708920"/>
            <a:ext cx="936104" cy="1969623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72000" y="2627567"/>
            <a:ext cx="1080120" cy="1969623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863533" y="2737569"/>
            <a:ext cx="936104" cy="1969623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  <p:bldP spid="24" grpId="1" animBg="1"/>
      <p:bldP spid="11" grpId="0" animBg="1"/>
      <p:bldP spid="11" grpId="1" animBg="1"/>
      <p:bldP spid="4" grpId="0"/>
      <p:bldP spid="5" grpId="0" animBg="1"/>
      <p:bldP spid="5" grpId="1" animBg="1"/>
      <p:bldP spid="10" grpId="0" animBg="1"/>
      <p:bldP spid="12" grpId="0" animBg="1"/>
      <p:bldP spid="13" grpId="0" animBg="1"/>
      <p:bldP spid="14" grpId="0" animBg="1"/>
      <p:bldP spid="14" grpId="1" animBg="1"/>
      <p:bldP spid="22" grpId="0" animBg="1"/>
      <p:bldP spid="22" grpId="1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905"/>
            <a:ext cx="9144000" cy="68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75656" y="1988840"/>
                <a:ext cx="5368329" cy="2289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5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5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5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5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988840"/>
                <a:ext cx="5368329" cy="22899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1979712" y="3514202"/>
            <a:ext cx="4464496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443711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: 2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1026" y="3515013"/>
            <a:ext cx="4320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04656" y="3513782"/>
            <a:ext cx="5760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669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/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4" y="-178905"/>
            <a:ext cx="9144000" cy="68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3528" y="1196752"/>
                <a:ext cx="7210244" cy="2745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5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5400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5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5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5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5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5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5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5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5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5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54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ru-RU" sz="5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5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5400" i="1">
                                  <a:latin typeface="Cambria Math"/>
                                </a:rPr>
                                <m:t>=6;</m:t>
                              </m:r>
                            </m:e>
                            <m:e>
                              <m:r>
                                <a:rPr lang="ru-RU" sz="5400" i="1">
                                  <a:latin typeface="Cambria Math"/>
                                </a:rPr>
                                <m:t>          3</m:t>
                              </m:r>
                              <m:sSub>
                                <m:sSubPr>
                                  <m:ctrlPr>
                                    <a:rPr lang="ru-RU" sz="5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5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5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5400" i="1">
                                  <a:latin typeface="Cambria Math"/>
                                </a:rPr>
                                <m:t>−5</m:t>
                              </m:r>
                              <m:sSub>
                                <m:sSubPr>
                                  <m:ctrlPr>
                                    <a:rPr lang="ru-RU" sz="5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5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5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5400" i="1">
                                  <a:latin typeface="Cambria Math"/>
                                </a:rPr>
                                <m:t>=−1;</m:t>
                              </m:r>
                            </m:e>
                            <m:e>
                              <m:r>
                                <a:rPr lang="ru-RU" sz="5400" i="1">
                                  <a:latin typeface="Cambria Math"/>
                                </a:rPr>
                                <m:t>                      </m:t>
                              </m:r>
                              <m:sSub>
                                <m:sSubPr>
                                  <m:ctrlPr>
                                    <a:rPr lang="ru-RU" sz="5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5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5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5400" i="1">
                                  <a:latin typeface="Cambria Math"/>
                                </a:rPr>
                                <m:t>=2.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7210244" cy="27453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11560" y="3942055"/>
                <a:ext cx="206864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4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48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ru-RU" sz="4800" i="1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942055"/>
                <a:ext cx="2068643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25485" y="4778161"/>
                <a:ext cx="787241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800" i="1">
                        <a:latin typeface="Cambria Math"/>
                      </a:rPr>
                      <m:t>3</m:t>
                    </m:r>
                    <m:sSub>
                      <m:sSubPr>
                        <m:ctrlPr>
                          <a:rPr lang="ru-RU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4800" i="1">
                        <a:latin typeface="Cambria Math"/>
                      </a:rPr>
                      <m:t>−5∙2=−1</m:t>
                    </m:r>
                  </m:oMath>
                </a14:m>
                <a:r>
                  <a:rPr lang="ru-RU" sz="4800" dirty="0"/>
                  <a:t> </a:t>
                </a:r>
                <a:r>
                  <a:rPr lang="ru-RU" sz="4800" dirty="0" smtClean="0"/>
                  <a:t>или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4800" i="1">
                        <a:latin typeface="Cambria Math"/>
                      </a:rPr>
                      <m:t>=3</m:t>
                    </m:r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85" y="4778161"/>
                <a:ext cx="7872412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36156" y="5733256"/>
                <a:ext cx="861825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4800" i="1">
                        <a:latin typeface="Cambria Math"/>
                      </a:rPr>
                      <m:t>−2∙3+4∙2=6</m:t>
                    </m:r>
                  </m:oMath>
                </a14:m>
                <a:r>
                  <a:rPr lang="ru-RU" sz="4800" dirty="0"/>
                  <a:t> 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4800" i="1">
                        <a:latin typeface="Cambria Math"/>
                      </a:rPr>
                      <m:t>=4</m:t>
                    </m:r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56" y="5733256"/>
                <a:ext cx="8618257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580112" y="3942055"/>
            <a:ext cx="2817785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F0"/>
                </a:solidFill>
              </a:rPr>
              <a:t>Ответ (4;3;2)</a:t>
            </a:r>
            <a:endParaRPr lang="ru-RU" sz="32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368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Решение систем линейных уравнений методом Гаусса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систем линейных уравнений методом Гаусса</dc:title>
  <dc:creator>User</dc:creator>
  <cp:lastModifiedBy>User</cp:lastModifiedBy>
  <cp:revision>32</cp:revision>
  <dcterms:created xsi:type="dcterms:W3CDTF">2016-12-08T08:42:53Z</dcterms:created>
  <dcterms:modified xsi:type="dcterms:W3CDTF">2016-12-15T17:21:17Z</dcterms:modified>
</cp:coreProperties>
</file>