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4503569738543564E-2"/>
          <c:y val="4.5926034320705571E-3"/>
          <c:w val="0.61200098425196847"/>
          <c:h val="0.861885334645669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Межличностная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2695204300473566E-2"/>
                  <c:y val="0.235281812877675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Тревожность с высоким уровнем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Школьная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380350806338794E-2"/>
                  <c:y val="-4.7652012734718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Тревожность с высоким уровнем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0.14000000000000001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Самооценочная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101046665884141E-2"/>
                  <c:y val="-4.3630398079630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Тревожность с высоким уровнем</c:v>
                </c:pt>
              </c:strCache>
            </c:strRef>
          </c:cat>
          <c:val>
            <c:numRef>
              <c:f>Лист1!$D$2</c:f>
              <c:numCache>
                <c:formatCode>0%</c:formatCode>
                <c:ptCount val="1"/>
                <c:pt idx="0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7102464"/>
        <c:axId val="97120640"/>
        <c:axId val="0"/>
      </c:bar3DChart>
      <c:catAx>
        <c:axId val="97102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>
                <a:solidFill>
                  <a:srgbClr val="0070C0"/>
                </a:solidFill>
                <a:latin typeface="Comic Sans MS" panose="030F0702030302020204" pitchFamily="66" charset="0"/>
              </a:defRPr>
            </a:pPr>
            <a:endParaRPr lang="ru-RU"/>
          </a:p>
        </c:txPr>
        <c:crossAx val="97120640"/>
        <c:crosses val="autoZero"/>
        <c:auto val="1"/>
        <c:lblAlgn val="ctr"/>
        <c:lblOffset val="100"/>
        <c:noMultiLvlLbl val="0"/>
      </c:catAx>
      <c:valAx>
        <c:axId val="9712064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971024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9647345463967982"/>
          <c:y val="0.22360800778941561"/>
          <c:w val="0.39193966500490557"/>
          <c:h val="0.4313493855873937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201" y="1794934"/>
            <a:ext cx="5723468" cy="2426154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Родительское внимание - основа становления личности ребенка</a:t>
            </a:r>
            <a:endParaRPr lang="ru-RU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7200" y="4437112"/>
            <a:ext cx="6085160" cy="1224136"/>
          </a:xfrm>
        </p:spPr>
        <p:txBody>
          <a:bodyPr>
            <a:normAutofit/>
          </a:bodyPr>
          <a:lstStyle/>
          <a:p>
            <a:pPr algn="r"/>
            <a:endParaRPr lang="ru-RU" sz="1400" dirty="0" smtClean="0"/>
          </a:p>
          <a:p>
            <a:pPr algn="r"/>
            <a:r>
              <a:rPr lang="ru-RU" sz="1400" dirty="0" smtClean="0"/>
              <a:t>Подготовила</a:t>
            </a:r>
            <a:r>
              <a:rPr lang="ru-RU" sz="1400" dirty="0" smtClean="0"/>
              <a:t>:</a:t>
            </a:r>
          </a:p>
          <a:p>
            <a:pPr algn="r"/>
            <a:r>
              <a:rPr lang="ru-RU" sz="1400" dirty="0" smtClean="0"/>
              <a:t>педагог-психолог МБОУДО </a:t>
            </a:r>
            <a:r>
              <a:rPr lang="ru-RU" sz="1400" dirty="0" err="1" smtClean="0"/>
              <a:t>ЦРТДиЮ</a:t>
            </a:r>
            <a:r>
              <a:rPr lang="ru-RU" sz="1400" dirty="0" smtClean="0"/>
              <a:t> «Созвездие» </a:t>
            </a:r>
            <a:r>
              <a:rPr lang="ru-RU" sz="1400" dirty="0" err="1" smtClean="0"/>
              <a:t>г.Калуги</a:t>
            </a:r>
            <a:endParaRPr lang="ru-RU" sz="1400" dirty="0" smtClean="0"/>
          </a:p>
          <a:p>
            <a:pPr algn="r"/>
            <a:r>
              <a:rPr lang="ru-RU" sz="1400" dirty="0" smtClean="0"/>
              <a:t>Буланова  Светлана </a:t>
            </a:r>
            <a:r>
              <a:rPr lang="ru-RU" sz="1400" dirty="0" smtClean="0"/>
              <a:t>Вячеславовна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42667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764705"/>
            <a:ext cx="6624736" cy="100811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Как часто Вы говорите своим детям:</a:t>
            </a:r>
            <a:endParaRPr lang="ru-RU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75656" y="1700808"/>
            <a:ext cx="6231467" cy="432048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ru-RU" sz="2400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Ты самый любимый!</a:t>
            </a:r>
            <a:endParaRPr lang="ru-RU" sz="1600" b="1" dirty="0">
              <a:solidFill>
                <a:srgbClr val="FF0000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400" b="1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Ты очень многое можешь!</a:t>
            </a:r>
            <a:endParaRPr lang="ru-RU" sz="1600" b="1" dirty="0">
              <a:solidFill>
                <a:srgbClr val="00B050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400" b="1" dirty="0">
                <a:latin typeface="Comic Sans MS" panose="030F0702030302020204" pitchFamily="66" charset="0"/>
                <a:ea typeface="Times New Roman"/>
                <a:cs typeface="Times New Roman"/>
              </a:rPr>
              <a:t>Что бы мы без тебя делали?!</a:t>
            </a:r>
            <a:endParaRPr lang="ru-RU" sz="1600" b="1" dirty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400" b="1" dirty="0">
                <a:solidFill>
                  <a:srgbClr val="FFC00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Иди ко </a:t>
            </a:r>
            <a:r>
              <a:rPr lang="ru-RU" sz="2400" b="1" dirty="0" smtClean="0">
                <a:solidFill>
                  <a:srgbClr val="FFC00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мне!</a:t>
            </a:r>
            <a:r>
              <a:rPr lang="ru-RU" sz="1600" b="1" dirty="0" smtClean="0">
                <a:solidFill>
                  <a:srgbClr val="FFC00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  </a:t>
            </a:r>
            <a:r>
              <a:rPr lang="ru-RU" sz="2400" b="1" dirty="0" smtClean="0">
                <a:solidFill>
                  <a:srgbClr val="FFC00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Садись </a:t>
            </a:r>
            <a:r>
              <a:rPr lang="ru-RU" sz="2400" b="1" dirty="0">
                <a:solidFill>
                  <a:srgbClr val="FFC00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с нами!</a:t>
            </a:r>
            <a:endParaRPr lang="ru-RU" sz="1600" b="1" dirty="0">
              <a:solidFill>
                <a:srgbClr val="FFC000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4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Я помогу </a:t>
            </a:r>
            <a:r>
              <a:rPr lang="ru-RU" sz="2400" b="1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тебе…</a:t>
            </a:r>
            <a:r>
              <a:rPr lang="ru-RU" sz="1600" b="1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Я </a:t>
            </a:r>
            <a:r>
              <a:rPr lang="ru-RU" sz="24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верю в тебя</a:t>
            </a:r>
            <a:r>
              <a:rPr lang="ru-RU" sz="2400" b="1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!</a:t>
            </a:r>
          </a:p>
          <a:p>
            <a:pPr>
              <a:lnSpc>
                <a:spcPct val="115000"/>
              </a:lnSpc>
            </a:pPr>
            <a:r>
              <a:rPr lang="ru-RU" sz="2400" b="1" dirty="0" smtClean="0">
                <a:latin typeface="Comic Sans MS" panose="030F0702030302020204" pitchFamily="66" charset="0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У тебя все 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получиться!</a:t>
            </a:r>
            <a:endParaRPr lang="ru-RU" sz="1600" b="1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400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Что бы ни случилось, твой дом – твоя крепость!</a:t>
            </a:r>
            <a:endParaRPr lang="ru-RU" sz="1600" b="1" dirty="0">
              <a:solidFill>
                <a:srgbClr val="FF0000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indent="449580">
              <a:lnSpc>
                <a:spcPct val="115000"/>
              </a:lnSpc>
            </a:pPr>
            <a:r>
              <a:rPr lang="ru-RU" sz="2400" b="1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Расскажи мне! что с тобой</a:t>
            </a:r>
            <a:r>
              <a:rPr lang="ru-RU" sz="2400" b="1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  <a:cs typeface="Times New Roman"/>
              </a:rPr>
              <a:t>…</a:t>
            </a:r>
            <a:endParaRPr lang="ru-RU" sz="1600" b="1" dirty="0">
              <a:solidFill>
                <a:srgbClr val="00B050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425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1213009"/>
            <a:ext cx="6912768" cy="2400657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У Вас все получиться!</a:t>
            </a:r>
            <a:b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</a:b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Желаем терпения и удачи!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Verdana"/>
                <a:ea typeface="+mj-ea"/>
              </a:rPr>
              <a:t/>
            </a:r>
            <a:b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Verdana"/>
                <a:ea typeface="+mj-ea"/>
              </a:rPr>
            </a:b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Picture 6" descr="C:\Documents and Settings\Ольга\Local Settings\Temporary Internet Files\Content.IE5\C3FNIIVI\MM900356784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990" y="3567806"/>
            <a:ext cx="2170266" cy="21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C:\Documents and Settings\Ольга\Local Settings\Temporary Internet Files\Content.IE5\CQYAUH88\MM900356712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689173"/>
            <a:ext cx="2131328" cy="2131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729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Comic Sans MS" panose="030F0702030302020204" pitchFamily="66" charset="0"/>
                <a:cs typeface="Consolas" panose="020B0609020204030204" pitchFamily="49" charset="0"/>
              </a:rPr>
              <a:t>Негативные качества</a:t>
            </a:r>
            <a:endParaRPr lang="ru-RU" sz="3600" dirty="0">
              <a:solidFill>
                <a:srgbClr val="0070C0"/>
              </a:solidFill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ru-RU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Агрессивность</a:t>
            </a:r>
          </a:p>
          <a:p>
            <a:r>
              <a:rPr lang="ru-RU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Конфликтность</a:t>
            </a:r>
          </a:p>
          <a:p>
            <a:r>
              <a:rPr lang="ru-RU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Тревожность</a:t>
            </a:r>
          </a:p>
          <a:p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З</a:t>
            </a:r>
            <a:r>
              <a:rPr lang="ru-RU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астенчивость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34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6254044" cy="1008111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Агрессивность</a:t>
            </a:r>
            <a:b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что делать?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772816"/>
            <a:ext cx="7056783" cy="4392488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Comic Sans MS" panose="030F0702030302020204" pitchFamily="66" charset="0"/>
                <a:ea typeface="Times New Roman"/>
                <a:cs typeface="Courier New" panose="02070309020205020404" pitchFamily="49" charset="0"/>
              </a:rPr>
              <a:t>Санкция должна соответствовать поступку.</a:t>
            </a:r>
            <a:endParaRPr lang="ru-RU" sz="1600" dirty="0">
              <a:latin typeface="Comic Sans MS" panose="030F0702030302020204" pitchFamily="66" charset="0"/>
              <a:ea typeface="Times New Roman"/>
              <a:cs typeface="Courier New" panose="02070309020205020404" pitchFamily="49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  <a:cs typeface="Courier New" panose="02070309020205020404" pitchFamily="49" charset="0"/>
              </a:rPr>
              <a:t>Используйте тактильный контакт (прикосновение).</a:t>
            </a:r>
            <a:endParaRPr lang="ru-RU" sz="1600" dirty="0">
              <a:solidFill>
                <a:srgbClr val="00B050"/>
              </a:solidFill>
              <a:latin typeface="Comic Sans MS" panose="030F0702030302020204" pitchFamily="66" charset="0"/>
              <a:ea typeface="Times New Roman"/>
              <a:cs typeface="Courier New" panose="02070309020205020404" pitchFamily="49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Comic Sans MS" panose="030F0702030302020204" pitchFamily="66" charset="0"/>
                <a:ea typeface="Times New Roman"/>
                <a:cs typeface="Courier New" panose="02070309020205020404" pitchFamily="49" charset="0"/>
              </a:rPr>
              <a:t>Не переходите на личности, не оскорбляйте достоинства.</a:t>
            </a:r>
            <a:endParaRPr lang="ru-RU" sz="1600" dirty="0">
              <a:latin typeface="Comic Sans MS" panose="030F0702030302020204" pitchFamily="66" charset="0"/>
              <a:ea typeface="Times New Roman"/>
              <a:cs typeface="Courier New" panose="02070309020205020404" pitchFamily="49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  <a:cs typeface="Courier New" panose="02070309020205020404" pitchFamily="49" charset="0"/>
              </a:rPr>
              <a:t>Наберитесь терпения, не уступайте, говорите о своих чувствах.</a:t>
            </a:r>
            <a:endParaRPr lang="ru-RU" sz="1600" dirty="0">
              <a:solidFill>
                <a:srgbClr val="00B050"/>
              </a:solidFill>
              <a:latin typeface="Comic Sans MS" panose="030F0702030302020204" pitchFamily="66" charset="0"/>
              <a:ea typeface="Times New Roman"/>
              <a:cs typeface="Courier New" panose="02070309020205020404" pitchFamily="49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Comic Sans MS" panose="030F0702030302020204" pitchFamily="66" charset="0"/>
                <a:ea typeface="Times New Roman"/>
                <a:cs typeface="Courier New" panose="02070309020205020404" pitchFamily="49" charset="0"/>
              </a:rPr>
              <a:t>Используйте удивление для переноса и отпора агрессии.</a:t>
            </a:r>
            <a:endParaRPr lang="ru-RU" sz="1600" dirty="0">
              <a:latin typeface="Comic Sans MS" panose="030F0702030302020204" pitchFamily="66" charset="0"/>
              <a:ea typeface="Times New Roman"/>
              <a:cs typeface="Courier New" panose="02070309020205020404" pitchFamily="49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372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6254044" cy="1008111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Конфликтность</a:t>
            </a:r>
            <a:br>
              <a:rPr lang="ru-RU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что </a:t>
            </a:r>
            <a: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делать?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772816"/>
            <a:ext cx="7056783" cy="4392488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Comic Sans MS" panose="030F0702030302020204" pitchFamily="66" charset="0"/>
                <a:ea typeface="Times New Roman"/>
              </a:rPr>
              <a:t>Старайтесь объективно оценивать ситуацию и не делайте поспешных выводов (не выносите приговор).</a:t>
            </a:r>
            <a:endParaRPr lang="ru-RU" sz="16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</a:rPr>
              <a:t>Не обсуждайте проблемное поведение при ребёнке.</a:t>
            </a:r>
            <a:endParaRPr lang="ru-RU" sz="1600" dirty="0">
              <a:solidFill>
                <a:srgbClr val="00B050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Comic Sans MS" panose="030F0702030302020204" pitchFamily="66" charset="0"/>
                <a:ea typeface="Times New Roman"/>
              </a:rPr>
              <a:t>Объясняйте конструктивные способы решения споров.</a:t>
            </a:r>
            <a:endParaRPr lang="ru-RU" sz="16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</a:rPr>
              <a:t>Иногда не следует вмешиваться в ссору между детьми, а лучше понаблюдать за поведением ссорящихся.</a:t>
            </a:r>
            <a:endParaRPr lang="ru-RU" sz="1600" dirty="0">
              <a:solidFill>
                <a:srgbClr val="00B050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Comic Sans MS" panose="030F0702030302020204" pitchFamily="66" charset="0"/>
                <a:ea typeface="Times New Roman"/>
              </a:rPr>
              <a:t>Внимание следует уделить каждому.</a:t>
            </a:r>
            <a:endParaRPr lang="ru-RU" sz="1600" dirty="0">
              <a:latin typeface="Comic Sans MS" panose="030F0702030302020204" pitchFamily="66" charset="0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41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6254044" cy="1008111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Застенчивость</a:t>
            </a:r>
            <a: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что делать?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772816"/>
            <a:ext cx="7056783" cy="4392488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000" dirty="0">
                <a:latin typeface="Comic Sans MS" panose="030F0702030302020204" pitchFamily="66" charset="0"/>
                <a:ea typeface="Times New Roman"/>
              </a:rPr>
              <a:t>Не давите на подростка различными авторитетами.</a:t>
            </a:r>
            <a:endParaRPr lang="ru-RU" sz="17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000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</a:rPr>
              <a:t>Не упрекайте по </a:t>
            </a:r>
            <a:r>
              <a:rPr lang="ru-RU" sz="3000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</a:rPr>
              <a:t>мелочам.</a:t>
            </a:r>
            <a:endParaRPr lang="ru-RU" sz="1700" dirty="0">
              <a:solidFill>
                <a:srgbClr val="00B050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000" dirty="0">
                <a:latin typeface="Comic Sans MS" panose="030F0702030302020204" pitchFamily="66" charset="0"/>
                <a:ea typeface="Times New Roman"/>
              </a:rPr>
              <a:t>Отмечайте успехи, пусть даже и незначительные.</a:t>
            </a:r>
            <a:endParaRPr lang="ru-RU" sz="17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000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</a:rPr>
              <a:t>Подчёркивайте достоинства и не форсируйте внимание на недостатках (какой неуклюжий, ничего не можешь).</a:t>
            </a:r>
            <a:endParaRPr lang="ru-RU" sz="1700" dirty="0">
              <a:solidFill>
                <a:srgbClr val="00B050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000" dirty="0">
                <a:latin typeface="Comic Sans MS" panose="030F0702030302020204" pitchFamily="66" charset="0"/>
                <a:ea typeface="Times New Roman"/>
              </a:rPr>
              <a:t>Говорите об ошибках позитивно (не ошибается тот, кто ничего не умеет).</a:t>
            </a:r>
            <a:endParaRPr lang="ru-RU" sz="1700" dirty="0">
              <a:latin typeface="Comic Sans MS" panose="030F0702030302020204" pitchFamily="66" charset="0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247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6254044" cy="1008111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Тревожность</a:t>
            </a:r>
            <a: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124744"/>
            <a:ext cx="7056783" cy="504056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Calibri"/>
                <a:ea typeface="Calibri"/>
                <a:cs typeface="Times New Roman"/>
              </a:rPr>
              <a:t>Результаты диагностики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800" dirty="0"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5040557"/>
              </p:ext>
            </p:extLst>
          </p:nvPr>
        </p:nvGraphicFramePr>
        <p:xfrm>
          <a:off x="1043608" y="1700808"/>
          <a:ext cx="7224464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645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6254044" cy="1008111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Тревожность</a:t>
            </a:r>
            <a: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что делать?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772816"/>
            <a:ext cx="7056783" cy="4392488"/>
          </a:xfrm>
        </p:spPr>
        <p:txBody>
          <a:bodyPr>
            <a:normAutofit fontScale="85000" lnSpcReduction="10000"/>
          </a:bodyPr>
          <a:lstStyle/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latin typeface="Comic Sans MS" panose="030F0702030302020204" pitchFamily="66" charset="0"/>
                <a:ea typeface="Times New Roman"/>
              </a:rPr>
              <a:t>Выяснить причину тревожности.</a:t>
            </a:r>
            <a:endParaRPr lang="ru-RU" sz="18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</a:rPr>
              <a:t>Не используйте ярлычки, так как ребёнок не может быть плохим во всём.</a:t>
            </a:r>
            <a:endParaRPr lang="ru-RU" sz="1800" dirty="0">
              <a:solidFill>
                <a:srgbClr val="00B050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latin typeface="Comic Sans MS" panose="030F0702030302020204" pitchFamily="66" charset="0"/>
                <a:ea typeface="Times New Roman"/>
              </a:rPr>
              <a:t>Не проецируйте свои негативные эмоции, установки на ребёнка.</a:t>
            </a:r>
            <a:endParaRPr lang="ru-RU" sz="18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solidFill>
                  <a:srgbClr val="00B050"/>
                </a:solidFill>
                <a:latin typeface="Comic Sans MS" panose="030F0702030302020204" pitchFamily="66" charset="0"/>
                <a:ea typeface="Times New Roman"/>
              </a:rPr>
              <a:t>Не требуйте невозможного (мы – взрослые, они ещё дети, подростки).</a:t>
            </a:r>
            <a:endParaRPr lang="ru-RU" sz="1800" dirty="0">
              <a:solidFill>
                <a:srgbClr val="00B050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latin typeface="Comic Sans MS" panose="030F0702030302020204" pitchFamily="66" charset="0"/>
                <a:ea typeface="Times New Roman"/>
              </a:rPr>
              <a:t>Не акцентируйте постоянно внимание на имеющейся у подростка проблеме.</a:t>
            </a:r>
            <a:endParaRPr lang="ru-RU" sz="1800" dirty="0">
              <a:latin typeface="Comic Sans MS" panose="030F0702030302020204" pitchFamily="66" charset="0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738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908721"/>
            <a:ext cx="6254044" cy="5760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Каталог эффектов</a:t>
            </a:r>
            <a:endParaRPr lang="ru-RU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628800"/>
            <a:ext cx="7056783" cy="381642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600" b="1" i="1" dirty="0">
                <a:latin typeface="Times New Roman"/>
                <a:ea typeface="Times New Roman"/>
                <a:cs typeface="Times New Roman"/>
              </a:rPr>
              <a:t>«Меня не волнует, что ты там хочешь делать, возвращайся домой сию же минуту</a:t>
            </a:r>
            <a:r>
              <a:rPr lang="ru-RU" sz="2600" b="1" i="1" dirty="0" smtClean="0">
                <a:latin typeface="Times New Roman"/>
                <a:ea typeface="Times New Roman"/>
                <a:cs typeface="Times New Roman"/>
              </a:rPr>
              <a:t>!»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9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600" b="1" i="1" dirty="0">
                <a:latin typeface="Times New Roman"/>
                <a:ea typeface="Times New Roman"/>
                <a:cs typeface="Times New Roman"/>
              </a:rPr>
              <a:t>«Ступай к себе в комнату, если не пойдешь – я тебя туда отправлю!» </a:t>
            </a:r>
            <a:endParaRPr lang="ru-RU" sz="2600" b="1" i="1" dirty="0" smtClean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9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600" b="1" i="1" dirty="0">
                <a:latin typeface="Times New Roman"/>
                <a:ea typeface="Times New Roman"/>
                <a:cs typeface="Times New Roman"/>
              </a:rPr>
              <a:t>«Хватит суетиться</a:t>
            </a:r>
            <a:r>
              <a:rPr lang="ru-RU" sz="2600" b="1" i="1" dirty="0" smtClean="0">
                <a:latin typeface="Times New Roman"/>
                <a:ea typeface="Times New Roman"/>
                <a:cs typeface="Times New Roman"/>
              </a:rPr>
              <a:t>!»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9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600" b="1" i="1" dirty="0">
                <a:latin typeface="Times New Roman"/>
                <a:ea typeface="Times New Roman"/>
                <a:cs typeface="Times New Roman"/>
              </a:rPr>
              <a:t>«Не трогай тарелку!» «Отойди от маленького брата!»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669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908721"/>
            <a:ext cx="6254044" cy="5760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Каталог эффектов</a:t>
            </a:r>
            <a:endParaRPr lang="ru-RU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628800"/>
            <a:ext cx="7056783" cy="403244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3000" b="1" i="1" dirty="0">
                <a:latin typeface="Times New Roman"/>
                <a:ea typeface="Times New Roman"/>
                <a:cs typeface="Times New Roman"/>
              </a:rPr>
              <a:t>Мы с мамой знаем, что лучше»</a:t>
            </a:r>
            <a:endParaRPr lang="ru-RU" sz="3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000" b="1" i="1" dirty="0">
                <a:latin typeface="Times New Roman"/>
                <a:ea typeface="Times New Roman"/>
                <a:cs typeface="Times New Roman"/>
              </a:rPr>
              <a:t>«Если ты так не сделаешь, то пожалеешь об этом!»</a:t>
            </a:r>
            <a:endParaRPr lang="ru-RU" sz="3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000" b="1" i="1" dirty="0" smtClean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3000" b="1" i="1" dirty="0">
                <a:latin typeface="Times New Roman"/>
                <a:ea typeface="Times New Roman"/>
                <a:cs typeface="Times New Roman"/>
              </a:rPr>
              <a:t>Ты не прав, прав я! Ты не можешь убедить меня»</a:t>
            </a:r>
            <a:endParaRPr lang="ru-RU" sz="3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000" b="1" i="1" dirty="0">
                <a:latin typeface="Times New Roman"/>
                <a:ea typeface="Times New Roman"/>
                <a:cs typeface="Times New Roman"/>
              </a:rPr>
              <a:t>« Ты должен поступать правильно!»</a:t>
            </a:r>
            <a:endParaRPr lang="ru-RU" sz="22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968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348</TotalTime>
  <Words>389</Words>
  <Application>Microsoft Office PowerPoint</Application>
  <PresentationFormat>Экран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Родительское внимание - основа становления личности ребенка</vt:lpstr>
      <vt:lpstr>Негативные качества</vt:lpstr>
      <vt:lpstr>Агрессивность что делать?</vt:lpstr>
      <vt:lpstr>Конфликтность что делать?</vt:lpstr>
      <vt:lpstr>Застенчивость что делать?</vt:lpstr>
      <vt:lpstr>Тревожность </vt:lpstr>
      <vt:lpstr>Тревожность что делать?</vt:lpstr>
      <vt:lpstr>Каталог эффектов</vt:lpstr>
      <vt:lpstr>Каталог эффектов</vt:lpstr>
      <vt:lpstr>Как часто Вы говорите своим детям: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1101040528</cp:lastModifiedBy>
  <cp:revision>13</cp:revision>
  <dcterms:modified xsi:type="dcterms:W3CDTF">2016-12-13T12:10:18Z</dcterms:modified>
</cp:coreProperties>
</file>