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1" r:id="rId4"/>
    <p:sldId id="262" r:id="rId5"/>
    <p:sldId id="270" r:id="rId6"/>
    <p:sldId id="264" r:id="rId7"/>
    <p:sldId id="265" r:id="rId8"/>
    <p:sldId id="266" r:id="rId9"/>
    <p:sldId id="267" r:id="rId10"/>
    <p:sldId id="273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73B061-7C3F-4477-9A94-F3A1BE1EE9E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27D4-DF05-40FE-B321-EAF0B9BAAF0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EC26-FF83-45DB-805F-3C858069A8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348464" cy="1686049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</a:rPr>
              <a:t>    Урок изобразительного искусства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в 6 классе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«Изображение пространства.     Правила воздушной перспективы»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71480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Смирнова Татьяна Евгеньевна</a:t>
            </a:r>
          </a:p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МКОУ  «Шолоховская СШ» Красносельского района Костромской области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366714" cy="207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71800" y="5805264"/>
            <a:ext cx="378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И.Шишкин «Дождь в дубовом лесу»</a:t>
            </a:r>
            <a:endParaRPr lang="ru-RU" dirty="0"/>
          </a:p>
        </p:txBody>
      </p:sp>
      <p:pic>
        <p:nvPicPr>
          <p:cNvPr id="10" name="Picture 2" descr="C:\Users\User\AppData\Local\Temp\Rar$DI04.463\4e91d8610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b="1" dirty="0">
                <a:solidFill>
                  <a:srgbClr val="800000"/>
                </a:solidFill>
              </a:rPr>
              <a:t>Правила воздушной </a:t>
            </a:r>
            <a:r>
              <a:rPr lang="ru-RU" sz="4800" b="1" dirty="0" smtClean="0">
                <a:solidFill>
                  <a:srgbClr val="800000"/>
                </a:solidFill>
              </a:rPr>
              <a:t>перспективы - ...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012160" y="548680"/>
            <a:ext cx="267464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 мере удаления цвет и тон предметов  меняют свою насыщенность, контрастность, светлеют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Контуры предметов становятся менее чёткими, смягчаются и постепенно сливаются в единое целое.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 мере удаления окутанная воздухом даль голубеет, тёплые цвета уступают место холодным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738851" cy="403244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47664" y="5949280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И.Шишкин «Лесные дали»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 descr="ToZsn2gDtCm4VkzFo9JBXnABZq0M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768752" cy="52799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Пример композиции с применением  правил линейной и воздушной перспективы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</a:rPr>
              <a:t/>
            </a:r>
            <a:br>
              <a:rPr lang="ru-RU" sz="4400" b="1">
                <a:solidFill>
                  <a:srgbClr val="800000"/>
                </a:solidFill>
              </a:rPr>
            </a:br>
            <a:endParaRPr lang="ru-RU" sz="4400" b="1">
              <a:solidFill>
                <a:srgbClr val="800000"/>
              </a:solidFill>
            </a:endParaRP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20" y="1571612"/>
            <a:ext cx="4038600" cy="4530725"/>
          </a:xfrm>
        </p:spPr>
        <p:txBody>
          <a:bodyPr/>
          <a:lstStyle/>
          <a:p>
            <a:r>
              <a:rPr lang="ru-RU" sz="4000" b="1" dirty="0">
                <a:solidFill>
                  <a:srgbClr val="800000"/>
                </a:solidFill>
              </a:rPr>
              <a:t>Композиция «Маки</a:t>
            </a:r>
            <a:r>
              <a:rPr lang="ru-RU" sz="4000" b="1" dirty="0" smtClean="0">
                <a:solidFill>
                  <a:srgbClr val="80000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Гуашь, бумага,  кисти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38596" name="Picture 4" descr="DSC00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689475" cy="6324600"/>
          </a:xfrm>
          <a:prstGeom prst="rect">
            <a:avLst/>
          </a:prstGeom>
          <a:noFill/>
        </p:spPr>
      </p:pic>
      <p:pic>
        <p:nvPicPr>
          <p:cNvPr id="238600" name="Picture 8" descr="DSC00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"/>
            <a:ext cx="4689475" cy="6324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480720" cy="4305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Пейзаж – это ...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5832648" cy="512689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99792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И.Э.Грабарь «На озере», 1926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116632"/>
            <a:ext cx="7239000" cy="103663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Перспектива – </a:t>
            </a:r>
            <a:r>
              <a:rPr lang="ru-RU" sz="3600" b="1" i="1" dirty="0" smtClean="0">
                <a:solidFill>
                  <a:srgbClr val="002060"/>
                </a:solidFill>
              </a:rPr>
              <a:t>это...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976664" cy="5037473"/>
          </a:xfrm>
          <a:prstGeom prst="rect">
            <a:avLst/>
          </a:prstGeom>
          <a:noFill/>
          <a:ln w="57150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1760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С. Ю. Жуковский «Иней», 1928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85728"/>
            <a:ext cx="8229600" cy="113982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</a:rPr>
              <a:t>Правила линейной </a:t>
            </a:r>
            <a:r>
              <a:rPr lang="ru-RU" sz="3600" b="1" i="1" dirty="0" smtClean="0">
                <a:solidFill>
                  <a:srgbClr val="002060"/>
                </a:solidFill>
              </a:rPr>
              <a:t>перспективы - ...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21191" name="Picture 7" descr="8206-131041-5216299b4b82f6b512ed80947451ed6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428736"/>
            <a:ext cx="8021860" cy="4929222"/>
          </a:xfrm>
          <a:noFill/>
          <a:ln w="57150"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571900" cy="560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50004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Леонардо да Винчи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800000"/>
                </a:solidFill>
              </a:rPr>
              <a:t>       (1452 – 1519)</a:t>
            </a:r>
          </a:p>
          <a:p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000240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</a:rPr>
              <a:t>Великий итальянский художник (живописец, скульптор, архитектор) и учёный (анатом, естествоиспытатель), изобретатель, писатель, один из крупнейших представителей искусства Высокого Возрождения, яркий пример «универсального человека», </a:t>
            </a:r>
            <a:r>
              <a:rPr lang="ru-RU" sz="2400" b="1" dirty="0" err="1" smtClean="0">
                <a:solidFill>
                  <a:srgbClr val="003399"/>
                </a:solidFill>
              </a:rPr>
              <a:t>человека</a:t>
            </a:r>
            <a:r>
              <a:rPr lang="ru-RU" sz="2400" b="1" dirty="0" smtClean="0">
                <a:solidFill>
                  <a:srgbClr val="003399"/>
                </a:solidFill>
              </a:rPr>
              <a:t>, который во многом опередил своё время ...</a:t>
            </a:r>
            <a:endParaRPr lang="ru-RU" sz="2400" b="1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6165304"/>
            <a:ext cx="3398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Автопортрет Леонардо да Винчи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84296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Из записей Леонардо да Винчи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«Трактат о живописи»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dirty="0">
                <a:solidFill>
                  <a:srgbClr val="800000"/>
                </a:solidFill>
              </a:rPr>
              <a:t>  </a:t>
            </a:r>
          </a:p>
          <a:p>
            <a:pPr algn="just">
              <a:lnSpc>
                <a:spcPct val="80000"/>
              </a:lnSpc>
            </a:pPr>
            <a:r>
              <a:rPr lang="ru-RU" sz="2800" b="1" dirty="0">
                <a:solidFill>
                  <a:srgbClr val="003399"/>
                </a:solidFill>
              </a:rPr>
              <a:t> «Вещи на расстоянии  кажутся тебе двусмысленными и сомнительными; делай и ты их с такой же расплывчатостью, иначе они в твоей картине покажутся на одинаковом расстоянии… не ограничивай вещи, отдаленные от глаза, ибо на расстоянии не только эти границы, но и части тел неощутимы». </a:t>
            </a:r>
          </a:p>
          <a:p>
            <a:pPr algn="just">
              <a:lnSpc>
                <a:spcPct val="80000"/>
              </a:lnSpc>
            </a:pPr>
            <a:r>
              <a:rPr lang="ru-RU" sz="2800" b="1" dirty="0">
                <a:solidFill>
                  <a:srgbClr val="003399"/>
                </a:solidFill>
              </a:rPr>
              <a:t> «…а самые последние предметы, в нём видимые, как, например, горы вследствие большого количества воздуха, находящегося между твоим глазом и горою, кажутся синими, почти цвета воздуха…».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800" dirty="0" smtClean="0"/>
              <a:t/>
            </a:r>
            <a:br>
              <a:rPr lang="ru-RU" sz="3800" dirty="0" smtClean="0"/>
            </a:br>
            <a:endParaRPr lang="ru-RU" sz="3800" dirty="0"/>
          </a:p>
        </p:txBody>
      </p:sp>
      <p:sp>
        <p:nvSpPr>
          <p:cNvPr id="231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664"/>
            <a:ext cx="3682752" cy="572626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5100" b="1" dirty="0" err="1" smtClean="0">
                <a:solidFill>
                  <a:srgbClr val="002060"/>
                </a:solidFill>
              </a:rPr>
              <a:t>Сфума́то</a:t>
            </a:r>
            <a:r>
              <a:rPr lang="ru-RU" sz="5100" b="1" dirty="0" smtClean="0">
                <a:solidFill>
                  <a:srgbClr val="002060"/>
                </a:solidFill>
              </a:rPr>
              <a:t> – </a:t>
            </a:r>
            <a:r>
              <a:rPr lang="ru-RU" sz="5100" dirty="0" smtClean="0">
                <a:solidFill>
                  <a:srgbClr val="002060"/>
                </a:solidFill>
              </a:rPr>
              <a:t>дымка между зрителем и изображенным предметом, которая смягчает цветовые контрасты и линии</a:t>
            </a:r>
            <a:r>
              <a:rPr lang="ru-RU" sz="5100" dirty="0" smtClean="0"/>
              <a:t>.</a:t>
            </a:r>
            <a:endParaRPr lang="ru-RU" sz="5100" b="1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800000"/>
                </a:solidFill>
              </a:rPr>
              <a:t>Леонардо </a:t>
            </a:r>
            <a:r>
              <a:rPr lang="ru-RU" sz="4000" b="1" dirty="0">
                <a:solidFill>
                  <a:srgbClr val="800000"/>
                </a:solidFill>
              </a:rPr>
              <a:t>да Винчи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800000"/>
                </a:solidFill>
              </a:rPr>
              <a:t>  </a:t>
            </a:r>
            <a:r>
              <a:rPr lang="ru-RU" sz="4000" b="1" dirty="0" smtClean="0">
                <a:solidFill>
                  <a:srgbClr val="800000"/>
                </a:solidFill>
              </a:rPr>
              <a:t>«</a:t>
            </a:r>
            <a:r>
              <a:rPr lang="ru-RU" sz="4000" b="1" dirty="0" err="1" smtClean="0">
                <a:solidFill>
                  <a:srgbClr val="800000"/>
                </a:solidFill>
              </a:rPr>
              <a:t>Мона</a:t>
            </a:r>
            <a:r>
              <a:rPr lang="ru-RU" sz="4000" b="1" dirty="0" smtClean="0">
                <a:solidFill>
                  <a:srgbClr val="800000"/>
                </a:solidFill>
              </a:rPr>
              <a:t> Лиза» (</a:t>
            </a:r>
            <a:r>
              <a:rPr lang="ru-RU" sz="4000" b="1" dirty="0">
                <a:solidFill>
                  <a:srgbClr val="800000"/>
                </a:solidFill>
              </a:rPr>
              <a:t>Джоконда)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800000"/>
                </a:solidFill>
              </a:rPr>
              <a:t>1514 – 1515, масло </a:t>
            </a:r>
            <a:endParaRPr lang="ru-RU" sz="4000" b="1" dirty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800000"/>
                </a:solidFill>
              </a:rPr>
              <a:t>77 </a:t>
            </a:r>
            <a:r>
              <a:rPr lang="ru-RU" sz="4000" b="1" dirty="0" err="1">
                <a:solidFill>
                  <a:srgbClr val="800000"/>
                </a:solidFill>
              </a:rPr>
              <a:t>x</a:t>
            </a:r>
            <a:r>
              <a:rPr lang="ru-RU" sz="4000" b="1" dirty="0">
                <a:solidFill>
                  <a:srgbClr val="800000"/>
                </a:solidFill>
              </a:rPr>
              <a:t> 53 см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000" b="1" dirty="0" err="1">
                <a:solidFill>
                  <a:srgbClr val="800000"/>
                </a:solidFill>
              </a:rPr>
              <a:t>Луврский</a:t>
            </a:r>
            <a:r>
              <a:rPr lang="ru-RU" sz="4000" b="1" dirty="0">
                <a:solidFill>
                  <a:srgbClr val="800000"/>
                </a:solidFill>
              </a:rPr>
              <a:t> музей.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4000" b="1" dirty="0">
                <a:solidFill>
                  <a:srgbClr val="800000"/>
                </a:solidFill>
              </a:rPr>
              <a:t>    Париж, Франция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231431" name="Picture 7" descr="leonard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188640"/>
            <a:ext cx="4392488" cy="644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1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1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1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1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1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88640"/>
            <a:ext cx="7543800" cy="190975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3399"/>
                </a:solidFill>
              </a:rPr>
              <a:t>Леонардо да Винчи </a:t>
            </a:r>
            <a:r>
              <a:rPr lang="ru-RU" sz="2800" b="1" dirty="0">
                <a:solidFill>
                  <a:srgbClr val="800000"/>
                </a:solidFill>
              </a:rPr>
              <a:t>путём нанесения </a:t>
            </a:r>
            <a:r>
              <a:rPr lang="ru-RU" sz="2800" b="1" dirty="0" smtClean="0">
                <a:solidFill>
                  <a:srgbClr val="800000"/>
                </a:solidFill>
              </a:rPr>
              <a:t>лессировок - многочисленных </a:t>
            </a:r>
            <a:r>
              <a:rPr lang="ru-RU" sz="2800" b="1" dirty="0">
                <a:solidFill>
                  <a:srgbClr val="800000"/>
                </a:solidFill>
              </a:rPr>
              <a:t>тончайших слоев краски художник добивался эффекта плавного перехода между цветами, смягчения контуров, окутывания дымкой</a:t>
            </a:r>
            <a:r>
              <a:rPr lang="ru-RU" sz="2800" dirty="0">
                <a:solidFill>
                  <a:srgbClr val="800000"/>
                </a:solidFill>
              </a:rPr>
              <a:t>.</a:t>
            </a:r>
            <a:r>
              <a:rPr lang="ru-RU" sz="3800" dirty="0"/>
              <a:t> </a:t>
            </a:r>
          </a:p>
        </p:txBody>
      </p:sp>
      <p:pic>
        <p:nvPicPr>
          <p:cNvPr id="233478" name="Picture 6" descr="20100828_monalisa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2204864"/>
            <a:ext cx="678409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rgbClr val="003399"/>
                </a:solidFill>
              </a:rPr>
              <a:t>«Мадонна </a:t>
            </a:r>
            <a:r>
              <a:rPr lang="ru-RU" sz="3800" b="1" dirty="0" err="1">
                <a:solidFill>
                  <a:srgbClr val="003399"/>
                </a:solidFill>
              </a:rPr>
              <a:t>Литта</a:t>
            </a:r>
            <a:r>
              <a:rPr lang="ru-RU" sz="3800" b="1" dirty="0">
                <a:solidFill>
                  <a:srgbClr val="003399"/>
                </a:solidFill>
              </a:rPr>
              <a:t>»</a:t>
            </a:r>
            <a:br>
              <a:rPr lang="ru-RU" sz="3800" b="1" dirty="0">
                <a:solidFill>
                  <a:srgbClr val="003399"/>
                </a:solidFill>
              </a:rPr>
            </a:br>
            <a:r>
              <a:rPr lang="ru-RU" sz="3800" b="1" dirty="0">
                <a:solidFill>
                  <a:srgbClr val="003399"/>
                </a:solidFill>
              </a:rPr>
              <a:t> Леонардо да </a:t>
            </a:r>
            <a:r>
              <a:rPr lang="ru-RU" sz="3800" b="1" dirty="0" smtClean="0">
                <a:solidFill>
                  <a:srgbClr val="003399"/>
                </a:solidFill>
              </a:rPr>
              <a:t>Винчи</a:t>
            </a:r>
            <a:r>
              <a:rPr lang="ru-RU" sz="3800" dirty="0" smtClean="0">
                <a:solidFill>
                  <a:srgbClr val="003399"/>
                </a:solidFill>
              </a:rPr>
              <a:t> </a:t>
            </a:r>
            <a:endParaRPr lang="ru-RU" sz="3800" dirty="0">
              <a:solidFill>
                <a:srgbClr val="003399"/>
              </a:solidFill>
            </a:endParaRP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800000"/>
                </a:solidFill>
              </a:rPr>
              <a:t>Этой техникой Леонардо да Винчи воспользовался одним из первых, он сделал </a:t>
            </a:r>
            <a:r>
              <a:rPr lang="ru-RU" sz="2800" b="1" dirty="0">
                <a:solidFill>
                  <a:srgbClr val="002060"/>
                </a:solidFill>
              </a:rPr>
              <a:t>фон картины </a:t>
            </a:r>
            <a:r>
              <a:rPr lang="ru-RU" sz="2800" b="1" dirty="0">
                <a:solidFill>
                  <a:srgbClr val="800000"/>
                </a:solidFill>
              </a:rPr>
              <a:t>неясным, слегка затуманенным, тем самым увеличив акцент на очертаниях переднего плана. </a:t>
            </a:r>
          </a:p>
        </p:txBody>
      </p:sp>
      <p:pic>
        <p:nvPicPr>
          <p:cNvPr id="235528" name="Picture 8" descr="Madonna Litt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1196752"/>
            <a:ext cx="4176464" cy="533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368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Урок изобразительного искусства  в 6 классе «Изображение пространства.     Правила воздушной перспективы» </vt:lpstr>
      <vt:lpstr>Пейзаж – это ...</vt:lpstr>
      <vt:lpstr>Перспектива – это...</vt:lpstr>
      <vt:lpstr>Правила линейной перспективы - ...</vt:lpstr>
      <vt:lpstr>Слайд 5</vt:lpstr>
      <vt:lpstr>Из записей Леонардо да Винчи «Трактат о живописи»</vt:lpstr>
      <vt:lpstr> </vt:lpstr>
      <vt:lpstr>Леонардо да Винчи путём нанесения лессировок - многочисленных тончайших слоев краски художник добивался эффекта плавного перехода между цветами, смягчения контуров, окутывания дымкой. </vt:lpstr>
      <vt:lpstr>«Мадонна Литта»  Леонардо да Винчи </vt:lpstr>
      <vt:lpstr>Правила воздушной перспективы - ...</vt:lpstr>
      <vt:lpstr>Пример композиции с применением  правил линейной и воздушной перспективы</vt:lpstr>
      <vt:lpstr> </vt:lpstr>
      <vt:lpstr>Спасибо за внимание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ВОЗДУШНАЯ ПЕРСПЕКТИВА</dc:title>
  <dc:creator>User</dc:creator>
  <cp:lastModifiedBy>User</cp:lastModifiedBy>
  <cp:revision>23</cp:revision>
  <dcterms:created xsi:type="dcterms:W3CDTF">2013-04-16T12:12:11Z</dcterms:created>
  <dcterms:modified xsi:type="dcterms:W3CDTF">2016-12-07T17:45:53Z</dcterms:modified>
</cp:coreProperties>
</file>