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28"/>
  </p:notesMasterIdLst>
  <p:sldIdLst>
    <p:sldId id="276" r:id="rId4"/>
    <p:sldId id="259" r:id="rId5"/>
    <p:sldId id="262" r:id="rId6"/>
    <p:sldId id="260" r:id="rId7"/>
    <p:sldId id="263" r:id="rId8"/>
    <p:sldId id="265" r:id="rId9"/>
    <p:sldId id="267" r:id="rId10"/>
    <p:sldId id="268" r:id="rId11"/>
    <p:sldId id="284" r:id="rId12"/>
    <p:sldId id="285" r:id="rId13"/>
    <p:sldId id="269" r:id="rId14"/>
    <p:sldId id="272" r:id="rId15"/>
    <p:sldId id="286" r:id="rId16"/>
    <p:sldId id="270" r:id="rId17"/>
    <p:sldId id="271" r:id="rId18"/>
    <p:sldId id="273" r:id="rId19"/>
    <p:sldId id="280" r:id="rId20"/>
    <p:sldId id="281" r:id="rId21"/>
    <p:sldId id="282" r:id="rId22"/>
    <p:sldId id="283" r:id="rId23"/>
    <p:sldId id="274" r:id="rId24"/>
    <p:sldId id="278" r:id="rId25"/>
    <p:sldId id="279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016C-85E0-433A-BB19-1C4046FC11F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20EF-504F-493D-AF4D-96AB5C756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3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20EF-504F-493D-AF4D-96AB5C7568A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7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0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4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E4C7-266D-46F0-8110-CB93CC4A58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2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7872-C8A8-44A0-AF1A-9FE624853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9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8818-6630-4931-8486-F882BCD33F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4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7B5D-FEB5-4AF6-99B4-D78555CA74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645B-FF01-47FB-9F5D-E8E0216CD3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4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9E4B-1A8F-4F80-8ABA-B20E0F8142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F330-F036-44A2-8FAB-8FA8EBF227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0066-21DF-47EB-9721-7E4CB7F29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0756-4973-4525-8C12-9ACA6CE7D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2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9A59-54F0-47A6-8296-DF26FDD588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0627-5D70-45C9-9D0C-4A0089073E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3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BBAB-D667-47AF-8CE4-35A416BB19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84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35F6-C4FC-4897-9362-599595A7C7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6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B55B-0D41-43CD-B377-AD29EB2348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10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BB6B-50EF-4D10-9A45-7BF122FA1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9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56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7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6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2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95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06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66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1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9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7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7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866D-37C7-40F0-B6AD-9A1218448849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B52B-2129-489F-A93F-532C7B92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9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F642E-B547-42EC-BD7C-28508B46CC2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866D-37C7-40F0-B6AD-9A12184488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B52B-2129-489F-A93F-532C7B92C8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4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237055">
            <a:off x="1773137" y="1554281"/>
            <a:ext cx="6767599" cy="1470025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Башни 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Московского Кремля.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246541">
            <a:off x="1377255" y="3133311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Действия с натуральными числами. Вычисление площади и периметра прямоугольника.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kremlin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0"/>
            <a:ext cx="91725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227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29283"/>
          <a:stretch/>
        </p:blipFill>
        <p:spPr>
          <a:xfrm>
            <a:off x="38150" y="0"/>
            <a:ext cx="3724225" cy="6850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2375" y="1268760"/>
            <a:ext cx="5110336" cy="1470025"/>
          </a:xfrm>
        </p:spPr>
        <p:txBody>
          <a:bodyPr/>
          <a:lstStyle/>
          <a:p>
            <a:r>
              <a:rPr lang="ru-RU" sz="5400" b="1" dirty="0" smtClean="0">
                <a:latin typeface="Georgia" panose="02040502050405020303" pitchFamily="18" charset="0"/>
              </a:rPr>
              <a:t>Работа </a:t>
            </a:r>
            <a:br>
              <a:rPr lang="ru-RU" sz="5400" b="1" dirty="0" smtClean="0">
                <a:latin typeface="Georgia" panose="02040502050405020303" pitchFamily="18" charset="0"/>
              </a:rPr>
            </a:br>
            <a:r>
              <a:rPr lang="ru-RU" sz="5400" b="1" dirty="0" smtClean="0">
                <a:latin typeface="Georgia" panose="02040502050405020303" pitchFamily="18" charset="0"/>
              </a:rPr>
              <a:t>с таблицей.</a:t>
            </a:r>
            <a:endParaRPr lang="ru-RU" sz="54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437112"/>
            <a:ext cx="5752728" cy="1752600"/>
          </a:xfrm>
        </p:spPr>
        <p:txBody>
          <a:bodyPr/>
          <a:lstStyle/>
          <a:p>
            <a:r>
              <a:rPr lang="ru-RU" b="1" dirty="0" smtClean="0"/>
              <a:t>Заполните </a:t>
            </a:r>
            <a:r>
              <a:rPr lang="ru-RU" b="1" dirty="0"/>
              <a:t>пропуски в </a:t>
            </a:r>
            <a:r>
              <a:rPr lang="ru-RU" b="1" dirty="0" smtClean="0"/>
              <a:t>тексте, </a:t>
            </a:r>
            <a:endParaRPr lang="ru-RU" b="1" dirty="0"/>
          </a:p>
          <a:p>
            <a:r>
              <a:rPr lang="ru-RU" b="1" dirty="0"/>
              <a:t>и</a:t>
            </a:r>
            <a:r>
              <a:rPr lang="ru-RU" b="1" dirty="0" smtClean="0"/>
              <a:t>спользуя </a:t>
            </a:r>
            <a:r>
              <a:rPr lang="ru-RU" b="1" dirty="0"/>
              <a:t>данные </a:t>
            </a:r>
            <a:r>
              <a:rPr lang="ru-RU" b="1" dirty="0" smtClean="0"/>
              <a:t>таблицы.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15841"/>
            <a:ext cx="3494002" cy="5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6297" y="241568"/>
            <a:ext cx="8856984" cy="65051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47667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Единицы </a:t>
            </a:r>
          </a:p>
          <a:p>
            <a:pPr algn="ctr"/>
            <a:r>
              <a:rPr lang="ru-RU" sz="4000" b="1" dirty="0">
                <a:latin typeface="Georgia" panose="02040502050405020303" pitchFamily="18" charset="0"/>
              </a:rPr>
              <a:t>п</a:t>
            </a:r>
            <a:r>
              <a:rPr lang="ru-RU" sz="4000" b="1" dirty="0" smtClean="0">
                <a:latin typeface="Georgia" panose="02040502050405020303" pitchFamily="18" charset="0"/>
              </a:rPr>
              <a:t>лощади         и      периметра.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04584">
            <a:off x="734237" y="2211889"/>
            <a:ext cx="216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локоть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90998">
            <a:off x="2618952" y="586327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сажень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361883">
            <a:off x="6543774" y="4459098"/>
            <a:ext cx="1641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Georgia" panose="02040502050405020303" pitchFamily="18" charset="0"/>
              </a:rPr>
              <a:t>к</a:t>
            </a:r>
            <a:r>
              <a:rPr lang="ru-RU" sz="4000" b="1" dirty="0" err="1" smtClean="0">
                <a:latin typeface="Georgia" panose="02040502050405020303" pitchFamily="18" charset="0"/>
              </a:rPr>
              <a:t>в.м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140968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га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53685">
            <a:off x="1607218" y="3909132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км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80795">
            <a:off x="5062810" y="2526358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см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180795">
            <a:off x="931861" y="5044082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а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180795">
            <a:off x="3516239" y="4391393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Georgia" panose="02040502050405020303" pitchFamily="18" charset="0"/>
              </a:rPr>
              <a:t>дм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180795">
            <a:off x="4763272" y="5280922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пядь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857511">
            <a:off x="6796590" y="2526358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тонна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93367">
            <a:off x="3381328" y="2141862"/>
            <a:ext cx="105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Georgia" panose="02040502050405020303" pitchFamily="18" charset="0"/>
              </a:rPr>
              <a:t>кг</a:t>
            </a:r>
            <a:endParaRPr lang="ru-RU" sz="6000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37508">
            <a:off x="5672453" y="5849841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десятина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929635">
            <a:off x="-795961" y="4314000"/>
            <a:ext cx="2640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Georgia" panose="02040502050405020303" pitchFamily="18" charset="0"/>
              </a:rPr>
              <a:t>кружка</a:t>
            </a: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1470" y="3634641"/>
            <a:ext cx="182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Georgia" panose="02040502050405020303" pitchFamily="18" charset="0"/>
              </a:rPr>
              <a:t>к</a:t>
            </a:r>
            <a:r>
              <a:rPr lang="ru-RU" sz="4000" b="1" dirty="0" err="1" smtClean="0">
                <a:latin typeface="Georgia" panose="02040502050405020303" pitchFamily="18" charset="0"/>
              </a:rPr>
              <a:t>в.см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83687">
            <a:off x="994724" y="5987980"/>
            <a:ext cx="163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мм²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383687">
            <a:off x="4958978" y="4459097"/>
            <a:ext cx="163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литр</a:t>
            </a:r>
            <a:endParaRPr lang="ru-RU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4908"/>
            <a:ext cx="8568952" cy="6454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4908"/>
            <a:ext cx="4911883" cy="6149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285293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Физкульт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минутка</a:t>
            </a:r>
            <a:endParaRPr lang="ru-RU" sz="4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F9392"/>
              </a:clrFrom>
              <a:clrTo>
                <a:srgbClr val="8F939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2709" y="248097"/>
            <a:ext cx="2984574" cy="18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9"/>
            <a:ext cx="4959068" cy="684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9068" y="1412479"/>
            <a:ext cx="4148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Лабораторная</a:t>
            </a:r>
          </a:p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 работа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79008"/>
            <a:ext cx="2952328" cy="403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933056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Найти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 площадь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 и 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периметр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 фигуры.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4908"/>
            <a:ext cx="8568952" cy="6454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4908"/>
            <a:ext cx="4911883" cy="6149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285293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Georgia" panose="02040502050405020303" pitchFamily="18" charset="0"/>
              </a:rPr>
              <a:t>Физкульт</a:t>
            </a:r>
            <a:r>
              <a:rPr lang="ru-RU" sz="4000" b="1" dirty="0" smtClean="0">
                <a:latin typeface="Georgia" panose="02040502050405020303" pitchFamily="18" charset="0"/>
              </a:rPr>
              <a:t>-</a:t>
            </a:r>
          </a:p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минутка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F9392"/>
              </a:clrFrom>
              <a:clrTo>
                <a:srgbClr val="8F939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2709" y="248097"/>
            <a:ext cx="2984574" cy="18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1520"/>
            <a:ext cx="8280920" cy="6264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08629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О какой башне идет речь: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7455" y="2486236"/>
            <a:ext cx="2448272" cy="6480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картинка</a:t>
            </a:r>
            <a:endParaRPr 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852" y="2843818"/>
            <a:ext cx="3600400" cy="1224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Историческая справка</a:t>
            </a:r>
            <a:endParaRPr 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9428" y="3861048"/>
            <a:ext cx="2016224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задача</a:t>
            </a:r>
            <a:endParaRPr lang="ru-RU" sz="3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83868"/>
            <a:ext cx="2035882" cy="2508902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2771800" y="4067954"/>
            <a:ext cx="3456384" cy="236884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357 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лет назад, 26 апреля </a:t>
            </a: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1658 года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,  </a:t>
            </a:r>
            <a:r>
              <a:rPr lang="ru-RU" sz="16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Фроловская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 башня Московского Кремля по указу царя Алексея Михайловича стала именоваться </a:t>
            </a:r>
            <a:r>
              <a:rPr lang="ru-RU" sz="16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………………….</a:t>
            </a:r>
            <a:r>
              <a:rPr lang="ru-RU" sz="16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333333"/>
                </a:solidFill>
              </a:rPr>
              <a:t> 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0800000" flipH="1" flipV="1">
            <a:off x="6434608" y="4871048"/>
            <a:ext cx="2201044" cy="144016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Часовая стрелка кремлевских курантов на </a:t>
            </a:r>
            <a:r>
              <a:rPr lang="ru-RU" sz="12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31 см короче минутной</a:t>
            </a: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. Вычислите длину </a:t>
            </a:r>
            <a:r>
              <a:rPr lang="ru-RU" sz="12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стрелок, если известно</a:t>
            </a: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, что они вместе имеют длину </a:t>
            </a:r>
            <a:r>
              <a:rPr lang="ru-RU" sz="12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6м25 см</a:t>
            </a: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11449">
            <a:off x="345488" y="381190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Georgia" panose="02040502050405020303" pitchFamily="18" charset="0"/>
              </a:rPr>
              <a:t>Догадайтесь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0" y="112276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Спасская башня</a:t>
            </a:r>
            <a:endParaRPr lang="ru-RU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64" y="112276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Боровицкая башня</a:t>
            </a:r>
            <a:endParaRPr lang="ru-RU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326"/>
            <a:ext cx="4605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Водовзводная</a:t>
            </a:r>
            <a:r>
              <a:rPr lang="ru-RU" sz="3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башня</a:t>
            </a:r>
            <a:endParaRPr lang="ru-RU" sz="30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63720"/>
              </p:ext>
            </p:extLst>
          </p:nvPr>
        </p:nvGraphicFramePr>
        <p:xfrm>
          <a:off x="0" y="0"/>
          <a:ext cx="91450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Презентация" r:id="rId3" imgW="2670175" imgH="2002629" progId="PowerPoint.Show.12">
                  <p:embed/>
                </p:oleObj>
              </mc:Choice>
              <mc:Fallback>
                <p:oleObj name="Презентация" r:id="rId3" imgW="2670175" imgH="20026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505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5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744" y="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Кутафья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башня</a:t>
            </a:r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anose="02040502050405020303" pitchFamily="18" charset="0"/>
              </a:rPr>
              <a:t>Самостоятельная работа.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562" y="2639204"/>
            <a:ext cx="78473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Получить лист А4 с заданием.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Подписать лист с заданием.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Выполнить задание.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Сдать лист с решением.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178762"/>
            <a:ext cx="8784976" cy="65575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119">
            <a:off x="696939" y="1326435"/>
            <a:ext cx="2550170" cy="2040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96856"/>
            <a:ext cx="2448272" cy="241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215">
            <a:off x="6457620" y="1231749"/>
            <a:ext cx="2676453" cy="222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2" y="4016286"/>
            <a:ext cx="2237683" cy="2239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863" y="178762"/>
            <a:ext cx="816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Выбери смайлик, который соответствует твоему настроению после этого урока. 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97" y="345845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Мне понравилось!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056904"/>
            <a:ext cx="4049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 понимаю, 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зачем это было нужно?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97" y="6274621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Трудновато было…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335" y="6255918"/>
            <a:ext cx="448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А я  все это знал и без вас.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60486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8122" y="1124744"/>
            <a:ext cx="7776864" cy="50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u="sng" dirty="0" smtClean="0">
                <a:latin typeface="Times New Roman"/>
                <a:ea typeface="Calibri"/>
                <a:cs typeface="Times New Roman"/>
              </a:rPr>
              <a:t>Домашнее задание</a:t>
            </a: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Подготовить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презентации о башне в </a:t>
            </a: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Кремле ( 3-5 слайдов).</a:t>
            </a: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Найдите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ещё интересные факты из истории Московского </a:t>
            </a: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Кремля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и составьте задачи для своих одноклассников.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://cliparts.co/cliparts/kT8/nKr/kT8nKr6L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1683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5klass.net/datas/istorija/Kultura-v-Drevnej-Rusi/0023-023-Moskovskij-kreml-v-KHII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7" b="10248"/>
          <a:stretch/>
        </p:blipFill>
        <p:spPr bwMode="auto">
          <a:xfrm>
            <a:off x="6084168" y="511746"/>
            <a:ext cx="2592288" cy="1720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6" y="0"/>
            <a:ext cx="9144000" cy="6858000"/>
          </a:xfrm>
          <a:prstGeom prst="rect">
            <a:avLst/>
          </a:prstGeom>
        </p:spPr>
      </p:pic>
      <p:sp>
        <p:nvSpPr>
          <p:cNvPr id="3" name="Двойная волна 2"/>
          <p:cNvSpPr/>
          <p:nvPr/>
        </p:nvSpPr>
        <p:spPr>
          <a:xfrm>
            <a:off x="1331640" y="6132206"/>
            <a:ext cx="7560840" cy="597356"/>
          </a:xfrm>
          <a:prstGeom prst="doubleWave">
            <a:avLst>
              <a:gd name="adj1" fmla="val 6250"/>
              <a:gd name="adj2" fmla="val 9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87058" y="6015385"/>
            <a:ext cx="76628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>
                  <a:solidFill>
                    <a:srgbClr val="996633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  <a:latin typeface="Georgia" panose="02040502050405020303" pitchFamily="18" charset="0"/>
              </a:rPr>
              <a:t>Спасибо за внимание.</a:t>
            </a:r>
            <a:endParaRPr lang="ru-RU" sz="4800" b="1" cap="none" spc="0" dirty="0">
              <a:ln w="50800">
                <a:solidFill>
                  <a:srgbClr val="996633"/>
                </a:solidFill>
              </a:ln>
              <a:solidFill>
                <a:schemeClr val="bg1">
                  <a:shade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21"/>
            <a:ext cx="5065648" cy="676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764704"/>
            <a:ext cx="6372200" cy="570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Москва, Москва!.. люблю тебя как сын,</a:t>
            </a:r>
            <a:endParaRPr lang="ru-RU" sz="3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Как русский, - сильно, пламенно и нежно!</a:t>
            </a:r>
            <a:endParaRPr lang="ru-RU" sz="3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Люблю священный блеск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          </a:t>
            </a: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твоих седин</a:t>
            </a:r>
            <a:endParaRPr lang="ru-RU" sz="3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И этот Кремль зубчатый,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                 </a:t>
            </a: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безмятежный. </a:t>
            </a:r>
            <a:endParaRPr lang="ru-RU" sz="3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                    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                         </a:t>
            </a:r>
            <a:r>
              <a:rPr lang="ru-RU" sz="2800" b="1" dirty="0" err="1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М.Ю.Лермонтов</a:t>
            </a:r>
            <a:r>
              <a:rPr lang="ru-RU" sz="2800" b="1" dirty="0" smtClean="0"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  <a:endParaRPr lang="ru-RU" sz="28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9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311" flipH="1">
            <a:off x="5621091" y="506611"/>
            <a:ext cx="198277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613">
            <a:off x="2760749" y="3787506"/>
            <a:ext cx="1671096" cy="679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046">
            <a:off x="-3762" y="1870524"/>
            <a:ext cx="3563888" cy="159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" y="5028621"/>
            <a:ext cx="1322487" cy="1728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5201">
            <a:off x="4757276" y="3699753"/>
            <a:ext cx="1320911" cy="2827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89" y="764704"/>
            <a:ext cx="2745905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981">
            <a:off x="3523806" y="1491115"/>
            <a:ext cx="2287372" cy="17155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52320" y="32129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657" flipH="1">
            <a:off x="2925898" y="4812691"/>
            <a:ext cx="2597270" cy="1740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041">
            <a:off x="2411760" y="2063882"/>
            <a:ext cx="1141257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3528" y="3171680"/>
            <a:ext cx="1195157" cy="17728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93" y="4981090"/>
            <a:ext cx="2403707" cy="1840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659">
            <a:off x="7909520" y="1546953"/>
            <a:ext cx="1384936" cy="18832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7439" b="-1"/>
          <a:stretch/>
        </p:blipFill>
        <p:spPr>
          <a:xfrm rot="564892">
            <a:off x="6187753" y="3839362"/>
            <a:ext cx="1161231" cy="17602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9687145">
            <a:off x="5518264" y="2633958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в.м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341773">
            <a:off x="1323694" y="5431326"/>
            <a:ext cx="1234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1га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15" y="760140"/>
            <a:ext cx="3076479" cy="1012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43127">
            <a:off x="5441575" y="6013046"/>
            <a:ext cx="140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Georgia" panose="02040502050405020303" pitchFamily="18" charset="0"/>
              </a:rPr>
              <a:t>Спасская башня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829470">
            <a:off x="3634999" y="3275843"/>
            <a:ext cx="140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Троицкая башня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3728921">
            <a:off x="10620" y="3907874"/>
            <a:ext cx="140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Кутафья башня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3093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  <a:ea typeface="Times New Roman"/>
                <a:cs typeface="Times New Roman"/>
              </a:rPr>
              <a:t>Правила работы </a:t>
            </a:r>
            <a:r>
              <a:rPr lang="ru-RU" dirty="0" smtClean="0"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dirty="0" smtClean="0">
                <a:latin typeface="Georgia" panose="02040502050405020303" pitchFamily="18" charset="0"/>
                <a:ea typeface="Times New Roman"/>
                <a:cs typeface="Times New Roman"/>
              </a:rPr>
              <a:t>в </a:t>
            </a:r>
            <a:r>
              <a:rPr lang="ru-RU" dirty="0">
                <a:latin typeface="Georgia" panose="02040502050405020303" pitchFamily="18" charset="0"/>
                <a:ea typeface="Times New Roman"/>
                <a:cs typeface="Times New Roman"/>
              </a:rPr>
              <a:t>группе:</a:t>
            </a:r>
            <a:r>
              <a:rPr lang="ru-RU" dirty="0"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dirty="0">
                <a:latin typeface="Georgia" panose="02040502050405020303" pitchFamily="18" charset="0"/>
                <a:ea typeface="Calibri"/>
                <a:cs typeface="Times New Roman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17069" y="11430"/>
            <a:ext cx="5400600" cy="64087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Работай в группе дружно, помни - вы одна команда.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2. Принимай активное участие в работе, не стой в стороне.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3. Не бойся высказывать своё мнение.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4. Работай тихо, не старайся всех перекричать. Уважай мнение других участников группы.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5. Думай сам, а не рассчитывай на других.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6. Отвечай у доски громко, чётко, кратко.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7. В случае неправильного ответа группы не вини никого, отвечай за себя. Помни, что каждый человек имеет право на ошибку.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>
                <a:latin typeface="Georgia" panose="02040502050405020303" pitchFamily="18" charset="0"/>
                <a:ea typeface="Times New Roman"/>
                <a:cs typeface="Times New Roman"/>
              </a:rPr>
              <a:t>8. Если вы не можете выбрать того, кто будет представлять вашу группу у доски, то примените считалочку или жребий.</a:t>
            </a:r>
            <a:endParaRPr lang="ru-RU" sz="7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ru-RU" sz="7200" b="1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0089"/>
            <a:ext cx="2880320" cy="4680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1" y="1463851"/>
            <a:ext cx="3312919" cy="403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9522" y="5715465"/>
            <a:ext cx="1665782" cy="261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710609"/>
            <a:ext cx="1049303" cy="164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" y="6687156"/>
            <a:ext cx="1040939" cy="163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08" y="6718048"/>
            <a:ext cx="777607" cy="1219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6714885"/>
            <a:ext cx="864097" cy="1354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05" y="6718229"/>
            <a:ext cx="864096" cy="1354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8" y="6725610"/>
            <a:ext cx="864096" cy="135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81" y="6701021"/>
            <a:ext cx="864096" cy="135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77" y="6701021"/>
            <a:ext cx="864096" cy="1354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65" y="6701021"/>
            <a:ext cx="864096" cy="1354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6718229"/>
            <a:ext cx="864096" cy="1354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9523" y="4042414"/>
            <a:ext cx="1665782" cy="2612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1879" y="2350313"/>
            <a:ext cx="1665782" cy="2612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1879" y="702288"/>
            <a:ext cx="1665782" cy="2612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5426" y="5805276"/>
            <a:ext cx="1665782" cy="2612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5405" y="4152814"/>
            <a:ext cx="1665782" cy="26120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5405" y="2376632"/>
            <a:ext cx="1665782" cy="2612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5426" y="710850"/>
            <a:ext cx="1665782" cy="2612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83" y="-1907"/>
            <a:ext cx="777607" cy="1219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28" y="8560"/>
            <a:ext cx="777607" cy="1219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704" y="29041"/>
            <a:ext cx="974335" cy="10145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0" y="-1908"/>
            <a:ext cx="777607" cy="1219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90" y="-1907"/>
            <a:ext cx="777607" cy="12193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07" y="-1907"/>
            <a:ext cx="777607" cy="1219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36" y="-31926"/>
            <a:ext cx="777607" cy="1219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29" y="5725"/>
            <a:ext cx="777607" cy="12193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2" y="29040"/>
            <a:ext cx="777607" cy="1219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5" y="29039"/>
            <a:ext cx="777607" cy="1219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8" y="18799"/>
            <a:ext cx="777607" cy="121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7" y="2030089"/>
            <a:ext cx="977294" cy="2874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" y="10319"/>
            <a:ext cx="9143999" cy="6889027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1102" y="1928729"/>
            <a:ext cx="7920880" cy="1224136"/>
            <a:chOff x="1573" y="8490"/>
            <a:chExt cx="7449" cy="54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73" y="8520"/>
              <a:ext cx="855" cy="4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Calibri"/>
                  <a:ea typeface="Calibri"/>
                  <a:cs typeface="Times New Roman"/>
                </a:rPr>
                <a:t>1600</a:t>
              </a: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2529" y="8820"/>
              <a:ext cx="7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253" y="8520"/>
              <a:ext cx="855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 : 2</a:t>
              </a:r>
            </a:p>
          </p:txBody>
        </p:sp>
        <p:cxnSp>
          <p:nvCxnSpPr>
            <p:cNvPr id="7" name="AutoShape 6"/>
            <p:cNvCxnSpPr>
              <a:cxnSpLocks noChangeShapeType="1"/>
            </p:cNvCxnSpPr>
            <p:nvPr/>
          </p:nvCxnSpPr>
          <p:spPr bwMode="auto">
            <a:xfrm>
              <a:off x="4187" y="8820"/>
              <a:ext cx="5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76" y="8490"/>
              <a:ext cx="840" cy="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+ 400</a:t>
              </a:r>
            </a:p>
          </p:txBody>
        </p: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5740" y="8820"/>
              <a:ext cx="4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231" y="8520"/>
              <a:ext cx="1196" cy="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- 53</a:t>
              </a:r>
            </a:p>
          </p:txBody>
        </p: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7554" y="882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14" y="8520"/>
              <a:ext cx="808" cy="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95536" y="4221093"/>
            <a:ext cx="8424936" cy="1389869"/>
            <a:chOff x="1573" y="9390"/>
            <a:chExt cx="8716" cy="576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573" y="9409"/>
              <a:ext cx="943" cy="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90 · 3</a:t>
              </a:r>
            </a:p>
          </p:txBody>
        </p: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2516" y="9654"/>
              <a:ext cx="70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298" y="9418"/>
              <a:ext cx="977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 - 160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763" y="9427"/>
              <a:ext cx="833" cy="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· 5</a:t>
              </a:r>
            </a:p>
          </p:txBody>
        </p:sp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>
              <a:off x="4275" y="9654"/>
              <a:ext cx="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349" y="9390"/>
              <a:ext cx="886" cy="5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>
                  <a:effectLst/>
                  <a:latin typeface="Calibri"/>
                  <a:ea typeface="Calibri"/>
                  <a:cs typeface="Times New Roman"/>
                </a:rPr>
                <a:t>: 11</a:t>
              </a:r>
            </a:p>
          </p:txBody>
        </p: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5620" y="9654"/>
              <a:ext cx="7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0"/>
            <p:cNvCxnSpPr>
              <a:cxnSpLocks noChangeShapeType="1"/>
            </p:cNvCxnSpPr>
            <p:nvPr/>
          </p:nvCxnSpPr>
          <p:spPr bwMode="auto">
            <a:xfrm>
              <a:off x="7236" y="9661"/>
              <a:ext cx="7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9615" y="9435"/>
              <a:ext cx="67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023" y="9427"/>
              <a:ext cx="1087" cy="5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Calibri"/>
                  <a:ea typeface="Calibri"/>
                  <a:cs typeface="Times New Roman"/>
                </a:rPr>
                <a:t>+818</a:t>
              </a:r>
            </a:p>
          </p:txBody>
        </p:sp>
        <p:cxnSp>
          <p:nvCxnSpPr>
            <p:cNvPr id="25" name="AutoShape 23"/>
            <p:cNvCxnSpPr>
              <a:cxnSpLocks noChangeShapeType="1"/>
            </p:cNvCxnSpPr>
            <p:nvPr/>
          </p:nvCxnSpPr>
          <p:spPr bwMode="auto">
            <a:xfrm>
              <a:off x="9110" y="9654"/>
              <a:ext cx="5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7603484" y="2153407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1147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12863" y="447763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8</a:t>
            </a:r>
            <a:r>
              <a:rPr lang="ru-RU" sz="4000" b="1" dirty="0" smtClean="0"/>
              <a:t>68</a:t>
            </a:r>
            <a:endParaRPr lang="ru-RU" sz="40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54" y="554210"/>
            <a:ext cx="6303790" cy="63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1"/>
            <a:ext cx="4976326" cy="6867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052736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«Бессмертное величие Кремля</a:t>
            </a:r>
          </a:p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Невыразимо смертными словами!»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</a:rPr>
              <a:t>                  </a:t>
            </a:r>
            <a:r>
              <a:rPr lang="ru-RU" sz="3200" b="1" dirty="0" err="1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</a:rPr>
              <a:t>Н.Рубцов</a:t>
            </a:r>
            <a:r>
              <a:rPr lang="ru-RU" sz="3200" b="1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</a:rPr>
              <a:t> </a:t>
            </a:r>
            <a:endParaRPr lang="ru-RU" sz="32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405</Words>
  <Application>Microsoft Office PowerPoint</Application>
  <PresentationFormat>Экран (4:3)</PresentationFormat>
  <Paragraphs>99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Оформление по умолчанию</vt:lpstr>
      <vt:lpstr>1_Тема Office</vt:lpstr>
      <vt:lpstr>Презентация</vt:lpstr>
      <vt:lpstr>Башни  Московского Кремля.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 в группе: </vt:lpstr>
      <vt:lpstr>Презентация PowerPoint</vt:lpstr>
      <vt:lpstr>Презентация PowerPoint</vt:lpstr>
      <vt:lpstr>Презентация PowerPoint</vt:lpstr>
      <vt:lpstr>Работа  с таблицей.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комната1</dc:creator>
  <cp:lastModifiedBy>комната1</cp:lastModifiedBy>
  <cp:revision>58</cp:revision>
  <dcterms:created xsi:type="dcterms:W3CDTF">2015-11-03T13:23:45Z</dcterms:created>
  <dcterms:modified xsi:type="dcterms:W3CDTF">2015-12-08T20:07:56Z</dcterms:modified>
</cp:coreProperties>
</file>