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63" r:id="rId3"/>
    <p:sldId id="264" r:id="rId4"/>
    <p:sldId id="271" r:id="rId5"/>
    <p:sldId id="265" r:id="rId6"/>
    <p:sldId id="266" r:id="rId7"/>
    <p:sldId id="267" r:id="rId8"/>
    <p:sldId id="275" r:id="rId9"/>
    <p:sldId id="274" r:id="rId10"/>
    <p:sldId id="284" r:id="rId11"/>
    <p:sldId id="286" r:id="rId12"/>
    <p:sldId id="285" r:id="rId13"/>
    <p:sldId id="282" r:id="rId14"/>
    <p:sldId id="283" r:id="rId15"/>
    <p:sldId id="28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D7A18-8C98-488F-89DE-1F583D824A50}" type="datetimeFigureOut">
              <a:rPr lang="ru-RU" smtClean="0"/>
              <a:pPr/>
              <a:t>06.08.2016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91161-5993-42A9-BBAE-DE8188727C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91161-5993-42A9-BBAE-DE8188727C6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C5BDBD3-8B7C-4721-9EC3-DC8917A8C5B8}" type="datetimeFigureOut">
              <a:rPr lang="ru-RU" smtClean="0"/>
              <a:pPr/>
              <a:t>06.08.2016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AD4C958-1AC2-4E49-8B02-A4E62FEBA1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148656"/>
          </a:xfrm>
        </p:spPr>
        <p:txBody>
          <a:bodyPr>
            <a:normAutofit/>
          </a:bodyPr>
          <a:lstStyle/>
          <a:p>
            <a:pPr algn="ctr"/>
            <a:r>
              <a:rPr lang="de-DE" sz="4800" b="1" dirty="0" smtClean="0"/>
              <a:t>Das Satzgefüge</a:t>
            </a:r>
            <a:r>
              <a:rPr lang="de-DE" sz="4800" b="1" dirty="0" smtClean="0"/>
              <a:t/>
            </a:r>
            <a:br>
              <a:rPr lang="de-DE" sz="4800" b="1" dirty="0" smtClean="0"/>
            </a:br>
            <a:r>
              <a:rPr lang="ru-RU" sz="4000" b="1" dirty="0" smtClean="0"/>
              <a:t>(</a:t>
            </a:r>
            <a:r>
              <a:rPr lang="ru-RU" sz="4000" b="1" dirty="0" smtClean="0"/>
              <a:t>сложноподчиненное </a:t>
            </a:r>
            <a:r>
              <a:rPr lang="ru-RU" sz="4000" b="1" dirty="0" smtClean="0"/>
              <a:t>предложение)</a:t>
            </a:r>
            <a:endParaRPr lang="ru-RU" sz="4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Attributsätze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   Der Attributsatz erfüllt im Satz die Funktion eines Attributs, steht immer nach dem Wort im Hauptsatz, nach dem er abhängig ist, d.h. dass er entweder in der Zwischen- oder in der Nachposition stehen kann.</a:t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   Fragen: welcher? was für ein? 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231248"/>
          </a:xfrm>
        </p:spPr>
        <p:txBody>
          <a:bodyPr>
            <a:normAutofit fontScale="90000"/>
          </a:bodyPr>
          <a:lstStyle/>
          <a:p>
            <a:r>
              <a:rPr lang="de-DE" b="1" i="1" dirty="0" smtClean="0"/>
              <a:t>Die relativen Attributsätze </a:t>
            </a:r>
            <a:r>
              <a:rPr lang="de-DE" dirty="0" smtClean="0"/>
              <a:t>werden eingeleitet durch 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5"/>
            <a:ext cx="8229600" cy="4399701"/>
          </a:xfrm>
        </p:spPr>
        <p:txBody>
          <a:bodyPr>
            <a:normAutofit/>
          </a:bodyPr>
          <a:lstStyle/>
          <a:p>
            <a:r>
              <a:rPr lang="de-DE" dirty="0" smtClean="0"/>
              <a:t>die Relativpronomen </a:t>
            </a:r>
            <a:r>
              <a:rPr lang="de-DE" i="1" dirty="0" smtClean="0"/>
              <a:t>der, welcher (veraltet)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smtClean="0"/>
              <a:t>Dieses Auto, das mit großen Kisten beladen war, fuhr an uns vorüber.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die Relativadverbien </a:t>
            </a:r>
            <a:r>
              <a:rPr lang="de-DE" i="1" dirty="0" smtClean="0"/>
              <a:t>wo, wer, was, wohin, warum, wie, womit, worüber...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Das Buch, wofür er sich interessiert, ist ganz neu.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0" y="620687"/>
          <a:ext cx="8136905" cy="5688631"/>
        </p:xfrm>
        <a:graphic>
          <a:graphicData uri="http://schemas.openxmlformats.org/drawingml/2006/table">
            <a:tbl>
              <a:tblPr/>
              <a:tblGrid>
                <a:gridCol w="1627381"/>
                <a:gridCol w="1627381"/>
                <a:gridCol w="1627381"/>
                <a:gridCol w="1627381"/>
                <a:gridCol w="1627381"/>
              </a:tblGrid>
              <a:tr h="940270">
                <a:tc rowSpan="2">
                  <a:txBody>
                    <a:bodyPr/>
                    <a:lstStyle/>
                    <a:p>
                      <a:r>
                        <a:rPr lang="de-DE" sz="2400" b="1" dirty="0"/>
                        <a:t>Kasus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sz="2400" b="1" dirty="0"/>
                        <a:t>Singular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de-DE" sz="2400" b="1" dirty="0"/>
                        <a:t>Plural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2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0270">
                <a:tc>
                  <a:txBody>
                    <a:bodyPr/>
                    <a:lstStyle/>
                    <a:p>
                      <a:r>
                        <a:rPr lang="de-DE" sz="2400" b="1" dirty="0" err="1"/>
                        <a:t>Nom</a:t>
                      </a:r>
                      <a:endParaRPr lang="de-DE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281">
                <a:tc>
                  <a:txBody>
                    <a:bodyPr/>
                    <a:lstStyle/>
                    <a:p>
                      <a:r>
                        <a:rPr lang="de-DE" sz="2400" b="1"/>
                        <a:t>Gen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dessen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dessen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 smtClean="0"/>
                        <a:t>deren</a:t>
                      </a:r>
                      <a:endParaRPr lang="de-DE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 smtClean="0"/>
                        <a:t>deren</a:t>
                      </a:r>
                      <a:endParaRPr lang="de-DE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270">
                <a:tc>
                  <a:txBody>
                    <a:bodyPr/>
                    <a:lstStyle/>
                    <a:p>
                      <a:r>
                        <a:rPr lang="de-DE" sz="2400" b="1"/>
                        <a:t>Dat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denen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270">
                <a:tc>
                  <a:txBody>
                    <a:bodyPr/>
                    <a:lstStyle/>
                    <a:p>
                      <a:r>
                        <a:rPr lang="de-DE" sz="2400" b="1"/>
                        <a:t>Akk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/>
                        <a:t>die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die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Übungen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de-DE" dirty="0" smtClean="0"/>
              <a:t>… ich gestern aufstand, zeigte mein Wecker schon 7.30 Uhr.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 a) Wenn; b) Wann; c) Als</a:t>
            </a:r>
            <a:endParaRPr lang="ru-RU" dirty="0" smtClean="0"/>
          </a:p>
          <a:p>
            <a:pPr lvl="0"/>
            <a:r>
              <a:rPr lang="de-DE" dirty="0" smtClean="0"/>
              <a:t> … mein Vater am Mittagstisch sitzt, liest er immer eine Zeitung.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 a) Wenn; b) Wann; c) Als</a:t>
            </a:r>
            <a:endParaRPr lang="ru-RU" dirty="0" smtClean="0"/>
          </a:p>
          <a:p>
            <a:pPr lvl="0"/>
            <a:r>
              <a:rPr lang="de-DE" dirty="0" smtClean="0"/>
              <a:t>… wir gestern nach Hause kamen, waren alle sehr müde.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 a) Wenn; b) Wann; c) Als</a:t>
            </a:r>
            <a:endParaRPr lang="ru-RU" dirty="0" smtClean="0"/>
          </a:p>
          <a:p>
            <a:pPr lvl="0"/>
            <a:r>
              <a:rPr lang="de-DE" dirty="0" smtClean="0"/>
              <a:t>… sie ihren Name hörte, stand sie auf.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 a) Wenn; b) Wann; c) Als</a:t>
            </a:r>
            <a:endParaRPr lang="ru-RU" dirty="0" smtClean="0"/>
          </a:p>
          <a:p>
            <a:pPr lvl="0"/>
            <a:r>
              <a:rPr lang="de-DE" dirty="0" smtClean="0"/>
              <a:t>Ich kann mir gut vorstellen, … gestern geschehen ist.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 a) was; b) </a:t>
            </a:r>
            <a:r>
              <a:rPr lang="en-US" dirty="0" err="1" smtClean="0"/>
              <a:t>dass</a:t>
            </a:r>
            <a:r>
              <a:rPr lang="en-US" dirty="0" smtClean="0"/>
              <a:t>; c) </a:t>
            </a:r>
            <a:r>
              <a:rPr lang="en-US" dirty="0" err="1" smtClean="0"/>
              <a:t>damit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Übungen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de-DE" dirty="0" smtClean="0"/>
              <a:t>Meine Freundin schreibt, … sie mich im nächsten Jahr besucht.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 a) was; b) </a:t>
            </a:r>
            <a:r>
              <a:rPr lang="en-US" dirty="0" err="1" smtClean="0"/>
              <a:t>dass</a:t>
            </a:r>
            <a:r>
              <a:rPr lang="en-US" dirty="0" smtClean="0"/>
              <a:t>; c) das</a:t>
            </a:r>
            <a:endParaRPr lang="ru-RU" dirty="0" smtClean="0"/>
          </a:p>
          <a:p>
            <a:pPr lvl="0"/>
            <a:r>
              <a:rPr lang="de-DE" dirty="0" smtClean="0"/>
              <a:t>Das ist das Buch, … ich als Geschenk bekommen habe.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a) was; b) </a:t>
            </a:r>
            <a:r>
              <a:rPr lang="en-US" dirty="0" err="1" smtClean="0"/>
              <a:t>dass</a:t>
            </a:r>
            <a:r>
              <a:rPr lang="en-US" dirty="0" smtClean="0"/>
              <a:t>; c) das</a:t>
            </a:r>
            <a:endParaRPr lang="ru-RU" dirty="0" smtClean="0"/>
          </a:p>
          <a:p>
            <a:pPr lvl="0"/>
            <a:r>
              <a:rPr lang="de-DE" dirty="0" smtClean="0"/>
              <a:t>Am Samstag habe ich Besuch, … ich Geburtstag habe.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a) da; b) weil; c) denn</a:t>
            </a:r>
            <a:endParaRPr lang="ru-RU" dirty="0" smtClean="0"/>
          </a:p>
          <a:p>
            <a:pPr lvl="0"/>
            <a:r>
              <a:rPr lang="de-DE" dirty="0" smtClean="0"/>
              <a:t>… das Neujahr sehr beliebt ist, feiert man es gerne.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a) da; b) weil; c) denn</a:t>
            </a:r>
            <a:endParaRPr lang="ru-RU" dirty="0" smtClean="0"/>
          </a:p>
          <a:p>
            <a:r>
              <a:rPr lang="de-DE" dirty="0" smtClean="0"/>
              <a:t>Wir lesen ein Buch, … allen gefällt.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  a) den; b) das; c) die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Literatur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err="1" smtClean="0"/>
              <a:t>И.Л.Бим</a:t>
            </a:r>
            <a:r>
              <a:rPr lang="ru-RU" sz="2000" dirty="0" smtClean="0"/>
              <a:t>, О.В.Каплина, Сборник упражнений по грамматике немецкого языка для 5-9 классов общеобразовательных учреждений – Москва: АО «Московские учебники», 2003</a:t>
            </a:r>
          </a:p>
          <a:p>
            <a:r>
              <a:rPr lang="de-DE" sz="2000" dirty="0" smtClean="0"/>
              <a:t>multiurok.ru/</a:t>
            </a:r>
            <a:r>
              <a:rPr lang="de-DE" sz="2000" dirty="0" err="1" smtClean="0"/>
              <a:t>irviks</a:t>
            </a:r>
            <a:r>
              <a:rPr lang="de-DE" sz="2000" dirty="0" smtClean="0"/>
              <a:t>/</a:t>
            </a:r>
            <a:r>
              <a:rPr lang="de-DE" sz="2000" dirty="0" err="1" smtClean="0"/>
              <a:t>files</a:t>
            </a:r>
            <a:r>
              <a:rPr lang="de-DE" sz="2000" dirty="0" smtClean="0"/>
              <a:t>/der-zusammengesetzte-satz.html</a:t>
            </a:r>
            <a:r>
              <a:rPr lang="de-DE" sz="2000" i="1" dirty="0" smtClean="0"/>
              <a:t>    </a:t>
            </a:r>
            <a:endParaRPr lang="ru-RU" sz="2000" dirty="0" smtClean="0"/>
          </a:p>
          <a:p>
            <a:r>
              <a:rPr lang="de-DE" sz="2000" dirty="0" smtClean="0"/>
              <a:t> </a:t>
            </a:r>
            <a:r>
              <a:rPr lang="de-DE" sz="2000" dirty="0" smtClean="0"/>
              <a:t>https://de.wikipedia.org/wiki/Satz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Satzgefüge besteht mindestens aus 2 Elementarsätzen – einem Hauptsatz und einem Nebensatz.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Der Nebensatz ist dem Hauptsatz untergeordnet und erfüllt in der Regel die Funktion eines Satzgliedes des Hauptsatzes.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4400" b="1" dirty="0" smtClean="0"/>
              <a:t>Der Nebensatz kann…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…nach dem Hauptsatz stehen.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 </a:t>
            </a:r>
            <a:r>
              <a:rPr lang="de-DE" sz="2800" i="1" dirty="0" smtClean="0">
                <a:solidFill>
                  <a:schemeClr val="bg1"/>
                </a:solidFill>
              </a:rPr>
              <a:t>Wir gehen zu Fuß, </a:t>
            </a:r>
            <a:r>
              <a:rPr lang="de-DE" sz="2800" i="1" u="sng" dirty="0" smtClean="0">
                <a:solidFill>
                  <a:schemeClr val="bg1"/>
                </a:solidFill>
              </a:rPr>
              <a:t>weil das Wetter schön ist</a:t>
            </a:r>
            <a:r>
              <a:rPr lang="de-DE" sz="2800" i="1" dirty="0" smtClean="0">
                <a:solidFill>
                  <a:schemeClr val="bg1"/>
                </a:solidFill>
              </a:rPr>
              <a:t>. </a:t>
            </a:r>
          </a:p>
          <a:p>
            <a:endParaRPr lang="de-DE" sz="2800" i="1" dirty="0" smtClean="0"/>
          </a:p>
          <a:p>
            <a:r>
              <a:rPr lang="de-DE" dirty="0" smtClean="0"/>
              <a:t>…vor dem Hauptsatz stehen. </a:t>
            </a:r>
          </a:p>
          <a:p>
            <a:pPr>
              <a:buNone/>
            </a:pPr>
            <a:r>
              <a:rPr lang="de-DE" dirty="0" smtClean="0"/>
              <a:t>   (</a:t>
            </a:r>
            <a:r>
              <a:rPr lang="de-DE" sz="3000" i="1" dirty="0" smtClean="0"/>
              <a:t>Wenn der Nebensatz vor dem Hauptsatz steht, beginnt der Hauptsatz mit dem konjugierten Verb)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</a:t>
            </a:r>
            <a:r>
              <a:rPr lang="ru-RU" sz="2800" i="1" u="sng" dirty="0" smtClean="0">
                <a:solidFill>
                  <a:schemeClr val="bg1"/>
                </a:solidFill>
              </a:rPr>
              <a:t> </a:t>
            </a:r>
            <a:r>
              <a:rPr lang="de-DE" sz="2800" i="1" u="sng" dirty="0" smtClean="0">
                <a:solidFill>
                  <a:schemeClr val="bg1"/>
                </a:solidFill>
              </a:rPr>
              <a:t>Als ich nach Hause kam</a:t>
            </a:r>
            <a:r>
              <a:rPr lang="de-DE" sz="2800" i="1" dirty="0" smtClean="0">
                <a:solidFill>
                  <a:schemeClr val="bg1"/>
                </a:solidFill>
              </a:rPr>
              <a:t>, </a:t>
            </a:r>
            <a:r>
              <a:rPr lang="de-DE" sz="2800" i="1" u="sng" dirty="0" smtClean="0">
                <a:solidFill>
                  <a:schemeClr val="bg1"/>
                </a:solidFill>
              </a:rPr>
              <a:t>waren</a:t>
            </a:r>
            <a:r>
              <a:rPr lang="de-DE" sz="2800" i="1" dirty="0" smtClean="0">
                <a:solidFill>
                  <a:schemeClr val="bg1"/>
                </a:solidFill>
              </a:rPr>
              <a:t> alle schon zu Hause.</a:t>
            </a:r>
          </a:p>
          <a:p>
            <a:pPr>
              <a:buNone/>
            </a:pPr>
            <a:endParaRPr lang="de-DE" sz="2800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de-DE" sz="2800" i="1" dirty="0" smtClean="0"/>
          </a:p>
          <a:p>
            <a:r>
              <a:rPr lang="de-DE" dirty="0" smtClean="0"/>
              <a:t>… sich in den Hauptsatz einfügen.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</a:t>
            </a:r>
            <a:r>
              <a:rPr lang="de-DE" sz="2800" i="1" dirty="0" smtClean="0">
                <a:solidFill>
                  <a:schemeClr val="bg1"/>
                </a:solidFill>
              </a:rPr>
              <a:t>Der Schüler, </a:t>
            </a:r>
            <a:r>
              <a:rPr lang="de-DE" sz="2800" i="1" u="sng" dirty="0" smtClean="0">
                <a:solidFill>
                  <a:schemeClr val="bg1"/>
                </a:solidFill>
              </a:rPr>
              <a:t>der jetzt an der Tafel steht</a:t>
            </a:r>
            <a:r>
              <a:rPr lang="de-DE" sz="2800" i="1" dirty="0" smtClean="0">
                <a:solidFill>
                  <a:schemeClr val="bg1"/>
                </a:solidFill>
              </a:rPr>
              <a:t>, lernt sehr gut. </a:t>
            </a:r>
            <a:endParaRPr lang="ru-RU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4968875" cy="850900"/>
          </a:xfrm>
        </p:spPr>
        <p:txBody>
          <a:bodyPr>
            <a:normAutofit fontScale="90000"/>
          </a:bodyPr>
          <a:lstStyle/>
          <a:p>
            <a:pPr algn="l"/>
            <a:r>
              <a:rPr lang="de-DE" sz="6000" b="1" dirty="0" smtClean="0">
                <a:solidFill>
                  <a:schemeClr val="tx1"/>
                </a:solidFill>
                <a:latin typeface="Rockwell" pitchFamily="18" charset="0"/>
              </a:rPr>
              <a:t>Wortfolge</a:t>
            </a:r>
            <a:endParaRPr lang="ru-RU" sz="60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468313" y="2492375"/>
            <a:ext cx="2303462" cy="10810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684213" y="2636838"/>
            <a:ext cx="1871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611188" y="2781300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Главное</a:t>
            </a:r>
          </a:p>
        </p:txBody>
      </p:sp>
      <p:sp>
        <p:nvSpPr>
          <p:cNvPr id="113670" name="WordArt 6"/>
          <p:cNvSpPr>
            <a:spLocks noChangeArrowheads="1" noChangeShapeType="1" noTextEdit="1"/>
          </p:cNvSpPr>
          <p:nvPr/>
        </p:nvSpPr>
        <p:spPr bwMode="auto">
          <a:xfrm>
            <a:off x="2987675" y="3573463"/>
            <a:ext cx="71438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Arial"/>
                <a:cs typeface="Arial"/>
              </a:rPr>
              <a:t>,</a:t>
            </a:r>
          </a:p>
        </p:txBody>
      </p:sp>
      <p:sp>
        <p:nvSpPr>
          <p:cNvPr id="113671" name="WordArt 7"/>
          <p:cNvSpPr>
            <a:spLocks noChangeArrowheads="1" noChangeShapeType="1" noTextEdit="1"/>
          </p:cNvSpPr>
          <p:nvPr/>
        </p:nvSpPr>
        <p:spPr bwMode="auto">
          <a:xfrm>
            <a:off x="3657600" y="2708920"/>
            <a:ext cx="1418456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416"/>
              </a:avLst>
            </a:prstTxWarp>
          </a:bodyPr>
          <a:lstStyle/>
          <a:p>
            <a:pPr algn="ctr"/>
            <a:r>
              <a:rPr lang="de-DE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weil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3676" name="WordArt 12"/>
          <p:cNvSpPr>
            <a:spLocks noChangeArrowheads="1" noChangeShapeType="1" noTextEdit="1"/>
          </p:cNvSpPr>
          <p:nvPr/>
        </p:nvSpPr>
        <p:spPr bwMode="auto">
          <a:xfrm>
            <a:off x="5795963" y="3429000"/>
            <a:ext cx="792162" cy="92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Arial"/>
                <a:cs typeface="Arial"/>
              </a:rPr>
              <a:t>...</a:t>
            </a:r>
          </a:p>
        </p:txBody>
      </p:sp>
      <p:sp>
        <p:nvSpPr>
          <p:cNvPr id="113677" name="AutoShape 13"/>
          <p:cNvSpPr>
            <a:spLocks noChangeArrowheads="1"/>
          </p:cNvSpPr>
          <p:nvPr/>
        </p:nvSpPr>
        <p:spPr bwMode="auto">
          <a:xfrm>
            <a:off x="6948488" y="2565400"/>
            <a:ext cx="1727200" cy="93503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680" name="WordArt 16"/>
          <p:cNvSpPr>
            <a:spLocks noChangeArrowheads="1" noChangeShapeType="1" noTextEdit="1"/>
          </p:cNvSpPr>
          <p:nvPr/>
        </p:nvSpPr>
        <p:spPr bwMode="auto">
          <a:xfrm>
            <a:off x="323528" y="5373216"/>
            <a:ext cx="7450832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Das Mädchen kocht</a:t>
            </a:r>
            <a:r>
              <a:rPr lang="de-DE" sz="3600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, weil </a:t>
            </a:r>
            <a:r>
              <a:rPr lang="de-DE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die Mutter krank</a:t>
            </a:r>
            <a:endParaRPr lang="ru-RU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113681" name="Text Box 17"/>
          <p:cNvSpPr txBox="1">
            <a:spLocks noChangeArrowheads="1"/>
          </p:cNvSpPr>
          <p:nvPr/>
        </p:nvSpPr>
        <p:spPr bwMode="auto">
          <a:xfrm>
            <a:off x="7772400" y="57150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600"/>
          </a:p>
        </p:txBody>
      </p:sp>
      <p:sp>
        <p:nvSpPr>
          <p:cNvPr id="113683" name="WordArt 19"/>
          <p:cNvSpPr>
            <a:spLocks noChangeArrowheads="1" noChangeShapeType="1" noTextEdit="1"/>
          </p:cNvSpPr>
          <p:nvPr/>
        </p:nvSpPr>
        <p:spPr bwMode="auto">
          <a:xfrm>
            <a:off x="8001000" y="5410200"/>
            <a:ext cx="89148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ist.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3684" name="Text Box 20"/>
          <p:cNvSpPr txBox="1">
            <a:spLocks noChangeArrowheads="1"/>
          </p:cNvSpPr>
          <p:nvPr/>
        </p:nvSpPr>
        <p:spPr bwMode="auto">
          <a:xfrm>
            <a:off x="8748713" y="2682875"/>
            <a:ext cx="3857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000099"/>
                </a:solidFill>
              </a:rPr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4400" b="1" dirty="0" smtClean="0"/>
              <a:t>Die Wortfolge im Nebensatz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 Konjunktionen und die Relativpronomen </a:t>
            </a:r>
            <a:r>
              <a:rPr lang="ru-RU" dirty="0" smtClean="0"/>
              <a:t> </a:t>
            </a:r>
            <a:r>
              <a:rPr lang="de-DE" dirty="0" smtClean="0"/>
              <a:t>stehen an der Spitze des Nebensatzes.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</a:t>
            </a:r>
            <a:r>
              <a:rPr lang="de-DE" sz="2800" i="1" dirty="0" smtClean="0">
                <a:solidFill>
                  <a:schemeClr val="bg1"/>
                </a:solidFill>
              </a:rPr>
              <a:t>Er sieht so aus, </a:t>
            </a:r>
            <a:r>
              <a:rPr lang="de-DE" sz="2800" i="1" u="sng" dirty="0" smtClean="0">
                <a:solidFill>
                  <a:schemeClr val="bg1"/>
                </a:solidFill>
              </a:rPr>
              <a:t>als</a:t>
            </a:r>
            <a:r>
              <a:rPr lang="de-DE" sz="2800" i="1" dirty="0" smtClean="0">
                <a:solidFill>
                  <a:schemeClr val="bg1"/>
                </a:solidFill>
              </a:rPr>
              <a:t> sei er krank.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Eine Ausnahme bilden nur die Präpositionen, die vor den Relativpronomen stehen können.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</a:t>
            </a:r>
            <a:r>
              <a:rPr lang="de-DE" sz="2800" i="1" dirty="0" smtClean="0">
                <a:solidFill>
                  <a:schemeClr val="bg1"/>
                </a:solidFill>
              </a:rPr>
              <a:t>Ich weiß nicht, </a:t>
            </a:r>
            <a:r>
              <a:rPr lang="de-DE" sz="2800" i="1" u="sng" dirty="0" smtClean="0">
                <a:solidFill>
                  <a:schemeClr val="bg1"/>
                </a:solidFill>
              </a:rPr>
              <a:t>von wem </a:t>
            </a:r>
            <a:r>
              <a:rPr lang="de-DE" sz="2800" i="1" dirty="0" smtClean="0">
                <a:solidFill>
                  <a:schemeClr val="bg1"/>
                </a:solidFill>
              </a:rPr>
              <a:t>du sprichst.</a:t>
            </a:r>
            <a:endParaRPr lang="ru-RU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4800" b="1" dirty="0" smtClean="0"/>
              <a:t>Die Wortfolge im Nebensatz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Das konjugierte Verb steht an der letzten Stelle, das trennbare Präfix wird im Nebensatz nicht getrennt.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</a:t>
            </a:r>
            <a:r>
              <a:rPr lang="de-DE" sz="2800" i="1" dirty="0" smtClean="0">
                <a:solidFill>
                  <a:schemeClr val="bg1"/>
                </a:solidFill>
              </a:rPr>
              <a:t>Ich weiß, dass diese Schülerin immer früh </a:t>
            </a:r>
            <a:r>
              <a:rPr lang="de-DE" sz="2800" i="1" u="sng" dirty="0" smtClean="0">
                <a:solidFill>
                  <a:schemeClr val="bg1"/>
                </a:solidFill>
              </a:rPr>
              <a:t>aufsteht.</a:t>
            </a:r>
          </a:p>
          <a:p>
            <a:endParaRPr lang="de-DE" dirty="0" smtClean="0"/>
          </a:p>
          <a:p>
            <a:r>
              <a:rPr lang="de-DE" dirty="0" smtClean="0"/>
              <a:t>Das nicht konjugierte Teil des Prädikats steht an der vorletzten Stelle.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</a:rPr>
              <a:t>    </a:t>
            </a:r>
            <a:r>
              <a:rPr lang="de-DE" sz="2800" i="1" dirty="0" smtClean="0">
                <a:solidFill>
                  <a:schemeClr val="bg1"/>
                </a:solidFill>
              </a:rPr>
              <a:t>Man sagt, dass die meisten Kinder diesen Film </a:t>
            </a:r>
            <a:r>
              <a:rPr lang="de-DE" sz="2800" i="1" u="sng" dirty="0" smtClean="0">
                <a:solidFill>
                  <a:schemeClr val="bg1"/>
                </a:solidFill>
              </a:rPr>
              <a:t>gesehen</a:t>
            </a:r>
            <a:r>
              <a:rPr lang="de-DE" sz="2800" i="1" dirty="0" smtClean="0">
                <a:solidFill>
                  <a:schemeClr val="bg1"/>
                </a:solidFill>
              </a:rPr>
              <a:t> haben.</a:t>
            </a:r>
            <a:endParaRPr lang="ru-RU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sz="4400" b="1" dirty="0" smtClean="0"/>
              <a:t>Die Wortfolge im Nebensatz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3000" dirty="0" smtClean="0"/>
              <a:t>Die Satzverneinung „nicht“ steht vor dem Prädikat.</a:t>
            </a:r>
          </a:p>
          <a:p>
            <a:pPr>
              <a:buNone/>
            </a:pPr>
            <a:r>
              <a:rPr lang="ru-RU" sz="3000" i="1" dirty="0" smtClean="0">
                <a:solidFill>
                  <a:schemeClr val="bg1"/>
                </a:solidFill>
              </a:rPr>
              <a:t>    </a:t>
            </a:r>
            <a:r>
              <a:rPr lang="de-DE" sz="3000" i="1" dirty="0" smtClean="0">
                <a:solidFill>
                  <a:schemeClr val="bg1"/>
                </a:solidFill>
              </a:rPr>
              <a:t>Alle wissen, dass die Versammlung heute </a:t>
            </a:r>
            <a:r>
              <a:rPr lang="de-DE" sz="3000" i="1" u="sng" dirty="0" smtClean="0">
                <a:solidFill>
                  <a:schemeClr val="bg1"/>
                </a:solidFill>
              </a:rPr>
              <a:t>nicht </a:t>
            </a:r>
            <a:r>
              <a:rPr lang="de-DE" sz="3000" i="1" dirty="0" smtClean="0">
                <a:solidFill>
                  <a:schemeClr val="bg1"/>
                </a:solidFill>
              </a:rPr>
              <a:t>stattfindet.</a:t>
            </a:r>
          </a:p>
          <a:p>
            <a:endParaRPr lang="de-DE" sz="3000" dirty="0" smtClean="0"/>
          </a:p>
          <a:p>
            <a:r>
              <a:rPr lang="de-DE" sz="3000" dirty="0" smtClean="0"/>
              <a:t>Das Reflexivpronomen „sich“ steht vor dem Subjekt, wenn das Subjekt ein Substantiv ist… </a:t>
            </a:r>
          </a:p>
          <a:p>
            <a:pPr>
              <a:buNone/>
            </a:pPr>
            <a:r>
              <a:rPr lang="ru-RU" sz="3000" i="1" dirty="0" smtClean="0">
                <a:solidFill>
                  <a:schemeClr val="bg1"/>
                </a:solidFill>
              </a:rPr>
              <a:t>    </a:t>
            </a:r>
            <a:r>
              <a:rPr lang="de-DE" sz="3000" i="1" dirty="0" smtClean="0">
                <a:solidFill>
                  <a:schemeClr val="bg1"/>
                </a:solidFill>
              </a:rPr>
              <a:t>Der Lehrer fragt, ob </a:t>
            </a:r>
            <a:r>
              <a:rPr lang="de-DE" sz="3000" i="1" u="sng" dirty="0" smtClean="0">
                <a:solidFill>
                  <a:schemeClr val="bg1"/>
                </a:solidFill>
              </a:rPr>
              <a:t>sich</a:t>
            </a:r>
            <a:r>
              <a:rPr lang="de-DE" sz="3000" i="1" dirty="0" smtClean="0">
                <a:solidFill>
                  <a:schemeClr val="bg1"/>
                </a:solidFill>
              </a:rPr>
              <a:t> </a:t>
            </a:r>
            <a:r>
              <a:rPr lang="de-DE" sz="3000" i="1" u="sng" dirty="0" smtClean="0">
                <a:solidFill>
                  <a:schemeClr val="bg1"/>
                </a:solidFill>
              </a:rPr>
              <a:t>die Schüler </a:t>
            </a:r>
            <a:r>
              <a:rPr lang="de-DE" sz="3000" i="1" dirty="0" smtClean="0">
                <a:solidFill>
                  <a:schemeClr val="bg1"/>
                </a:solidFill>
              </a:rPr>
              <a:t>schon versammelt haben.</a:t>
            </a:r>
          </a:p>
          <a:p>
            <a:pPr>
              <a:buNone/>
            </a:pPr>
            <a:endParaRPr lang="de-DE" sz="3000" dirty="0" smtClean="0"/>
          </a:p>
          <a:p>
            <a:r>
              <a:rPr lang="de-DE" sz="3000" dirty="0" smtClean="0"/>
              <a:t>… und nach dem Subjekt, wenn das Subjekt ein Pronomen ist.</a:t>
            </a:r>
          </a:p>
          <a:p>
            <a:pPr>
              <a:buNone/>
            </a:pPr>
            <a:r>
              <a:rPr lang="ru-RU" sz="3000" i="1" dirty="0" smtClean="0">
                <a:solidFill>
                  <a:schemeClr val="bg1"/>
                </a:solidFill>
              </a:rPr>
              <a:t>    </a:t>
            </a:r>
            <a:r>
              <a:rPr lang="de-DE" sz="3000" i="1" dirty="0" smtClean="0">
                <a:solidFill>
                  <a:schemeClr val="bg1"/>
                </a:solidFill>
              </a:rPr>
              <a:t>Der Lehrer fragt, ob </a:t>
            </a:r>
            <a:r>
              <a:rPr lang="de-DE" sz="3000" i="1" u="sng" dirty="0" smtClean="0">
                <a:solidFill>
                  <a:schemeClr val="bg1"/>
                </a:solidFill>
              </a:rPr>
              <a:t>man</a:t>
            </a:r>
            <a:r>
              <a:rPr lang="de-DE" sz="3000" i="1" dirty="0" smtClean="0">
                <a:solidFill>
                  <a:schemeClr val="bg1"/>
                </a:solidFill>
              </a:rPr>
              <a:t> </a:t>
            </a:r>
            <a:r>
              <a:rPr lang="de-DE" sz="3000" i="1" u="sng" dirty="0" smtClean="0">
                <a:solidFill>
                  <a:schemeClr val="bg1"/>
                </a:solidFill>
              </a:rPr>
              <a:t>sich</a:t>
            </a:r>
            <a:r>
              <a:rPr lang="de-DE" sz="3000" i="1" dirty="0" smtClean="0">
                <a:solidFill>
                  <a:schemeClr val="bg1"/>
                </a:solidFill>
              </a:rPr>
              <a:t> schon versammelt hat.</a:t>
            </a:r>
          </a:p>
          <a:p>
            <a:endParaRPr lang="de-DE" sz="3000" i="1" dirty="0" smtClean="0"/>
          </a:p>
          <a:p>
            <a:endParaRPr lang="de-DE" sz="2800" dirty="0" smtClean="0"/>
          </a:p>
          <a:p>
            <a:endParaRPr lang="de-DE" sz="2800" dirty="0" smtClean="0"/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0"/>
          <a:ext cx="8820472" cy="6863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118"/>
                <a:gridCol w="2205118"/>
                <a:gridCol w="2205118"/>
                <a:gridCol w="2205118"/>
              </a:tblGrid>
              <a:tr h="1234488">
                <a:tc>
                  <a:txBody>
                    <a:bodyPr/>
                    <a:lstStyle/>
                    <a:p>
                      <a:r>
                        <a:rPr lang="ru-RU" dirty="0" smtClean="0"/>
                        <a:t>Виды придаточных предложений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Вопросы, на которые они отвечают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Соединительные союзы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 предложений</a:t>
                      </a:r>
                      <a:endParaRPr lang="ru-RU" dirty="0"/>
                    </a:p>
                  </a:txBody>
                  <a:tcPr/>
                </a:tc>
              </a:tr>
              <a:tr h="17316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1. Придаточные дополнительные (</a:t>
                      </a:r>
                      <a:r>
                        <a:rPr lang="de-DE" dirty="0" smtClean="0">
                          <a:latin typeface="Cambria" pitchFamily="18" charset="0"/>
                        </a:rPr>
                        <a:t>Objektsätze)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Wen? Was? Worauf? Wofür? Womit?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Cambria" pitchFamily="18" charset="0"/>
                        </a:rPr>
                        <a:t>Союзы 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dass, ob, wie. 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Местоимения 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wer, was, der. 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Наречия  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womit, wofür, worüber, wo, wohin 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Er sagt, dass er bald kommt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 </a:t>
                      </a:r>
                      <a:endParaRPr lang="ru-RU" b="0" dirty="0" smtClean="0">
                        <a:latin typeface="Cambria" pitchFamily="18" charset="0"/>
                      </a:endParaRPr>
                    </a:p>
                    <a:p>
                      <a:r>
                        <a:rPr lang="de-DE" b="0" dirty="0" smtClean="0">
                          <a:latin typeface="Cambria" pitchFamily="18" charset="0"/>
                        </a:rPr>
                        <a:t>Ich weiß gar nicht, was er macht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23448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2. Придаточные причины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(Kausalsätze)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Warum? Weshalb? Aus welchem Grunde?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Союзы </a:t>
                      </a:r>
                      <a:r>
                        <a:rPr lang="de-DE" b="0" dirty="0" smtClean="0"/>
                        <a:t>da, weil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Wir gehen manchmal ins Cafe, weil wir nicht zu Hause essen wollen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23448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3. Придаточные цели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(Finalsätze)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Wozu? Zu welchem Zweck? Mit welcher Absicht?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Союз </a:t>
                      </a:r>
                      <a:r>
                        <a:rPr lang="de-DE" b="0" dirty="0" smtClean="0"/>
                        <a:t>damit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Max kauft ein, damit wir essen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 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4228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4. Придаточные времени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(Temporalsätze)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Wann? Seit wann?  Bis wann? Wie lange? Wie oft?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err="1" smtClean="0">
                          <a:latin typeface="Cambria" pitchFamily="18" charset="0"/>
                        </a:rPr>
                        <a:t>Союзы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 als, wenn, seitdem, bis, während, nachdem, bevor и </a:t>
                      </a:r>
                      <a:r>
                        <a:rPr lang="de-DE" b="0" dirty="0" err="1" smtClean="0">
                          <a:latin typeface="Cambria" pitchFamily="18" charset="0"/>
                        </a:rPr>
                        <a:t>т.д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.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Als ich kam, war es spät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 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Wir sind froh, wenn er kommt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0"/>
          <a:ext cx="871296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1261555">
                <a:tc>
                  <a:txBody>
                    <a:bodyPr/>
                    <a:lstStyle/>
                    <a:p>
                      <a:r>
                        <a:rPr lang="ru-RU" dirty="0" smtClean="0"/>
                        <a:t>Виды придаточных предложений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Вопросы, на которые они отвечают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Соединительные союзы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 предложений</a:t>
                      </a:r>
                      <a:endParaRPr lang="ru-RU" dirty="0"/>
                    </a:p>
                  </a:txBody>
                  <a:tcPr/>
                </a:tc>
              </a:tr>
              <a:tr h="12615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5. Придаточные определительные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(Attributsätze)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Welcher? Was für ein?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err="1" smtClean="0">
                          <a:latin typeface="Cambria" pitchFamily="18" charset="0"/>
                        </a:rPr>
                        <a:t>Местоимения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 der, die, das. </a:t>
                      </a:r>
                      <a:r>
                        <a:rPr lang="de-DE" b="0" dirty="0" err="1" smtClean="0">
                          <a:latin typeface="Cambria" pitchFamily="18" charset="0"/>
                        </a:rPr>
                        <a:t>Наречия</a:t>
                      </a:r>
                      <a:r>
                        <a:rPr lang="de-DE" b="0" dirty="0" smtClean="0">
                          <a:latin typeface="Cambria" pitchFamily="18" charset="0"/>
                        </a:rPr>
                        <a:t> was, wo, wohin, wie, </a:t>
                      </a:r>
                      <a:endParaRPr lang="ru-RU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Cambria" pitchFamily="18" charset="0"/>
                        </a:rPr>
                        <a:t>Das ist der Mann, der immer viel zu</a:t>
                      </a:r>
                    </a:p>
                    <a:p>
                      <a:r>
                        <a:rPr lang="de-DE" b="0" dirty="0" smtClean="0">
                          <a:latin typeface="Cambria" pitchFamily="18" charset="0"/>
                        </a:rPr>
                        <a:t>tun hat</a:t>
                      </a:r>
                      <a:r>
                        <a:rPr lang="ru-RU" b="0" dirty="0" smtClean="0">
                          <a:latin typeface="Cambria" pitchFamily="18" charset="0"/>
                        </a:rPr>
                        <a:t>.</a:t>
                      </a:r>
                      <a:endParaRPr lang="de-DE" b="0" dirty="0" smtClean="0">
                        <a:latin typeface="Cambria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2615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6. Придаточные образа действия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(Modalsätze)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Auf welche Weise? Wie?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Союз </a:t>
                      </a:r>
                      <a:r>
                        <a:rPr lang="de-DE" dirty="0" smtClean="0"/>
                        <a:t>indem </a:t>
                      </a:r>
                      <a:r>
                        <a:rPr lang="ru-RU" dirty="0" smtClean="0"/>
                        <a:t>(переводится деепричастным оборотом)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Der Angeklagte antwortete, indem er sich bemühte, kaltblütig zu sein.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2615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7. Придаточные условные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(Konditionalsätze)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Unter welchen Umständen?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Союзы </a:t>
                      </a:r>
                      <a:r>
                        <a:rPr lang="de-DE" dirty="0" smtClean="0"/>
                        <a:t>wenn, falls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Wenn man immer neue Wörter lernt, macht man Fortschritte.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8117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8. Придаточные сравнительные</a:t>
                      </a:r>
                      <a:r>
                        <a:rPr lang="de-DE" dirty="0" smtClean="0">
                          <a:latin typeface="Cambria" pitchFamily="18" charset="0"/>
                        </a:rPr>
                        <a:t> (Komparativsätze)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Wie?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Союзы </a:t>
                      </a:r>
                      <a:r>
                        <a:rPr lang="de-DE" dirty="0" smtClean="0"/>
                        <a:t>wie, sowie, als, als ob, als wenn, wie wenn </a:t>
                      </a:r>
                      <a:r>
                        <a:rPr lang="ru-RU" dirty="0" smtClean="0"/>
                        <a:t>(нереальное сравнение)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Cambria" pitchFamily="18" charset="0"/>
                        </a:rPr>
                        <a:t>Das Verbrechen wurde aufgedeckt, wie es sein sollte.</a:t>
                      </a:r>
                    </a:p>
                    <a:p>
                      <a:r>
                        <a:rPr lang="de-DE" dirty="0" smtClean="0">
                          <a:latin typeface="Cambria" pitchFamily="18" charset="0"/>
                        </a:rPr>
                        <a:t>Er ist älter, als ich gedacht hatte.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443</TotalTime>
  <Words>998</Words>
  <Application>Microsoft Office PowerPoint</Application>
  <PresentationFormat>Экран (4:3)</PresentationFormat>
  <Paragraphs>149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Das Satzgefüge (сложноподчиненное предложение)</vt:lpstr>
      <vt:lpstr>Слайд 2</vt:lpstr>
      <vt:lpstr>Der Nebensatz kann…</vt:lpstr>
      <vt:lpstr>Wortfolge</vt:lpstr>
      <vt:lpstr>Die Wortfolge im Nebensatz</vt:lpstr>
      <vt:lpstr>Die Wortfolge im Nebensatz</vt:lpstr>
      <vt:lpstr>Die Wortfolge im Nebensatz</vt:lpstr>
      <vt:lpstr>Слайд 8</vt:lpstr>
      <vt:lpstr>Слайд 9</vt:lpstr>
      <vt:lpstr>Attributsätze</vt:lpstr>
      <vt:lpstr>Die relativen Attributsätze werden eingeleitet durch :</vt:lpstr>
      <vt:lpstr>Слайд 12</vt:lpstr>
      <vt:lpstr>Übungen</vt:lpstr>
      <vt:lpstr>Übungen</vt:lpstr>
      <vt:lpstr>Literatur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zusammengesetzte Satz (сложное предложение)</dc:title>
  <dc:creator>1</dc:creator>
  <cp:lastModifiedBy>1</cp:lastModifiedBy>
  <cp:revision>60</cp:revision>
  <dcterms:created xsi:type="dcterms:W3CDTF">2013-10-07T15:09:03Z</dcterms:created>
  <dcterms:modified xsi:type="dcterms:W3CDTF">2016-08-06T05:17:52Z</dcterms:modified>
</cp:coreProperties>
</file>