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5" r:id="rId4"/>
    <p:sldId id="261" r:id="rId5"/>
    <p:sldId id="267" r:id="rId6"/>
    <p:sldId id="263" r:id="rId7"/>
    <p:sldId id="266" r:id="rId8"/>
    <p:sldId id="264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0066"/>
    <a:srgbClr val="800000"/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CCB3E-C1CA-487B-ACBC-3D637B616E90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B60D4-191E-4BC1-854E-965D04740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51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5571-BAC8-4C35-A7AF-824FF0EBA502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D011-6D6B-4A91-ADFA-1FB9F1F52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3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4310A-2DCB-4D55-8BEB-5E3C3ECFEECD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4BDD7-EDDC-4EE1-83C5-7A8CC5E58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D9ED2-579B-4BE5-BE2D-85774D9862CD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FB25B-C684-46A9-9C02-77050FF94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96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0C0AA-5390-4BEF-961C-EBBE5DA23C4A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74F0-9401-4EE3-9463-385ED5B54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17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EA771-DB64-468B-B7D1-F39D349B6CA0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AD1FD-2EF4-485A-876C-38DA788A6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02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E17A4-AB46-46B6-9212-357A49B42D06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0B67B-32DC-4A7D-AB0F-8BF59BE1F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90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C0E49-A9F0-4840-8D3D-629B3504C5E7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9A0D3-7291-435E-BC05-95963BD8E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45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012E1-C34E-4562-B3CA-65C1416B406B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5941E-4A59-4701-9CF1-87313354F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9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E4D74-E1E3-4CAE-92C3-EFB10FAB072E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6634F-F22B-4260-8BE7-FF10B0988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17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8F55-8209-4C9D-89C0-8B55DDF67CD7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016A-680D-4E8C-A158-B182D6BE7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145844-DDC9-4D50-803F-7BA712380ED6}" type="datetimeFigureOut">
              <a:rPr lang="ru-RU"/>
              <a:pPr>
                <a:defRPr/>
              </a:pPr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BDB79F-7B81-4BBD-8E09-B674A241DC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lnet.ee/gallery/konkurs2010_366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574433" y="5761261"/>
            <a:ext cx="1847116" cy="643900"/>
          </a:xfrm>
        </p:spPr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 А. Крылов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(1769-1844)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758" y="796513"/>
            <a:ext cx="1154307" cy="17410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413" y="642871"/>
            <a:ext cx="1592954" cy="19082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02" y="375401"/>
            <a:ext cx="1489308" cy="18972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675680"/>
            <a:ext cx="1408742" cy="18783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82" y="3356992"/>
            <a:ext cx="1431169" cy="19082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726" y="3959742"/>
            <a:ext cx="1525498" cy="1813327"/>
          </a:xfrm>
          <a:prstGeom prst="rect">
            <a:avLst/>
          </a:prstGeom>
        </p:spPr>
      </p:pic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3338" y="5366882"/>
            <a:ext cx="1969179" cy="84741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05851" y="5891770"/>
            <a:ext cx="1847248" cy="847417"/>
          </a:xfrm>
          <a:prstGeom prst="rect">
            <a:avLst/>
          </a:prstGeom>
        </p:spPr>
      </p:pic>
      <p:sp>
        <p:nvSpPr>
          <p:cNvPr id="21" name="Заголовок 1"/>
          <p:cNvSpPr txBox="1">
            <a:spLocks/>
          </p:cNvSpPr>
          <p:nvPr/>
        </p:nvSpPr>
        <p:spPr bwMode="auto">
          <a:xfrm>
            <a:off x="3485359" y="2732097"/>
            <a:ext cx="2097504" cy="88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Эзоп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(620-560 до н. э.)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2240" y="2602584"/>
            <a:ext cx="2097206" cy="90838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455" y="2295380"/>
            <a:ext cx="2206943" cy="908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28800"/>
            <a:ext cx="2170584" cy="327310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347864" y="1772816"/>
            <a:ext cx="4572000" cy="404020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8310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Считают, что первым начал писать басни Эзоп, который жил в Греции в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IV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веке до н. э.. В его баснях животные говорили, думали, как люди. Эзоп высмеивал в баснях человеческие пороки, приписывая их животным.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8310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Многие басни Эзопа стали известны читателям благодаря переводам И.А. Крылова.  Он наделил персонажей Эзопа русскими  чертами, вложил в их уста русскую народную речь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392537" y="1196752"/>
            <a:ext cx="4896544" cy="3921299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rgbClr val="800080"/>
                </a:solidFill>
              </a:rPr>
              <a:t> </a:t>
            </a:r>
            <a:endParaRPr lang="ru-RU" sz="3600" dirty="0">
              <a:solidFill>
                <a:srgbClr val="80008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-34925" y="3504096"/>
            <a:ext cx="4038600" cy="559421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267744" y="1196752"/>
            <a:ext cx="6429400" cy="5184576"/>
          </a:xfrm>
        </p:spPr>
        <p:txBody>
          <a:bodyPr/>
          <a:lstStyle/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Перу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Крылова принадлежат разнообразные произведения. Но сильнее всего его талант проявился в баснях. Иван Андреевич оставил после себя настоящий клад –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целых 205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басен.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Великого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баснописца наш народ называл дедушкой Крыловым. Его произведения, в которых он казнит безжалостным смехом всякие недостатки людей- жалость, лень, глупость, хвастовство, приписывая эти недостатки животным – известны всему миру и переведены на разные языки.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Герои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произведений – животные. Но про зверей ли писал Крылов? Нет, конечно. Он имел в виду невежественных, самоуверенных людей, берущихся за дело, в которых ничего не смыслят. И сделал Крылов это в иносказательной форме, как Эзоп.</a:t>
            </a:r>
            <a: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Популярность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басен Крылова была огромна уже при жизни поэта. Их заучивали наизусть, пересказывали, хохоча, друг другу и боевые генералы, и солдаты, и мелкие чиновники, и даже императоры Александр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Николай II ими зачитывались.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64" y="1196752"/>
            <a:ext cx="2091580" cy="278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3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45365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Басня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краткий рассказ, чаще всего в стихах, главным образом сатирического характера. Цель басни — осмеяние человеческих пороков, недостатков общественной жизни. В начале басни иногда бывает вступление, подготавливающее читателя к дальнейшему изложению. В конце басни обычно дается "мораль". Персонажи басни чаще всего — животные, птицы, рыбы, растения. Язык басни всегда простой.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 — название заключительных строк басни с нравоучительным выводом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7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66"/>
                </a:solidFill>
              </a:rPr>
              <a:t>Чем различаются слова «невежда» и «невежа»?</a:t>
            </a: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Невежа – грубый, невоспитанный человек.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Невежда – необразованный, несведущий,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алограмотный человек.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8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720" y="1345332"/>
            <a:ext cx="8229600" cy="1143000"/>
          </a:xfrm>
        </p:spPr>
        <p:txBody>
          <a:bodyPr/>
          <a:lstStyle/>
          <a:p>
            <a:r>
              <a:rPr lang="ru-RU" dirty="0" smtClean="0"/>
              <a:t>Словарная работа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42535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МАРТЫШКА</a:t>
            </a:r>
            <a:r>
              <a:rPr lang="ru-RU" sz="2400" i="1" dirty="0" smtClean="0">
                <a:hlinkClick r:id="" action="ppaction://noaction"/>
              </a:rPr>
              <a:t> — </a:t>
            </a:r>
            <a:r>
              <a:rPr lang="ru-RU" sz="2400" dirty="0" smtClean="0">
                <a:hlinkClick r:id="" action="ppaction://noaction"/>
              </a:rPr>
              <a:t>маленькая обезьянка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ДЮЖИНА</a:t>
            </a:r>
            <a:r>
              <a:rPr lang="ru-RU" sz="2400" i="1" dirty="0" smtClean="0">
                <a:hlinkClick r:id="" action="ppaction://noaction"/>
              </a:rPr>
              <a:t> — 12</a:t>
            </a:r>
            <a:endParaRPr lang="ru-RU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ПОЛДЮЖИНЫ</a:t>
            </a:r>
            <a:r>
              <a:rPr lang="ru-RU" sz="2400" i="1" dirty="0" smtClean="0">
                <a:hlinkClick r:id="" action="ppaction://noaction"/>
              </a:rPr>
              <a:t> — 6</a:t>
            </a:r>
            <a:endParaRPr lang="ru-RU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ТЕМЯ </a:t>
            </a:r>
            <a:r>
              <a:rPr lang="ru-RU" sz="2400" i="1" dirty="0" smtClean="0">
                <a:hlinkClick r:id="" action="ppaction://noaction"/>
              </a:rPr>
              <a:t>— верхняя часть головы</a:t>
            </a:r>
            <a:endParaRPr lang="ru-RU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НАНИЖАЕТ </a:t>
            </a:r>
            <a:r>
              <a:rPr lang="ru-RU" sz="2400" i="1" dirty="0" smtClean="0">
                <a:hlinkClick r:id="" action="ppaction://noaction"/>
              </a:rPr>
              <a:t>— оденет подряд на нитку, проволоку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К ХУДУ КЛОНИТ</a:t>
            </a:r>
            <a:r>
              <a:rPr lang="ru-RU" sz="2400" i="1" dirty="0" smtClean="0">
                <a:hlinkClick r:id="" action="ppaction://noaction"/>
              </a:rPr>
              <a:t> — к плохому клонит</a:t>
            </a:r>
            <a:endParaRPr lang="ru-RU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ПОЗНАТНЕЙ</a:t>
            </a:r>
            <a:r>
              <a:rPr lang="ru-RU" sz="2400" i="1" dirty="0" smtClean="0">
                <a:hlinkClick r:id="" action="ppaction://noaction"/>
              </a:rPr>
              <a:t> — знать — в буржуазно-дворянском обществе: высший слой привилегированного класса</a:t>
            </a:r>
            <a:r>
              <a:rPr lang="ru-RU" sz="2400" i="1" dirty="0" smtClean="0"/>
              <a:t>               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НЕВЕЖДА</a:t>
            </a:r>
            <a:r>
              <a:rPr lang="ru-RU" sz="2400" i="1" dirty="0" smtClean="0">
                <a:hlinkClick r:id="" action="ppaction://noaction"/>
              </a:rPr>
              <a:t> — необразованный, несведущий человек</a:t>
            </a:r>
            <a:endParaRPr lang="ru-RU" sz="2400" i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b="1" i="1" dirty="0" smtClean="0">
                <a:hlinkClick r:id="" action="ppaction://noaction"/>
              </a:rPr>
              <a:t>НЕВЕЖА</a:t>
            </a:r>
            <a:r>
              <a:rPr lang="ru-RU" sz="2400" i="1" dirty="0" smtClean="0">
                <a:hlinkClick r:id="" action="ppaction://noaction"/>
              </a:rPr>
              <a:t> — грубый невоспитанный человек</a:t>
            </a:r>
            <a:endParaRPr lang="ru-RU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0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296144"/>
          </a:xfrm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0405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Почему Крылов выбрал для своей басни именно мартышку?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Обратите внимание на те действия, которые совершала мартышка с очками.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А как обычно пользуются очками?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Прочитайте выразительно. Как она применяла очки.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Почему Мартышка решила, что люди её обманули?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В чём комичность ситуации?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Какова мораль басни?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800000"/>
                </a:solidFill>
              </a:rPr>
              <a:t>Какие недостатки высмеиваются в басне?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14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66"/>
                </a:solidFill>
              </a:rPr>
              <a:t>Домашнее задание</a:t>
            </a: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>
              <a:solidFill>
                <a:srgbClr val="80008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800080"/>
                </a:solidFill>
              </a:rPr>
              <a:t>С.134-135, наизусть</a:t>
            </a:r>
            <a:endParaRPr lang="ru-RU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440160"/>
          </a:xfrm>
        </p:spPr>
        <p:txBody>
          <a:bodyPr/>
          <a:lstStyle/>
          <a:p>
            <a:r>
              <a:rPr lang="ru-RU" dirty="0" smtClean="0">
                <a:solidFill>
                  <a:srgbClr val="800080"/>
                </a:solidFill>
              </a:rPr>
              <a:t>Источники</a:t>
            </a:r>
            <a:endParaRPr lang="ru-RU" dirty="0">
              <a:solidFill>
                <a:srgbClr val="80008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Речевая разминка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http://www.solnet.ee/gallery/konkurs2010_366.html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83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323</TotalTime>
  <Words>295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11</vt:lpstr>
      <vt:lpstr>И. А. Крылов (1769-1844)</vt:lpstr>
      <vt:lpstr>Презентация PowerPoint</vt:lpstr>
      <vt:lpstr> Перу Крылова принадлежат разнообразные произведения. Но сильнее всего его талант проявился в баснях. Иван Андреевич оставил после себя настоящий клад – целых 205 басен.  Великого русского баснописца наш народ называл дедушкой Крыловым. Его произведения, в которых он казнит безжалостным смехом всякие недостатки людей- жалость, лень, глупость, хвастовство, приписывая эти недостатки животным – известны всему миру и переведены на разные языки.  Герои его произведений – животные. Но про зверей ли писал Крылов? Нет, конечно. Он имел в виду невежественных, самоуверенных людей, берущихся за дело, в которых ничего не смыслят. И сделал Крылов это в иносказательной форме, как Эзоп.  Популярность басен Крылова была огромна уже при жизни поэта. Их заучивали наизусть, пересказывали, хохоча, друг другу и боевые генералы, и солдаты, и мелкие чиновники, и даже императоры АлександрI  и Николай II ими зачитывались. </vt:lpstr>
      <vt:lpstr>Басня — краткий рассказ, чаще всего в стихах, главным образом сатирического характера. Цель басни — осмеяние человеческих пороков, недостатков общественной жизни. В начале басни иногда бывает вступление, подготавливающее читателя к дальнейшему изложению. В конце басни обычно дается "мораль". Персонажи басни чаще всего — животные, птицы, рыбы, растения. Язык басни всегда простой.   Мораль — название заключительных строк басни с нравоучительным выводом </vt:lpstr>
      <vt:lpstr>Чем различаются слова «невежда» и «невежа»?</vt:lpstr>
      <vt:lpstr>Словарная работа </vt:lpstr>
      <vt:lpstr>Вопросы</vt:lpstr>
      <vt:lpstr>Домашнее задание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литературного чтения  в 3 классе</dc:title>
  <dc:creator>SWork</dc:creator>
  <cp:lastModifiedBy>User</cp:lastModifiedBy>
  <cp:revision>20</cp:revision>
  <dcterms:created xsi:type="dcterms:W3CDTF">2013-11-17T15:52:32Z</dcterms:created>
  <dcterms:modified xsi:type="dcterms:W3CDTF">2015-09-29T06:31:09Z</dcterms:modified>
</cp:coreProperties>
</file>