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6" r:id="rId4"/>
    <p:sldId id="303" r:id="rId5"/>
    <p:sldId id="272" r:id="rId6"/>
    <p:sldId id="262" r:id="rId7"/>
    <p:sldId id="257" r:id="rId8"/>
    <p:sldId id="287" r:id="rId9"/>
    <p:sldId id="282" r:id="rId10"/>
    <p:sldId id="275" r:id="rId11"/>
    <p:sldId id="281" r:id="rId12"/>
    <p:sldId id="276" r:id="rId13"/>
    <p:sldId id="266" r:id="rId14"/>
    <p:sldId id="263" r:id="rId15"/>
    <p:sldId id="258" r:id="rId16"/>
    <p:sldId id="295" r:id="rId17"/>
    <p:sldId id="283" r:id="rId18"/>
    <p:sldId id="269" r:id="rId19"/>
    <p:sldId id="279" r:id="rId20"/>
    <p:sldId id="293" r:id="rId21"/>
    <p:sldId id="280" r:id="rId22"/>
    <p:sldId id="267" r:id="rId23"/>
    <p:sldId id="264" r:id="rId24"/>
    <p:sldId id="259" r:id="rId25"/>
    <p:sldId id="296" r:id="rId26"/>
    <p:sldId id="284" r:id="rId27"/>
    <p:sldId id="270" r:id="rId28"/>
    <p:sldId id="294" r:id="rId29"/>
    <p:sldId id="289" r:id="rId30"/>
    <p:sldId id="265" r:id="rId31"/>
    <p:sldId id="260" r:id="rId32"/>
    <p:sldId id="297" r:id="rId33"/>
    <p:sldId id="299" r:id="rId34"/>
    <p:sldId id="285" r:id="rId35"/>
    <p:sldId id="290" r:id="rId36"/>
    <p:sldId id="302" r:id="rId37"/>
    <p:sldId id="300" r:id="rId38"/>
    <p:sldId id="301" r:id="rId39"/>
    <p:sldId id="304" r:id="rId40"/>
    <p:sldId id="271" r:id="rId41"/>
    <p:sldId id="291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D48886"/>
    <a:srgbClr val="E1AAA9"/>
    <a:srgbClr val="FFD6D5"/>
    <a:srgbClr val="FFB9B7"/>
    <a:srgbClr val="C86866"/>
    <a:srgbClr val="B84542"/>
    <a:srgbClr val="FFDCDB"/>
    <a:srgbClr val="FF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F6FF-35C9-4CCE-A84E-8F715C40BEBC}" type="datetimeFigureOut">
              <a:rPr lang="ru-RU" smtClean="0"/>
              <a:pPr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CDC0-3D73-4B90-9ACB-1AF58806B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ladimir\Desktop\&#1052;&#1091;&#1079;&#1077;&#1081;&#1085;&#1072;&#1103;%20&#1087;&#1077;&#1076;&#1072;&#1075;&#1086;&#1075;&#1080;&#1082;&#1072;\&#1059;&#1088;&#1086;&#1082;%20&#1060;&#1057;&#1059;\Ot_ulybki_stanet_vsem_svetley___-Darite_drug_drugu_ulybki!_)Ulybaytes!).mp3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784976" cy="280831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Цель урока: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применить полученные знания и умения </a:t>
            </a:r>
            <a:b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</a:b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при решении различных задач.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31032" y="1124744"/>
            <a:ext cx="8461448" cy="82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Формулы сокращенного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339752" y="1988840"/>
            <a:ext cx="496855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умножения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411760" y="216024"/>
            <a:ext cx="4680520" cy="980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Тема урока: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209545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Задание №1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Вычислите: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а)   257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− 243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б)   28 ∙ 32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heavy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в)   99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209545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Эталон выполнения 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адания №1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Вычислите: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а)   257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− 243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 (257 − 243)(257+243)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= 14 ∙ 500 = </a:t>
            </a:r>
            <a:r>
              <a:rPr lang="ru-RU" sz="3200" b="1" u="heavy" dirty="0" smtClean="0"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Aharoni" pitchFamily="2" charset="-79"/>
              </a:rPr>
              <a:t>7 000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б)   28 ∙ 32 = (30 − 2)(30 + 2) = 30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− 2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= 900 − 4 = </a:t>
            </a:r>
            <a:r>
              <a:rPr lang="ru-RU" sz="3200" b="1" u="heavy" dirty="0" smtClean="0"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Aharoni" pitchFamily="2" charset="-79"/>
              </a:rPr>
              <a:t>896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heavy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в)   99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 (100 − 1)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 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 100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− 2∙100∙1 + 1</a:t>
            </a:r>
            <a:r>
              <a:rPr lang="ru-RU" sz="3200" b="1" baseline="30000" dirty="0" smtClean="0">
                <a:latin typeface="Times New Roman" pitchFamily="18" charset="0"/>
                <a:cs typeface="Aharoni" pitchFamily="2" charset="-79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=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      = 10 000 − 200 + 1 = </a:t>
            </a:r>
            <a:r>
              <a:rPr lang="ru-RU" sz="3200" b="1" u="heavy" dirty="0" smtClean="0">
                <a:uFill>
                  <a:solidFill>
                    <a:srgbClr val="00B050"/>
                  </a:solidFill>
                </a:uFill>
                <a:latin typeface="Times New Roman" pitchFamily="18" charset="0"/>
                <a:cs typeface="Aharoni" pitchFamily="2" charset="-79"/>
              </a:rPr>
              <a:t>9 801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413995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836712"/>
            <a:ext cx="82809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Задание Диофанта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Александрийского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Вычислите: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 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564904"/>
            <a:ext cx="5372100" cy="159067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047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000" cy="46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21291" y="4267743"/>
            <a:ext cx="2376264" cy="3600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ukoe.com/wp-content/uploads/2013/06/329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453126"/>
            <a:ext cx="3672408" cy="3540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72" name="Picture 24" descr="ugol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598" y="2301875"/>
            <a:ext cx="1292225" cy="12954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843808" y="260350"/>
            <a:ext cx="6048671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Абстракционизм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  <p:pic>
        <p:nvPicPr>
          <p:cNvPr id="2069" name="Picture 21" descr="ugol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71438"/>
            <a:ext cx="2711450" cy="3141662"/>
          </a:xfrm>
          <a:prstGeom prst="rect">
            <a:avLst/>
          </a:prstGeom>
          <a:noFill/>
        </p:spPr>
      </p:pic>
      <p:pic>
        <p:nvPicPr>
          <p:cNvPr id="2070" name="Picture 22" descr="ugol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711450" cy="3141663"/>
          </a:xfrm>
          <a:prstGeom prst="rect">
            <a:avLst/>
          </a:prstGeom>
          <a:noFill/>
        </p:spPr>
      </p:pic>
      <p:pic>
        <p:nvPicPr>
          <p:cNvPr id="2073" name="Picture 25" descr="ugol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606" y="4930969"/>
            <a:ext cx="1220787" cy="1223963"/>
          </a:xfrm>
          <a:prstGeom prst="rect">
            <a:avLst/>
          </a:prstGeom>
          <a:noFill/>
        </p:spPr>
      </p:pic>
      <p:pic>
        <p:nvPicPr>
          <p:cNvPr id="2076" name="Picture 28" descr="ugol7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989" y="2295534"/>
            <a:ext cx="1220787" cy="1223963"/>
          </a:xfrm>
          <a:prstGeom prst="rect">
            <a:avLst/>
          </a:prstGeom>
          <a:noFill/>
        </p:spPr>
      </p:pic>
      <p:pic>
        <p:nvPicPr>
          <p:cNvPr id="2075" name="Picture 27" descr="ugol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658" y="4930969"/>
            <a:ext cx="1220787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ндинский Москв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60647"/>
            <a:ext cx="6264696" cy="6208943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19672" y="6444044"/>
            <a:ext cx="585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Василий Кандинский «Москва. Красная площадь», 1916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453336"/>
            <a:ext cx="236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Василий Кандинский </a:t>
            </a:r>
            <a:endParaRPr lang="ru-RU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1520" y="4437112"/>
            <a:ext cx="43924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Узнаём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соборы,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замечаем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 красную брусчатку.</a:t>
            </a:r>
            <a:endParaRPr kumimoji="0" lang="ru-RU" sz="3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19" name="Рисунок 18" descr="Кандинский Москв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10734"/>
            <a:ext cx="2880000" cy="2854370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1520" y="203156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Что можно увидеть?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92488" y="4437112"/>
            <a:ext cx="47880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Узнаём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что-то известное: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замечаем 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полные квадраты, кубы и т.д.</a:t>
            </a:r>
            <a:endParaRPr kumimoji="0" lang="ru-RU" sz="3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1700808"/>
            <a:ext cx="341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8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</a:t>
            </a:r>
            <a:endParaRPr lang="ru-RU" sz="3200" baseline="30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27584" y="1440769"/>
            <a:ext cx="3009900" cy="2981325"/>
            <a:chOff x="827584" y="1440769"/>
            <a:chExt cx="3009900" cy="2981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440769"/>
              <a:ext cx="3009900" cy="298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555776" y="2060848"/>
              <a:ext cx="864096" cy="86409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619672" y="3068960"/>
              <a:ext cx="864096" cy="86409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860032" y="1700808"/>
            <a:ext cx="37529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8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 =</a:t>
            </a:r>
          </a:p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(2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− 3∙(2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∙1+ </a:t>
            </a:r>
          </a:p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+ 3∙2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∙1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</a:t>
            </a:r>
          </a:p>
          <a:p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(2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− 1)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endParaRPr lang="ru-RU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.mobilmusic.ru/43/9a/32/82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180000" cy="1080120"/>
          </a:xfrm>
          <a:prstGeom prst="rect">
            <a:avLst/>
          </a:prstGeom>
          <a:solidFill>
            <a:srgbClr val="FFD6D5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512" y="3789040"/>
            <a:ext cx="7740000" cy="1080120"/>
          </a:xfrm>
          <a:prstGeom prst="rect">
            <a:avLst/>
          </a:prstGeom>
          <a:solidFill>
            <a:srgbClr val="E1AAA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79194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 smtClean="0"/>
              <a:t>второй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Узнавание</a:t>
            </a:r>
            <a:endParaRPr lang="ru-RU" sz="3200" cap="all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095532"/>
            <a:ext cx="1219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Я извиняюсь, но я вам формулу нарисовал </a:t>
            </a:r>
            <a:r>
              <a:rPr lang="ru-RU" sz="3600" b="1" dirty="0" smtClean="0">
                <a:sym typeface="Wingdings" pitchFamily="2" charset="2"/>
              </a:rPr>
              <a:t></a:t>
            </a:r>
          </a:p>
          <a:p>
            <a:pPr algn="ctr"/>
            <a:r>
              <a:rPr lang="ru-RU" sz="3600" b="1" dirty="0" smtClean="0">
                <a:sym typeface="Wingdings" pitchFamily="2" charset="2"/>
              </a:rPr>
              <a:t>Узнайте её!</a:t>
            </a:r>
            <a:endParaRPr lang="ru-RU" sz="3600" dirty="0"/>
          </a:p>
        </p:txBody>
      </p:sp>
      <p:pic>
        <p:nvPicPr>
          <p:cNvPr id="4098" name="Picture 2" descr="http://img-fotki.yandex.ru/get/9502/16969765.1b2/0_87736_2f9c82e0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4932040" cy="4576043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395536" y="332656"/>
            <a:ext cx="5040560" cy="2304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825098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Задание №2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а) Докажите, что многочлен 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/>
            </a:r>
            <a:b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+ 5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y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16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+ 64 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не может принимать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/>
            </a:r>
            <a:b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отрицательные значения.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endParaRPr lang="ru-RU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б) Решите уравнение: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+ 12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+ 8 = 0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53" name="Picture 1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700888"/>
            <a:ext cx="5772415" cy="720000"/>
          </a:xfrm>
          <a:prstGeom prst="rect">
            <a:avLst/>
          </a:prstGeom>
          <a:noFill/>
        </p:spPr>
      </p:pic>
      <p:pic>
        <p:nvPicPr>
          <p:cNvPr id="29852" name="Picture 1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00888"/>
            <a:ext cx="5846897" cy="720000"/>
          </a:xfrm>
          <a:prstGeom prst="rect">
            <a:avLst/>
          </a:prstGeom>
          <a:noFill/>
        </p:spPr>
      </p:pic>
      <p:pic>
        <p:nvPicPr>
          <p:cNvPr id="29851" name="Picture 1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00888"/>
            <a:ext cx="5846897" cy="720000"/>
          </a:xfrm>
          <a:prstGeom prst="rect">
            <a:avLst/>
          </a:prstGeom>
          <a:noFill/>
        </p:spPr>
      </p:pic>
      <p:pic>
        <p:nvPicPr>
          <p:cNvPr id="29850" name="Picture 1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88"/>
            <a:ext cx="7882759" cy="720000"/>
          </a:xfrm>
          <a:prstGeom prst="rect">
            <a:avLst/>
          </a:prstGeom>
          <a:noFill/>
        </p:spPr>
      </p:pic>
      <p:pic>
        <p:nvPicPr>
          <p:cNvPr id="29849" name="Picture 1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08"/>
            <a:ext cx="7882759" cy="720000"/>
          </a:xfrm>
          <a:prstGeom prst="rect">
            <a:avLst/>
          </a:prstGeom>
          <a:noFill/>
        </p:spPr>
      </p:pic>
      <p:pic>
        <p:nvPicPr>
          <p:cNvPr id="29848" name="Picture 15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00808"/>
            <a:ext cx="7485518" cy="720000"/>
          </a:xfrm>
          <a:prstGeom prst="rect">
            <a:avLst/>
          </a:prstGeom>
          <a:noFill/>
        </p:spPr>
      </p:pic>
      <p:pic>
        <p:nvPicPr>
          <p:cNvPr id="29847" name="Picture 15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00808"/>
            <a:ext cx="7485518" cy="720000"/>
          </a:xfrm>
          <a:prstGeom prst="rect">
            <a:avLst/>
          </a:prstGeom>
          <a:noFill/>
        </p:spPr>
      </p:pic>
      <p:sp>
        <p:nvSpPr>
          <p:cNvPr id="29854" name="Rectangle 1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855" name="Rectangle 15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6" name="Rectangle 16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7" name="Rectangle 161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8" name="Rectangle 162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9" name="Rectangle 16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60" name="Rectangle 164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61" name="Rectangle 165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9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9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764704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Эталон выполнения задания №2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а) </a:t>
            </a:r>
            <a:r>
              <a:rPr lang="en-US" sz="3200" b="1" i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u="sng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+ 5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y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 16</a:t>
            </a:r>
            <a:r>
              <a:rPr lang="en-US" sz="3200" b="1" i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+ 64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(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8)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+ 5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y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≥ 0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, так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 как квадраты чисел не могут принимать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 отрицательные значения.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endParaRPr lang="ru-RU" sz="14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б) 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+ 12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+ 8 = 0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;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  (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2)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0;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  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 2.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рест 4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621268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Задание Франсуа Виета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Найдите значение выражения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endParaRPr lang="en-US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a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+ 4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ab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+ 4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b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3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a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b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2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, 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если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a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b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– 4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39592" y="779562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Крест 5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780307" cy="343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140968"/>
            <a:ext cx="4896544" cy="3600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4343037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Благодаря Франсуа Виету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математика </a:t>
            </a:r>
            <a:b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из числовой арифметики превратилась в буквенную,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абстрактную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алгебру.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haroni" pitchFamily="2" charset="-79"/>
              </a:rPr>
              <a:t>  </a:t>
            </a: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artlebedev.ru/everything/vfr/process/vfv-process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64903"/>
            <a:ext cx="453650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2" name="Picture 24" descr="ugol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2301875"/>
            <a:ext cx="1292225" cy="12954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843808" y="260350"/>
            <a:ext cx="6048671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Плакаты и афиши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  <p:pic>
        <p:nvPicPr>
          <p:cNvPr id="2069" name="Picture 21" descr="ugol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71438"/>
            <a:ext cx="2711450" cy="3141662"/>
          </a:xfrm>
          <a:prstGeom prst="rect">
            <a:avLst/>
          </a:prstGeom>
          <a:noFill/>
        </p:spPr>
      </p:pic>
      <p:pic>
        <p:nvPicPr>
          <p:cNvPr id="2070" name="Picture 22" descr="ugol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711450" cy="3141663"/>
          </a:xfrm>
          <a:prstGeom prst="rect">
            <a:avLst/>
          </a:prstGeom>
          <a:noFill/>
        </p:spPr>
      </p:pic>
      <p:pic>
        <p:nvPicPr>
          <p:cNvPr id="2073" name="Picture 25" descr="ugol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274" y="4940300"/>
            <a:ext cx="1220787" cy="1223963"/>
          </a:xfrm>
          <a:prstGeom prst="rect">
            <a:avLst/>
          </a:prstGeom>
          <a:noFill/>
        </p:spPr>
      </p:pic>
      <p:pic>
        <p:nvPicPr>
          <p:cNvPr id="2075" name="Picture 27" descr="ugol7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40300"/>
            <a:ext cx="1220787" cy="1223963"/>
          </a:xfrm>
          <a:prstGeom prst="rect">
            <a:avLst/>
          </a:prstGeom>
          <a:noFill/>
        </p:spPr>
      </p:pic>
      <p:pic>
        <p:nvPicPr>
          <p:cNvPr id="2076" name="Picture 28" descr="ugol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304865"/>
            <a:ext cx="1220787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рас Буль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6632"/>
            <a:ext cx="4968552" cy="6475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536" y="116632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Метод «Тараса </a:t>
            </a:r>
            <a:r>
              <a:rPr lang="ru-RU" sz="3200" b="1" dirty="0" err="1" smtClean="0">
                <a:latin typeface="Times New Roman" pitchFamily="18" charset="0"/>
                <a:cs typeface="Aharoni" pitchFamily="2" charset="-79"/>
              </a:rPr>
              <a:t>Бульбы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»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4103201"/>
            <a:ext cx="51480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Нужно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найти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, ЧТО добавить и ЧТО отнять, чтобы получилась формула сокращённого умножения.</a:t>
            </a:r>
            <a:endParaRPr kumimoji="0" lang="ru-RU" sz="32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74" y="764704"/>
            <a:ext cx="3990378" cy="47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761975"/>
            <a:ext cx="3717953" cy="33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ile.mobilmusic.ru/43/9a/32/82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180000" cy="1080120"/>
          </a:xfrm>
          <a:prstGeom prst="rect">
            <a:avLst/>
          </a:prstGeom>
          <a:solidFill>
            <a:srgbClr val="FFD6D5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512" y="3789040"/>
            <a:ext cx="7740000" cy="1080120"/>
          </a:xfrm>
          <a:prstGeom prst="rect">
            <a:avLst/>
          </a:prstGeom>
          <a:solidFill>
            <a:srgbClr val="E1AAA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512" y="2708920"/>
            <a:ext cx="6300000" cy="1080120"/>
          </a:xfrm>
          <a:prstGeom prst="rect">
            <a:avLst/>
          </a:prstGeom>
          <a:solidFill>
            <a:srgbClr val="D4888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118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small" dirty="0" smtClean="0"/>
              <a:t>третий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поиск</a:t>
            </a:r>
            <a:endParaRPr lang="ru-RU" sz="3200" cap="all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006081"/>
            <a:ext cx="1219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Задание №3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endParaRPr lang="ru-RU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447675" indent="-447675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а) Найдите наименьшее значение квадратного трехчлена 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2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+ 2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и укажите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, при котором оно достигается.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447675" indent="-447675"/>
            <a:endParaRPr lang="ru-RU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447675" indent="-447675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б) Найдите корни уравнения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16 = 0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lang="ru-RU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620688"/>
            <a:ext cx="885698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Эталон выполнения задания №3</a:t>
            </a:r>
            <a:endParaRPr lang="en-US" sz="30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endParaRPr lang="ru-RU" sz="10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354013" indent="-354013"/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а) 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2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+ 2 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+ 1</a:t>
            </a:r>
            <a:r>
              <a:rPr lang="ru-RU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 1</a:t>
            </a:r>
            <a:r>
              <a:rPr lang="ru-RU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+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1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1.</a:t>
            </a:r>
            <a:b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Так как 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1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≥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0, то наименьшее значение выражения равно 1 и достигается при 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1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lang="en-US" sz="29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447675" indent="-447675"/>
            <a:endParaRPr lang="ru-RU" sz="10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447675" indent="-447675"/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б) Преобразуем левую часть:  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+ 6∙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16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</a:t>
            </a:r>
            <a:b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∙3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+ </a:t>
            </a:r>
            <a:r>
              <a:rPr lang="en-US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9</a:t>
            </a:r>
            <a:r>
              <a:rPr lang="ru-RU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 9</a:t>
            </a:r>
            <a:r>
              <a:rPr lang="ru-RU" sz="2900" b="1" u="sng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16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= 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</a:t>
            </a:r>
            <a:r>
              <a:rPr lang="en-US" sz="29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25 = </a:t>
            </a:r>
            <a:b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5)(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3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+ 5) = 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8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). </a:t>
            </a:r>
            <a:b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</a:b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Уравнение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)(</a:t>
            </a:r>
            <a:r>
              <a:rPr lang="en-US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x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8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)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= 0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имеет корни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и </a:t>
            </a:r>
            <a:r>
              <a:rPr lang="ru-RU" sz="29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–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8</a:t>
            </a:r>
            <a:r>
              <a:rPr lang="ru-RU" sz="29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</a:p>
          <a:p>
            <a:pPr marL="447675" indent="-447675"/>
            <a:endParaRPr lang="ru-RU" sz="10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Теорема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Софи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Жермен</a:t>
            </a:r>
            <a:endParaRPr lang="en-US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endParaRPr lang="ru-RU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Каждое натуральное число вида </a:t>
            </a:r>
          </a:p>
          <a:p>
            <a:pPr algn="ctr"/>
            <a:r>
              <a:rPr lang="en-US" sz="48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48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4</a:t>
            </a:r>
            <a:r>
              <a:rPr lang="en-US" sz="48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+ 4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, 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где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n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 –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натуральное число, большее 1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,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является составным.</a:t>
            </a:r>
          </a:p>
        </p:txBody>
      </p:sp>
      <p:sp>
        <p:nvSpPr>
          <p:cNvPr id="4" name="Крест 3"/>
          <p:cNvSpPr/>
          <p:nvPr/>
        </p:nvSpPr>
        <p:spPr>
          <a:xfrm>
            <a:off x="6444208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1979712" y="5445224"/>
            <a:ext cx="720080" cy="720080"/>
          </a:xfrm>
          <a:prstGeom prst="plus">
            <a:avLst>
              <a:gd name="adj" fmla="val 3782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53" name="Picture 1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6672"/>
            <a:ext cx="5772415" cy="720000"/>
          </a:xfrm>
          <a:prstGeom prst="rect">
            <a:avLst/>
          </a:prstGeom>
          <a:noFill/>
        </p:spPr>
      </p:pic>
      <p:pic>
        <p:nvPicPr>
          <p:cNvPr id="29852" name="Picture 1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052736"/>
            <a:ext cx="5846897" cy="720000"/>
          </a:xfrm>
          <a:prstGeom prst="rect">
            <a:avLst/>
          </a:prstGeom>
          <a:noFill/>
        </p:spPr>
      </p:pic>
      <p:pic>
        <p:nvPicPr>
          <p:cNvPr id="29851" name="Picture 1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00888"/>
            <a:ext cx="5846897" cy="720000"/>
          </a:xfrm>
          <a:prstGeom prst="rect">
            <a:avLst/>
          </a:prstGeom>
          <a:noFill/>
        </p:spPr>
      </p:pic>
      <p:pic>
        <p:nvPicPr>
          <p:cNvPr id="29850" name="Picture 1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348960"/>
            <a:ext cx="7882759" cy="720000"/>
          </a:xfrm>
          <a:prstGeom prst="rect">
            <a:avLst/>
          </a:prstGeom>
          <a:noFill/>
        </p:spPr>
      </p:pic>
      <p:pic>
        <p:nvPicPr>
          <p:cNvPr id="29849" name="Picture 1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997032"/>
            <a:ext cx="7882759" cy="720000"/>
          </a:xfrm>
          <a:prstGeom prst="rect">
            <a:avLst/>
          </a:prstGeom>
          <a:noFill/>
        </p:spPr>
      </p:pic>
      <p:pic>
        <p:nvPicPr>
          <p:cNvPr id="29848" name="Picture 15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645104"/>
            <a:ext cx="7485518" cy="720000"/>
          </a:xfrm>
          <a:prstGeom prst="rect">
            <a:avLst/>
          </a:prstGeom>
          <a:noFill/>
        </p:spPr>
      </p:pic>
      <p:pic>
        <p:nvPicPr>
          <p:cNvPr id="29847" name="Picture 15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21168"/>
            <a:ext cx="7485518" cy="720000"/>
          </a:xfrm>
          <a:prstGeom prst="rect">
            <a:avLst/>
          </a:prstGeom>
          <a:noFill/>
        </p:spPr>
      </p:pic>
      <p:sp>
        <p:nvSpPr>
          <p:cNvPr id="29854" name="Rectangle 1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855" name="Rectangle 159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6" name="Rectangle 160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7" name="Rectangle 161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8" name="Rectangle 162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59" name="Rectangle 16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60" name="Rectangle 164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61" name="Rectangle 165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ite-paint.com/userfiles/81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5852262" cy="329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2" name="Picture 24" descr="ugol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430" y="2204864"/>
            <a:ext cx="1292225" cy="12954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5657850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Сюрреализм</a:t>
            </a:r>
            <a:endParaRPr lang="ru-RU" sz="8000" kern="10" dirty="0">
              <a:ln w="9525">
                <a:solidFill>
                  <a:srgbClr val="5B4319"/>
                </a:solidFill>
                <a:round/>
                <a:headEnd/>
                <a:tailEnd/>
              </a:ln>
              <a:solidFill>
                <a:srgbClr val="996600"/>
              </a:solidFill>
              <a:latin typeface="Decor"/>
            </a:endParaRPr>
          </a:p>
        </p:txBody>
      </p:sp>
      <p:pic>
        <p:nvPicPr>
          <p:cNvPr id="2069" name="Picture 21" descr="ugol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71438"/>
            <a:ext cx="2711450" cy="3141662"/>
          </a:xfrm>
          <a:prstGeom prst="rect">
            <a:avLst/>
          </a:prstGeom>
          <a:noFill/>
        </p:spPr>
      </p:pic>
      <p:pic>
        <p:nvPicPr>
          <p:cNvPr id="2070" name="Picture 22" descr="ugol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711450" cy="3141663"/>
          </a:xfrm>
          <a:prstGeom prst="rect">
            <a:avLst/>
          </a:prstGeom>
          <a:noFill/>
        </p:spPr>
      </p:pic>
      <p:pic>
        <p:nvPicPr>
          <p:cNvPr id="2073" name="Picture 25" descr="ugol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994" y="4571603"/>
            <a:ext cx="1220787" cy="1223963"/>
          </a:xfrm>
          <a:prstGeom prst="rect">
            <a:avLst/>
          </a:prstGeom>
          <a:noFill/>
        </p:spPr>
      </p:pic>
      <p:pic>
        <p:nvPicPr>
          <p:cNvPr id="2075" name="Picture 27" descr="ugol7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81128"/>
            <a:ext cx="1220787" cy="1223963"/>
          </a:xfrm>
          <a:prstGeom prst="rect">
            <a:avLst/>
          </a:prstGeom>
          <a:noFill/>
        </p:spPr>
      </p:pic>
      <p:pic>
        <p:nvPicPr>
          <p:cNvPr id="2076" name="Picture 28" descr="ugol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04864"/>
            <a:ext cx="1220787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arita.ru/upload/iblock/605/krymdrymdry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Дали Час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66733"/>
            <a:ext cx="7920880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6309320"/>
            <a:ext cx="489967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Сальвадор Дали «Постоянство времени», 1931</a:t>
            </a:r>
            <a:endParaRPr lang="ru-RU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3528" y="188640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Умение видеть аналогии!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11266" name="Picture 2" descr="http://4.bp.blogspot.com/-BiriYIKx7Yo/VRVGrZ0AmdI/AAAAAAAAAb8/gXT204xSJY4/s1600/%D1%87%D0%B0%D1%81%D1%8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FEEEC"/>
              </a:clrFrom>
              <a:clrTo>
                <a:srgbClr val="EFE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0" y="1124744"/>
            <a:ext cx="3757537" cy="3600000"/>
          </a:xfrm>
          <a:prstGeom prst="rect">
            <a:avLst/>
          </a:prstGeom>
          <a:noFill/>
        </p:spPr>
      </p:pic>
      <p:pic>
        <p:nvPicPr>
          <p:cNvPr id="11268" name="Picture 4" descr="http://s46.radikal.ru/i114/1005/49/a36431d7f50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800000" cy="36000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4869160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В течени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часа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39952" y="4869160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В течени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реки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«Возможно</a:t>
            </a:r>
            <a:r>
              <a:rPr lang="en-US" sz="3200" dirty="0" smtClean="0">
                <a:latin typeface="Times New Roman" pitchFamily="18" charset="0"/>
                <a:cs typeface="Aharoni" pitchFamily="2" charset="-79"/>
              </a:rPr>
              <a:t>,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не существует открытий 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ни в элементарной, ни в высшей математике, ни даже, пожалуй, в любой другой области,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которые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 могли бы быть 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сделаны без аналогии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».</a:t>
            </a:r>
          </a:p>
        </p:txBody>
      </p:sp>
      <p:sp>
        <p:nvSpPr>
          <p:cNvPr id="50178" name="AutoShape 2" descr="&amp;Kcy;&amp;acy;&amp;rcy;&amp;tcy;&amp;icy;&amp;ncy;&amp;kcy;&amp;icy; &amp;pcy;&amp;ocy; &amp;zcy;&amp;acy;&amp;pcy;&amp;rcy;&amp;ocy;&amp;scy;&amp;ucy; &amp;Dcy;&amp;softcy;&amp;iocy;&amp;rcy;&amp;dcy;&amp;softcy; &amp;Pcy;&amp;ocy;&amp;jcy;&amp;acy;"/>
          <p:cNvSpPr>
            <a:spLocks noChangeAspect="1" noChangeArrowheads="1"/>
          </p:cNvSpPr>
          <p:nvPr/>
        </p:nvSpPr>
        <p:spPr bwMode="auto">
          <a:xfrm>
            <a:off x="155575" y="-731838"/>
            <a:ext cx="1143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http://pics.livejournal.com/rbogatyrev/pic/00003ch3/s320x2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36000" cy="2427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0272" y="2924944"/>
            <a:ext cx="212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Дьёрдь Пойа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(1887 – 1985)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Венгерский,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швейцарский,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американский математик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ile.mobilmusic.ru/43/9a/32/82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20512" y="1628800"/>
            <a:ext cx="4860000" cy="1080120"/>
          </a:xfrm>
          <a:prstGeom prst="rect">
            <a:avLst/>
          </a:prstGeom>
          <a:solidFill>
            <a:srgbClr val="C868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69160"/>
            <a:ext cx="9180000" cy="1080120"/>
          </a:xfrm>
          <a:prstGeom prst="rect">
            <a:avLst/>
          </a:prstGeom>
          <a:solidFill>
            <a:srgbClr val="FFD6D5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512" y="3789040"/>
            <a:ext cx="7740000" cy="1080120"/>
          </a:xfrm>
          <a:prstGeom prst="rect">
            <a:avLst/>
          </a:prstGeom>
          <a:solidFill>
            <a:srgbClr val="E1AAA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512" y="2708920"/>
            <a:ext cx="6300000" cy="1080120"/>
          </a:xfrm>
          <a:prstGeom prst="rect">
            <a:avLst/>
          </a:prstGeom>
          <a:solidFill>
            <a:srgbClr val="D4888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6317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small" dirty="0" smtClean="0"/>
              <a:t>высший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творчество</a:t>
            </a:r>
            <a:endParaRPr lang="ru-RU" sz="3200" cap="all" dirty="0"/>
          </a:p>
        </p:txBody>
      </p:sp>
      <p:pic>
        <p:nvPicPr>
          <p:cNvPr id="2052" name="Picture 4" descr="http://www.iaim.ru/wp-content/uploads/2013/11/succes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7430"/>
            <a:ext cx="2088232" cy="153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evpravda.com/media/images/14897/raw/167ed055e69fe48c513fa50ca106c0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700000" cy="2762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ctr"/>
            <a:r>
              <a:rPr lang="ru-RU" sz="2800" b="1" dirty="0" smtClean="0">
                <a:latin typeface="Times New Roman" pitchFamily="18" charset="0"/>
                <a:cs typeface="Aharoni" pitchFamily="2" charset="-79"/>
              </a:rPr>
              <a:t>Пример аналогии между геометрией и алгеброй.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24744"/>
            <a:ext cx="27363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i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а</a:t>
            </a:r>
            <a:r>
              <a:rPr lang="ru-RU" sz="15000" b="1" baseline="30000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2</a:t>
            </a:r>
            <a:endParaRPr lang="ru-RU" sz="15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645024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Квадрат – фигура.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645024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Квадрат числа.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6470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ctr"/>
            <a:r>
              <a:rPr lang="ru-RU" sz="2800" b="1" dirty="0" smtClean="0">
                <a:latin typeface="Times New Roman" pitchFamily="18" charset="0"/>
                <a:cs typeface="Aharoni" pitchFamily="2" charset="-79"/>
              </a:rPr>
              <a:t>Задание № 4.</a:t>
            </a:r>
          </a:p>
          <a:p>
            <a:pPr marL="447675" indent="-447675" algn="ctr"/>
            <a:r>
              <a:rPr lang="ru-RU" sz="2800" b="1" dirty="0" smtClean="0">
                <a:latin typeface="Times New Roman" pitchFamily="18" charset="0"/>
                <a:cs typeface="Aharoni" pitchFamily="2" charset="-79"/>
              </a:rPr>
              <a:t>Постройте геометрическую модель формулы сокращенного умножения.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81726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оценивания (3 балла):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Правильность создания модели.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модели.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Аккуратность, эстетический вид модели.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Критерии отметки за урок </a:t>
            </a:r>
          </a:p>
          <a:p>
            <a:endParaRPr lang="ru-RU" sz="32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Максимум за основные задания – 10 баллов. </a:t>
            </a:r>
          </a:p>
          <a:p>
            <a:endParaRPr lang="ru-RU" sz="14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Отметка 	«5»  –  9 баллов и более, </a:t>
            </a: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		«4»  –  7-8 баллов, </a:t>
            </a: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		«3»  –  5–6 баллов. </a:t>
            </a:r>
          </a:p>
          <a:p>
            <a:endParaRPr lang="ru-RU" sz="14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Каждое дополнительное задание  – 2 балла. </a:t>
            </a:r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(можно или компенсировать потерянные баллы, или заработать дополнительную отметку).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Домашнее задание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23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Домашнее задание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0" y="620688"/>
            <a:ext cx="8886246" cy="58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Критерии отметки за урок </a:t>
            </a:r>
          </a:p>
          <a:p>
            <a:endParaRPr lang="ru-RU" sz="32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Максимум за основные задания – 10 баллов. </a:t>
            </a:r>
          </a:p>
          <a:p>
            <a:endParaRPr lang="ru-RU" sz="14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Отметка 	«5»  –  9 баллов и более, </a:t>
            </a: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		«4»  –  7-8 баллов, </a:t>
            </a: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		«3»  –  5–6 баллов. </a:t>
            </a:r>
          </a:p>
          <a:p>
            <a:endParaRPr lang="ru-RU" sz="14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Каждое дополнительное задание  – 2 балла. </a:t>
            </a:r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(можно или компенсировать потерянные баллы, или заработать дополнительную отметку).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file.mobilmusic.ru/43/9a/32/82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20512" y="1628800"/>
            <a:ext cx="4860000" cy="1080120"/>
          </a:xfrm>
          <a:prstGeom prst="rect">
            <a:avLst/>
          </a:prstGeom>
          <a:solidFill>
            <a:srgbClr val="C8686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69160"/>
            <a:ext cx="9180000" cy="1080120"/>
          </a:xfrm>
          <a:prstGeom prst="rect">
            <a:avLst/>
          </a:prstGeom>
          <a:solidFill>
            <a:srgbClr val="FFD6D5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512" y="3789040"/>
            <a:ext cx="7740000" cy="1080120"/>
          </a:xfrm>
          <a:prstGeom prst="rect">
            <a:avLst/>
          </a:prstGeom>
          <a:solidFill>
            <a:srgbClr val="E1AAA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0512" y="2708920"/>
            <a:ext cx="6300000" cy="1080120"/>
          </a:xfrm>
          <a:prstGeom prst="rect">
            <a:avLst/>
          </a:prstGeom>
          <a:solidFill>
            <a:srgbClr val="D4888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63170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small" dirty="0" smtClean="0"/>
              <a:t>высший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творчество</a:t>
            </a:r>
            <a:endParaRPr lang="ru-RU" sz="3200" cap="all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118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small" dirty="0" smtClean="0"/>
              <a:t>третий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поиск</a:t>
            </a:r>
            <a:endParaRPr lang="ru-RU" sz="3200" cap="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79194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 smtClean="0"/>
              <a:t>второй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Узнавание</a:t>
            </a:r>
            <a:endParaRPr lang="ru-RU" sz="3200" cap="all" dirty="0"/>
          </a:p>
        </p:txBody>
      </p:sp>
      <p:pic>
        <p:nvPicPr>
          <p:cNvPr id="2052" name="Picture 4" descr="http://www.iaim.ru/wp-content/uploads/2013/11/succes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7430"/>
            <a:ext cx="2088232" cy="15313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91680" y="486916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 smtClean="0"/>
              <a:t>базовый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Знание и воспроизведение</a:t>
            </a:r>
            <a:endParaRPr lang="ru-RU" sz="32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vt-16.foto.mail.ru/community/anekdot_mail_ru/_avatar180?14498257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88640"/>
            <a:ext cx="4320480" cy="4320480"/>
          </a:xfrm>
          <a:prstGeom prst="rect">
            <a:avLst/>
          </a:prstGeom>
          <a:noFill/>
        </p:spPr>
      </p:pic>
      <p:sp>
        <p:nvSpPr>
          <p:cNvPr id="44036" name="AutoShape 4" descr="&amp;Kcy;&amp;acy;&amp;rcy;&amp;tcy;&amp;icy;&amp;ncy;&amp;kcy;&amp;icy; &amp;pcy;&amp;ocy; &amp;zcy;&amp;acy;&amp;pcy;&amp;rcy;&amp;ocy;&amp;scy;&amp;ucy; &amp;kcy;&amp;rcy;&amp;ocy;&amp;shcy;&amp;kcy;&amp;acy; &amp;iecy;&amp;ncy;&amp;o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&amp;Kcy;&amp;acy;&amp;rcy;&amp;tcy;&amp;icy;&amp;ncy;&amp;kcy;&amp;icy; &amp;pcy;&amp;ocy; &amp;zcy;&amp;acy;&amp;pcy;&amp;rcy;&amp;ocy;&amp;scy;&amp;ucy; &amp;kcy;&amp;rcy;&amp;ocy;&amp;shcy;&amp;kcy;&amp;acy; &amp;iecy;&amp;ncy;&amp;o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://gamejulia.ru/images/i/kroshka-en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1" y="2852936"/>
            <a:ext cx="3228975" cy="3171826"/>
          </a:xfrm>
          <a:prstGeom prst="rect">
            <a:avLst/>
          </a:prstGeom>
          <a:noFill/>
        </p:spPr>
      </p:pic>
      <p:pic>
        <p:nvPicPr>
          <p:cNvPr id="44042" name="Picture 10" descr="http://oopsbaby.ru/wp-content/uploads/2014/10/Ulyib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0928"/>
            <a:ext cx="2750353" cy="3168000"/>
          </a:xfrm>
          <a:prstGeom prst="rect">
            <a:avLst/>
          </a:prstGeom>
          <a:noFill/>
        </p:spPr>
      </p:pic>
      <p:pic>
        <p:nvPicPr>
          <p:cNvPr id="7" name="Ot_ulybki_stanet_vsem_svetley___-Darite_drug_drugu_ulybki!_)Ulybaytes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«</a:t>
            </a:r>
            <a:r>
              <a:rPr lang="ru-RU" sz="3000" b="1" spc="-110" dirty="0" smtClean="0">
                <a:latin typeface="Times New Roman" pitchFamily="18" charset="0"/>
                <a:cs typeface="Aharoni" pitchFamily="2" charset="-79"/>
              </a:rPr>
              <a:t>Математик</a:t>
            </a:r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 − это тот, кто умеет находить</a:t>
            </a:r>
          </a:p>
          <a:p>
            <a:pPr algn="r"/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3000" b="1" spc="-110" dirty="0" smtClean="0">
                <a:latin typeface="Times New Roman" pitchFamily="18" charset="0"/>
                <a:cs typeface="Aharoni" pitchFamily="2" charset="-79"/>
              </a:rPr>
              <a:t>аналогии между утверждениями</a:t>
            </a:r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,</a:t>
            </a:r>
          </a:p>
          <a:p>
            <a:endParaRPr lang="ru-RU" sz="12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лучший математик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 </a:t>
            </a:r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 −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 тот, кто устанавливает </a:t>
            </a:r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аналогии доказательств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, </a:t>
            </a:r>
          </a:p>
          <a:p>
            <a:endParaRPr lang="ru-RU" sz="1200" b="1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более сильный математик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 </a:t>
            </a:r>
            <a:r>
              <a:rPr lang="ru-RU" sz="3000" spc="-110" dirty="0" smtClean="0">
                <a:latin typeface="Times New Roman" pitchFamily="18" charset="0"/>
                <a:cs typeface="Aharoni" pitchFamily="2" charset="-79"/>
              </a:rPr>
              <a:t> −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 тот, кто замечает </a:t>
            </a:r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аналогии теорий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; </a:t>
            </a:r>
          </a:p>
          <a:p>
            <a:endParaRPr lang="ru-RU" sz="1200" dirty="0" smtClean="0">
              <a:latin typeface="Times New Roman" pitchFamily="18" charset="0"/>
              <a:cs typeface="Aharoni" pitchFamily="2" charset="-79"/>
            </a:endParaRPr>
          </a:p>
          <a:p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но можно представить себе и такого, кто </a:t>
            </a:r>
            <a:r>
              <a:rPr lang="ru-RU" sz="3000" b="1" dirty="0" smtClean="0">
                <a:latin typeface="Times New Roman" pitchFamily="18" charset="0"/>
                <a:cs typeface="Aharoni" pitchFamily="2" charset="-79"/>
              </a:rPr>
              <a:t>между аналогиями видит аналогии</a:t>
            </a:r>
            <a:r>
              <a:rPr lang="ru-RU" sz="3000" dirty="0" smtClean="0">
                <a:latin typeface="Times New Roman" pitchFamily="18" charset="0"/>
                <a:cs typeface="Aharoni" pitchFamily="2" charset="-79"/>
              </a:rPr>
              <a:t>».</a:t>
            </a:r>
            <a:endParaRPr lang="ru-RU" sz="3000" b="1" dirty="0" smtClean="0"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51202" name="Picture 2" descr="عالم الرياضيات البولندى ستيفان بنا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819275" cy="2447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0272" y="2780928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Стефан Банах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(1892 – 1945)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польский математик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ita.ru/dat/p/pannini/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ugol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2301875"/>
            <a:ext cx="1292225" cy="12954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03847" y="260350"/>
            <a:ext cx="5328593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5B431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Decor"/>
              </a:rPr>
              <a:t>Натюрморт</a:t>
            </a:r>
          </a:p>
        </p:txBody>
      </p:sp>
      <p:pic>
        <p:nvPicPr>
          <p:cNvPr id="2060" name="Picture 12" descr="натюрм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4392612" cy="3473450"/>
          </a:xfrm>
          <a:prstGeom prst="rect">
            <a:avLst/>
          </a:prstGeom>
          <a:noFill/>
          <a:ln w="57150" cmpd="thinThick">
            <a:solidFill>
              <a:srgbClr val="5B4319"/>
            </a:solidFill>
            <a:miter lim="800000"/>
            <a:headEnd/>
            <a:tailEnd/>
          </a:ln>
        </p:spPr>
      </p:pic>
      <p:pic>
        <p:nvPicPr>
          <p:cNvPr id="2069" name="Picture 21" descr="ugol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71438"/>
            <a:ext cx="2711450" cy="3141662"/>
          </a:xfrm>
          <a:prstGeom prst="rect">
            <a:avLst/>
          </a:prstGeom>
          <a:noFill/>
        </p:spPr>
      </p:pic>
      <p:pic>
        <p:nvPicPr>
          <p:cNvPr id="2070" name="Picture 22" descr="ugol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711450" cy="3141663"/>
          </a:xfrm>
          <a:prstGeom prst="rect">
            <a:avLst/>
          </a:prstGeom>
          <a:noFill/>
        </p:spPr>
      </p:pic>
      <p:pic>
        <p:nvPicPr>
          <p:cNvPr id="2073" name="Picture 25" descr="ugol7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288" y="4940300"/>
            <a:ext cx="1220787" cy="1223963"/>
          </a:xfrm>
          <a:prstGeom prst="rect">
            <a:avLst/>
          </a:prstGeom>
          <a:noFill/>
        </p:spPr>
      </p:pic>
      <p:pic>
        <p:nvPicPr>
          <p:cNvPr id="2075" name="Picture 27" descr="ugol7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40300"/>
            <a:ext cx="1220787" cy="1223963"/>
          </a:xfrm>
          <a:prstGeom prst="rect">
            <a:avLst/>
          </a:prstGeom>
          <a:noFill/>
        </p:spPr>
      </p:pic>
      <p:pic>
        <p:nvPicPr>
          <p:cNvPr id="2076" name="Picture 28" descr="ugol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86000"/>
            <a:ext cx="1220787" cy="122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cadreantique.ru/wp-content/uploads/2013/01/IMGP693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3" name="Рисунок 2" descr="Кончаловский Сирен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978" y="1124743"/>
              <a:ext cx="6624736" cy="461398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267744" y="5877272"/>
            <a:ext cx="4796698" cy="369332"/>
          </a:xfrm>
          <a:prstGeom prst="rect">
            <a:avLst/>
          </a:prstGeom>
          <a:solidFill>
            <a:srgbClr val="FFCC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Петр Кончаловский «Сирень в корзине», 1933</a:t>
            </a:r>
            <a:endParaRPr lang="ru-RU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836712"/>
            <a:ext cx="3995936" cy="3284984"/>
            <a:chOff x="0" y="0"/>
            <a:chExt cx="9144000" cy="6858000"/>
          </a:xfrm>
        </p:grpSpPr>
        <p:pic>
          <p:nvPicPr>
            <p:cNvPr id="6" name="Picture 2" descr="http://cadreantique.ru/wp-content/uploads/2013/01/IMGP693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7" name="Рисунок 6" descr="Кончаловский Сирень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2978" y="1124743"/>
              <a:ext cx="6624736" cy="4613985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4788024" y="980728"/>
            <a:ext cx="4104456" cy="3096344"/>
            <a:chOff x="611560" y="476672"/>
            <a:chExt cx="7882759" cy="4464496"/>
          </a:xfrm>
        </p:grpSpPr>
        <p:pic>
          <p:nvPicPr>
            <p:cNvPr id="9" name="Picture 157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6672"/>
              <a:ext cx="5772415" cy="720000"/>
            </a:xfrm>
            <a:prstGeom prst="rect">
              <a:avLst/>
            </a:prstGeom>
            <a:noFill/>
          </p:spPr>
        </p:pic>
        <p:pic>
          <p:nvPicPr>
            <p:cNvPr id="10" name="Picture 15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052736"/>
              <a:ext cx="5846897" cy="720000"/>
            </a:xfrm>
            <a:prstGeom prst="rect">
              <a:avLst/>
            </a:prstGeom>
            <a:noFill/>
          </p:spPr>
        </p:pic>
        <p:pic>
          <p:nvPicPr>
            <p:cNvPr id="11" name="Picture 15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700888"/>
              <a:ext cx="5846897" cy="720000"/>
            </a:xfrm>
            <a:prstGeom prst="rect">
              <a:avLst/>
            </a:prstGeom>
            <a:noFill/>
          </p:spPr>
        </p:pic>
        <p:pic>
          <p:nvPicPr>
            <p:cNvPr id="12" name="Picture 15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48960"/>
              <a:ext cx="7882759" cy="720000"/>
            </a:xfrm>
            <a:prstGeom prst="rect">
              <a:avLst/>
            </a:prstGeom>
            <a:noFill/>
          </p:spPr>
        </p:pic>
        <p:pic>
          <p:nvPicPr>
            <p:cNvPr id="13" name="Picture 153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997032"/>
              <a:ext cx="7882759" cy="720000"/>
            </a:xfrm>
            <a:prstGeom prst="rect">
              <a:avLst/>
            </a:prstGeom>
            <a:noFill/>
          </p:spPr>
        </p:pic>
        <p:pic>
          <p:nvPicPr>
            <p:cNvPr id="14" name="Picture 15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645104"/>
              <a:ext cx="7485518" cy="720000"/>
            </a:xfrm>
            <a:prstGeom prst="rect">
              <a:avLst/>
            </a:prstGeom>
            <a:noFill/>
          </p:spPr>
        </p:pic>
        <p:pic>
          <p:nvPicPr>
            <p:cNvPr id="15" name="Picture 151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221168"/>
              <a:ext cx="7485518" cy="720000"/>
            </a:xfrm>
            <a:prstGeom prst="rect">
              <a:avLst/>
            </a:prstGeom>
            <a:noFill/>
          </p:spPr>
        </p:pic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536" y="116632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Что общего?   </a:t>
            </a:r>
            <a:endParaRPr lang="ru-RU" sz="3200" b="1" u="heavy" dirty="0" smtClean="0">
              <a:uFill>
                <a:solidFill>
                  <a:srgbClr val="00B050"/>
                </a:solidFill>
              </a:uFill>
              <a:latin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1520" y="4042807"/>
            <a:ext cx="43924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Знаем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сирень,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восхищаемся тем,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как ее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воспроизвел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художник.</a:t>
            </a:r>
            <a:endParaRPr kumimoji="0" lang="ru-RU" sz="3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92488" y="4042807"/>
            <a:ext cx="4788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Знаем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формулы сокращенного умножения,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воспроизводим </a:t>
            </a: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их</a:t>
            </a:r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Aharoni" pitchFamily="2" charset="-79"/>
              </a:rPr>
              <a:t>при решении задач.</a:t>
            </a:r>
            <a:endParaRPr kumimoji="0" lang="ru-RU" sz="3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.mobilmusic.ru/43/9a/32/82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16"/>
            <a:ext cx="9143999" cy="48490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180000" cy="1080120"/>
          </a:xfrm>
          <a:prstGeom prst="rect">
            <a:avLst/>
          </a:prstGeom>
          <a:solidFill>
            <a:srgbClr val="FFD6D5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486916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small" dirty="0" smtClean="0"/>
              <a:t>базовый уровень</a:t>
            </a:r>
            <a:r>
              <a:rPr lang="ru-RU" sz="3200" cap="small" dirty="0" smtClean="0"/>
              <a:t> </a:t>
            </a:r>
          </a:p>
          <a:p>
            <a:pPr algn="ctr"/>
            <a:r>
              <a:rPr lang="ru-RU" sz="3200" b="1" cap="all" dirty="0" smtClean="0"/>
              <a:t>Знание и воспроизведение</a:t>
            </a:r>
            <a:endParaRPr lang="ru-RU" sz="3200" cap="al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175652"/>
            <a:ext cx="1219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628</Words>
  <Application>Microsoft Office PowerPoint</Application>
  <PresentationFormat>Экран (4:3)</PresentationFormat>
  <Paragraphs>173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Надежда Пронская</cp:lastModifiedBy>
  <cp:revision>111</cp:revision>
  <dcterms:created xsi:type="dcterms:W3CDTF">2016-02-26T19:55:34Z</dcterms:created>
  <dcterms:modified xsi:type="dcterms:W3CDTF">2016-08-12T13:16:16Z</dcterms:modified>
</cp:coreProperties>
</file>