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6" r:id="rId2"/>
    <p:sldId id="272" r:id="rId3"/>
    <p:sldId id="257" r:id="rId4"/>
    <p:sldId id="258" r:id="rId5"/>
    <p:sldId id="259" r:id="rId6"/>
    <p:sldId id="262" r:id="rId7"/>
    <p:sldId id="263" r:id="rId8"/>
    <p:sldId id="269" r:id="rId9"/>
    <p:sldId id="275" r:id="rId10"/>
    <p:sldId id="276" r:id="rId11"/>
    <p:sldId id="278" r:id="rId12"/>
    <p:sldId id="274" r:id="rId13"/>
    <p:sldId id="260" r:id="rId14"/>
    <p:sldId id="261" r:id="rId15"/>
    <p:sldId id="270" r:id="rId16"/>
    <p:sldId id="265" r:id="rId17"/>
    <p:sldId id="266" r:id="rId18"/>
    <p:sldId id="268" r:id="rId19"/>
    <p:sldId id="273" r:id="rId20"/>
    <p:sldId id="277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16194331983806"/>
          <c:y val="4.0160642570281117E-2"/>
          <c:w val="0.67813765182186259"/>
          <c:h val="0.76706827309236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9999FF"/>
            </a:solidFill>
            <a:ln w="1846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тат.язык</c:v>
                </c:pt>
                <c:pt idx="1">
                  <c:v>тат.литер.</c:v>
                </c:pt>
                <c:pt idx="2">
                  <c:v>русск.яз.</c:v>
                </c:pt>
                <c:pt idx="3">
                  <c:v>русск.лит.</c:v>
                </c:pt>
                <c:pt idx="4">
                  <c:v>алгебра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rgbClr val="993366"/>
            </a:solidFill>
            <a:ln w="1846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тат.язык</c:v>
                </c:pt>
                <c:pt idx="1">
                  <c:v>тат.литер.</c:v>
                </c:pt>
                <c:pt idx="2">
                  <c:v>русск.яз.</c:v>
                </c:pt>
                <c:pt idx="3">
                  <c:v>русск.лит.</c:v>
                </c:pt>
                <c:pt idx="4">
                  <c:v>алгебра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</c:v>
                </c:pt>
                <c:pt idx="1">
                  <c:v>9</c:v>
                </c:pt>
                <c:pt idx="2">
                  <c:v>4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CC"/>
            </a:solidFill>
            <a:ln w="1846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тат.язык</c:v>
                </c:pt>
                <c:pt idx="1">
                  <c:v>тат.литер.</c:v>
                </c:pt>
                <c:pt idx="2">
                  <c:v>русск.яз.</c:v>
                </c:pt>
                <c:pt idx="3">
                  <c:v>русск.лит.</c:v>
                </c:pt>
                <c:pt idx="4">
                  <c:v>алгебра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7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02656"/>
        <c:axId val="137591424"/>
      </c:barChart>
      <c:catAx>
        <c:axId val="145302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6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7591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591424"/>
        <c:scaling>
          <c:orientation val="minMax"/>
        </c:scaling>
        <c:delete val="0"/>
        <c:axPos val="b"/>
        <c:majorGridlines>
          <c:spPr>
            <a:ln w="461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6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5302656"/>
        <c:crosses val="autoZero"/>
        <c:crossBetween val="between"/>
      </c:valAx>
      <c:spPr>
        <a:solidFill>
          <a:srgbClr val="C0C0C0"/>
        </a:solidFill>
        <a:ln w="1846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878542510121462"/>
          <c:y val="0.27710843373493982"/>
          <c:w val="8.3132772450498729E-2"/>
          <c:h val="0.22258309192050196"/>
        </c:manualLayout>
      </c:layout>
      <c:overlay val="0"/>
      <c:spPr>
        <a:noFill/>
        <a:ln w="4617">
          <a:solidFill>
            <a:srgbClr val="000000"/>
          </a:solidFill>
          <a:prstDash val="solid"/>
        </a:ln>
      </c:spPr>
      <c:txPr>
        <a:bodyPr/>
        <a:lstStyle/>
        <a:p>
          <a:pPr>
            <a:defRPr sz="1599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667F4-A4B8-4513-BB96-66177B5DBA6C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76533-0465-46CC-B1BB-063AD8B79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6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76533-0465-46CC-B1BB-063AD8B79B6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9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0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8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8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5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0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6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2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6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6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8229600" cy="15716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0" cap="none" dirty="0" smtClean="0">
                <a:solidFill>
                  <a:schemeClr val="tx1"/>
                </a:solidFill>
              </a:rPr>
              <a:t>Тема урока: </a:t>
            </a:r>
            <a:r>
              <a:rPr lang="ru-RU" sz="3200" b="0" cap="none" dirty="0" smtClean="0">
                <a:solidFill>
                  <a:schemeClr val="tx1"/>
                </a:solidFill>
              </a:rPr>
              <a:t>« Статистические данные в жизни»</a:t>
            </a:r>
            <a:r>
              <a:rPr lang="ru-RU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373216"/>
            <a:ext cx="4499992" cy="242889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Выполнила учитель математики:</a:t>
            </a: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</a:rPr>
              <a:t>Салихзянова</a:t>
            </a:r>
            <a:r>
              <a:rPr lang="ru-RU" sz="2400" dirty="0" smtClean="0">
                <a:solidFill>
                  <a:schemeClr val="tx1"/>
                </a:solidFill>
              </a:rPr>
              <a:t> З.С.</a:t>
            </a:r>
          </a:p>
          <a:p>
            <a:pPr algn="l"/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ser\Desktop\DSCF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7500990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71824" y="4365104"/>
            <a:ext cx="39829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Любимый спорт.</a:t>
            </a:r>
            <a:endParaRPr lang="ru-RU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фотки Юлии\DSCN1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8501090" cy="6643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548680"/>
            <a:ext cx="112774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Рост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esktop\DSCF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7500990" cy="5857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43306" y="571480"/>
            <a:ext cx="312771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Количество детей в семье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144000" cy="76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4"/>
                <a:gridCol w="1728806"/>
                <a:gridCol w="1828800"/>
                <a:gridCol w="1828800"/>
                <a:gridCol w="1828800"/>
              </a:tblGrid>
              <a:tr h="448310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Ф.И 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учащихся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Любимые   хобби</a:t>
                      </a:r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Любимая   музыка  ученика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Количество  детей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семье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  <a:tr h="440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мама</a:t>
                      </a:r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папа</a:t>
                      </a:r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Ахметова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Тансылу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Вязание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Ремонт машин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Моя мама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Ганиева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Ильвира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Кулинария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Чтение детективных книг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 лет спустя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Ганиев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Ильвир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Кулинария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Чтение детективных книг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Знаешь ли 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Ганиева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Фирая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Садоводство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Садоводство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Елмай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Зиятдинова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Айгуль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Коллекционирование журналов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Путешествие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Виолетта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Зайнакова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Алия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Коллекционирование монет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Кулинария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Relax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Мингазетдинова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Алия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Роспись по дереву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Резьба по дереву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смотри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Мингазетдинов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Рамиль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Роспись по дереву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Резьба по дереву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Шоколадный заяц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Нигматуллина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Гульшат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Массаж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    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Жить в кайф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Тузеева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юлия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Рукоделие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Шахмат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Ландыши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Хабибуллина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Эльзара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Рисование по стеклу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Шашки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Я шагаю по Москве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Хадиуллина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Алсу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Цветоводство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___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Ищу тебя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Хадиуллин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Тимур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Макраме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Пчеловодство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клубе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Хакимова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Айгуль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Оригами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Рыбалка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Буратино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Халимова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Ильвина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Батик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Велосипед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Виолетта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Хуснутдинов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Рамиль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Плетение из лозы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Коллекционирование зажигалок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Остров невезения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Выборка  опроса  количества  детей  в  семье: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Средним арифметическим ряда чисел  называется  частное от  деления суммы этих чисел на их количество.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2+3+3+2+1+2+5+5+1+3+3+2+2+3+1+1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----------------------------------------------- = 2.44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                       16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Размах – это разность наибольшего и наименьшего значений ряда данных.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5 - 1=4</a:t>
            </a:r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 детей  в  семье.</a:t>
            </a:r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222765"/>
              </p:ext>
            </p:extLst>
          </p:nvPr>
        </p:nvGraphicFramePr>
        <p:xfrm>
          <a:off x="-199660" y="332656"/>
          <a:ext cx="9543319" cy="652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Диаграмма" r:id="rId3" imgW="5486278" imgH="3790947" progId="MSGraph.Chart.8">
                  <p:embed/>
                </p:oleObj>
              </mc:Choice>
              <mc:Fallback>
                <p:oleObj name="Диаграмма" r:id="rId3" imgW="5486278" imgH="3790947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9660" y="332656"/>
                        <a:ext cx="9543319" cy="6525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571604" y="1428736"/>
          <a:ext cx="7000924" cy="514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иаграмма" r:id="rId3" imgW="4410190" imgH="3000510" progId="MSGraph.Chart.8">
                  <p:embed/>
                </p:oleObj>
              </mc:Choice>
              <mc:Fallback>
                <p:oleObj name="Диаграмма" r:id="rId3" imgW="4410190" imgH="3000510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428736"/>
                        <a:ext cx="7000924" cy="5143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  сравнения  роста  мальчиков  за  три  года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Диаграмма</a:t>
            </a:r>
            <a:r>
              <a:rPr lang="ru-RU" dirty="0" smtClean="0"/>
              <a:t>  сравнения  веса  девочек  за  три  года.</a:t>
            </a: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500166" y="1714488"/>
          <a:ext cx="6877122" cy="478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Диаграмма" r:id="rId3" imgW="5372134" imgH="2962170" progId="MSGraph.Chart.8">
                  <p:embed/>
                </p:oleObj>
              </mc:Choice>
              <mc:Fallback>
                <p:oleObj name="Диаграмма" r:id="rId3" imgW="5372134" imgH="2962170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714488"/>
                        <a:ext cx="6877122" cy="4786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Диаграмма  сравнения  успеваемости  учащихся  за  первое  полугодие.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1714480" y="2143116"/>
          <a:ext cx="6980424" cy="433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57232"/>
            <a:ext cx="8322128" cy="5391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smtClean="0"/>
              <a:t>Вывод:</a:t>
            </a:r>
          </a:p>
          <a:p>
            <a:pPr lvl="0"/>
            <a:r>
              <a:rPr lang="ru-RU" sz="3800" dirty="0" smtClean="0"/>
              <a:t>Ряд  данных  может  моду  или  не  иметь.  </a:t>
            </a:r>
          </a:p>
          <a:p>
            <a:pPr lvl="0"/>
            <a:r>
              <a:rPr lang="ru-RU" sz="3800" dirty="0" smtClean="0"/>
              <a:t>мода  ряда,  если  существует,  обязательно  совпадает  с  одним,  с  двумя  или  более  данными  ряда,  а  среднее  арифметическое  может  не  совпадать  ни  с  одним  из  данных.</a:t>
            </a:r>
          </a:p>
          <a:p>
            <a:pPr lvl="0"/>
            <a:r>
              <a:rPr lang="ru-RU" sz="3800" dirty="0" smtClean="0"/>
              <a:t>ряд  может  иметь  не  одну  моду.</a:t>
            </a:r>
          </a:p>
          <a:p>
            <a:pPr lvl="0"/>
            <a:r>
              <a:rPr lang="ru-RU" sz="3800" dirty="0" smtClean="0"/>
              <a:t>понятие  «мода»  относится  не  только  к  числовым  данным.</a:t>
            </a:r>
          </a:p>
          <a:p>
            <a:pPr lvl="0"/>
            <a:r>
              <a:rPr lang="ru-RU" sz="3800" dirty="0" smtClean="0"/>
              <a:t>медиана  лучше  отражает  реальную  ситуацию,  чем </a:t>
            </a:r>
            <a:r>
              <a:rPr lang="ru-RU" sz="3800" dirty="0" smtClean="0"/>
              <a:t>среднее  </a:t>
            </a:r>
            <a:r>
              <a:rPr lang="ru-RU" sz="3800" dirty="0" smtClean="0"/>
              <a:t>арифметическое.</a:t>
            </a:r>
          </a:p>
          <a:p>
            <a:pPr lvl="0"/>
            <a:r>
              <a:rPr lang="ru-RU" sz="3800" dirty="0" smtClean="0"/>
              <a:t>для  обоснования  выводов  и  надежных  прогнозов  помимо  средних  надо  указать  насколько  используемые  данные  различаются  между  собой </a:t>
            </a:r>
            <a:r>
              <a:rPr lang="ru-RU" sz="3800" dirty="0" smtClean="0"/>
              <a:t>( </a:t>
            </a:r>
            <a:r>
              <a:rPr lang="ru-RU" sz="3800" dirty="0" smtClean="0"/>
              <a:t>размах).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Объектом   </a:t>
            </a:r>
            <a:r>
              <a:rPr lang="ru-RU" b="1" dirty="0" smtClean="0"/>
              <a:t>исследования:</a:t>
            </a:r>
            <a:r>
              <a:rPr lang="ru-RU" dirty="0" smtClean="0"/>
              <a:t>   </a:t>
            </a:r>
            <a:r>
              <a:rPr lang="ru-RU" sz="2600" dirty="0" smtClean="0"/>
              <a:t>я   </a:t>
            </a:r>
            <a:r>
              <a:rPr lang="ru-RU" sz="2600" dirty="0" smtClean="0"/>
              <a:t>выбрала  </a:t>
            </a:r>
            <a:r>
              <a:rPr lang="ru-RU" sz="2600" dirty="0" smtClean="0"/>
              <a:t>свой класс.</a:t>
            </a:r>
            <a:endParaRPr lang="ru-RU" sz="2600" dirty="0" smtClean="0"/>
          </a:p>
          <a:p>
            <a:pPr marL="0" indent="0">
              <a:buNone/>
            </a:pPr>
            <a:r>
              <a:rPr lang="ru-RU" b="1" dirty="0" smtClean="0"/>
              <a:t>Предмет </a:t>
            </a:r>
            <a:r>
              <a:rPr lang="ru-RU" b="1" dirty="0" smtClean="0"/>
              <a:t>исследования</a:t>
            </a:r>
            <a:r>
              <a:rPr lang="ru-RU" b="1" i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    - </a:t>
            </a:r>
            <a:r>
              <a:rPr lang="ru-RU" sz="2600" dirty="0" smtClean="0"/>
              <a:t>использование статистических </a:t>
            </a:r>
            <a:r>
              <a:rPr lang="ru-RU" sz="2600" dirty="0" smtClean="0"/>
              <a:t>методов;  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          </a:t>
            </a:r>
            <a:r>
              <a:rPr lang="ru-RU" sz="2600" dirty="0" smtClean="0"/>
              <a:t>- опрос </a:t>
            </a:r>
            <a:r>
              <a:rPr lang="ru-RU" sz="2600" dirty="0" smtClean="0"/>
              <a:t>общественного </a:t>
            </a:r>
            <a:r>
              <a:rPr lang="ru-RU" sz="2600" dirty="0" smtClean="0"/>
              <a:t>мнения;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          - </a:t>
            </a:r>
            <a:r>
              <a:rPr lang="ru-RU" sz="2600" dirty="0" smtClean="0"/>
              <a:t>статистические характеристики: среднее арифметическое,  </a:t>
            </a:r>
            <a:r>
              <a:rPr lang="ru-RU" sz="2600" dirty="0" smtClean="0"/>
              <a:t>медиана, размах</a:t>
            </a:r>
            <a:r>
              <a:rPr lang="ru-RU" sz="2600" dirty="0" smtClean="0"/>
              <a:t>;</a:t>
            </a:r>
          </a:p>
          <a:p>
            <a:pPr marL="0" indent="0">
              <a:buNone/>
            </a:pPr>
            <a:r>
              <a:rPr lang="ru-RU" sz="2600" dirty="0" smtClean="0"/>
              <a:t>           - </a:t>
            </a:r>
            <a:r>
              <a:rPr lang="ru-RU" sz="2600" dirty="0" smtClean="0"/>
              <a:t>интерпретация статистических характеристик;</a:t>
            </a:r>
          </a:p>
          <a:p>
            <a:pPr marL="0" indent="0">
              <a:buNone/>
            </a:pPr>
            <a:r>
              <a:rPr lang="ru-RU" sz="2600" dirty="0" smtClean="0"/>
              <a:t>           - </a:t>
            </a:r>
            <a:r>
              <a:rPr lang="ru-RU" sz="2600" dirty="0" smtClean="0"/>
              <a:t>наглядное представление информации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030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Литература:</a:t>
            </a:r>
          </a:p>
          <a:p>
            <a:r>
              <a:rPr lang="ru-RU" sz="2400" b="1" dirty="0" smtClean="0"/>
              <a:t> </a:t>
            </a:r>
            <a:r>
              <a:rPr lang="ru-RU" sz="2400" dirty="0" smtClean="0"/>
              <a:t>Школьная </a:t>
            </a:r>
            <a:r>
              <a:rPr lang="ru-RU" sz="2400" dirty="0" smtClean="0"/>
              <a:t>Энциклопедия «Математика». Под  редакцией  Никольского.</a:t>
            </a:r>
          </a:p>
          <a:p>
            <a:pPr lvl="0"/>
            <a:r>
              <a:rPr lang="ru-RU" sz="2400" dirty="0" smtClean="0"/>
              <a:t>Алгебра. 9  класс: учеб. для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учреждений /Ю. Н. Макарычев, Н. Г. </a:t>
            </a:r>
            <a:r>
              <a:rPr lang="ru-RU" sz="2400" dirty="0" err="1" smtClean="0"/>
              <a:t>Миндюк</a:t>
            </a:r>
            <a:r>
              <a:rPr lang="ru-RU" sz="2400" dirty="0" smtClean="0"/>
              <a:t>, К. И. </a:t>
            </a:r>
            <a:r>
              <a:rPr lang="ru-RU" sz="2400" dirty="0" err="1" smtClean="0"/>
              <a:t>Нешков</a:t>
            </a:r>
            <a:r>
              <a:rPr lang="ru-RU" sz="2400" dirty="0" smtClean="0"/>
              <a:t>, И. Е. Феоктистов. – 7-е изд., </a:t>
            </a:r>
            <a:r>
              <a:rPr lang="ru-RU" sz="2400" dirty="0" err="1" smtClean="0"/>
              <a:t>испр</a:t>
            </a:r>
            <a:r>
              <a:rPr lang="ru-RU" sz="2400" dirty="0" smtClean="0"/>
              <a:t>. и доп. – М. : Мнемозина.  </a:t>
            </a:r>
          </a:p>
          <a:p>
            <a:pPr lvl="0"/>
            <a:r>
              <a:rPr lang="ru-RU" sz="2400" dirty="0" smtClean="0"/>
              <a:t>Учебник «Математика-9. Арифметика. Алгебра. Анализ данных». Под редакцией Г. В. Дорофеева. Авторы: Г. В. Дорофеев, С. Б. Суворова, Е. А. </a:t>
            </a:r>
            <a:r>
              <a:rPr lang="ru-RU" sz="2400" dirty="0" err="1" smtClean="0"/>
              <a:t>Бунимович</a:t>
            </a:r>
            <a:r>
              <a:rPr lang="ru-RU" sz="2400" dirty="0" smtClean="0"/>
              <a:t>,  Л. В. Кузнецова,  С. С. Минаева.  </a:t>
            </a:r>
          </a:p>
          <a:p>
            <a:pPr lvl="0"/>
            <a:r>
              <a:rPr lang="ru-RU" sz="2400" dirty="0" smtClean="0"/>
              <a:t>Информатика  и  ИКТ. Базовый  курс. Учебник  для  8  класса.    </a:t>
            </a:r>
          </a:p>
          <a:p>
            <a:r>
              <a:rPr lang="ru-RU" sz="2400" dirty="0" smtClean="0"/>
              <a:t>Н.Д. </a:t>
            </a:r>
            <a:r>
              <a:rPr lang="ru-RU" sz="2400" dirty="0" err="1" smtClean="0"/>
              <a:t>Угринович</a:t>
            </a:r>
            <a:r>
              <a:rPr lang="ru-RU" sz="2400" dirty="0" smtClean="0"/>
              <a:t>. </a:t>
            </a:r>
          </a:p>
          <a:p>
            <a:pPr lvl="0"/>
            <a:r>
              <a:rPr lang="ru-RU" sz="2400" dirty="0" smtClean="0"/>
              <a:t>Классный  журнал.</a:t>
            </a:r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04864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Цель исследования:</a:t>
            </a:r>
            <a:endParaRPr lang="ru-RU" sz="3600" dirty="0" smtClean="0"/>
          </a:p>
          <a:p>
            <a:pPr marL="0" indent="0">
              <a:buNone/>
            </a:pPr>
            <a:r>
              <a:rPr lang="ru-RU" sz="2800" dirty="0" smtClean="0"/>
              <a:t>       - ознакомиться </a:t>
            </a:r>
            <a:r>
              <a:rPr lang="ru-RU" sz="2800" dirty="0" smtClean="0"/>
              <a:t>с видами и способами статистического наблюдения;           </a:t>
            </a:r>
            <a:br>
              <a:rPr lang="ru-RU" sz="2800" dirty="0" smtClean="0"/>
            </a:br>
            <a:r>
              <a:rPr lang="ru-RU" sz="2800" dirty="0" smtClean="0"/>
              <a:t>       - выяснить</a:t>
            </a:r>
            <a:r>
              <a:rPr lang="ru-RU" sz="2800" dirty="0" smtClean="0"/>
              <a:t>, как собираются и  группируются  статистические данные,   как можно наглядно представить статистическую информацию.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Задачи исследования:</a:t>
            </a:r>
            <a:endParaRPr lang="ru-RU" sz="3600" dirty="0" smtClean="0"/>
          </a:p>
          <a:p>
            <a:pPr marL="0" indent="0">
              <a:buNone/>
            </a:pPr>
            <a:r>
              <a:rPr lang="ru-RU" sz="2800" dirty="0" smtClean="0"/>
              <a:t>         1</a:t>
            </a:r>
            <a:r>
              <a:rPr lang="ru-RU" sz="2800" dirty="0" smtClean="0"/>
              <a:t>. Изучить литературу по данной </a:t>
            </a:r>
            <a:r>
              <a:rPr lang="ru-RU" sz="2800" dirty="0" smtClean="0"/>
              <a:t>теме;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   2</a:t>
            </a:r>
            <a:r>
              <a:rPr lang="ru-RU" sz="2800" dirty="0" smtClean="0"/>
              <a:t>. Собрать информацию для  подтверждения  статистических  </a:t>
            </a:r>
            <a:r>
              <a:rPr lang="ru-RU" sz="2800" dirty="0" smtClean="0"/>
              <a:t>характеристик;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   3</a:t>
            </a:r>
            <a:r>
              <a:rPr lang="ru-RU" sz="2800" dirty="0" smtClean="0"/>
              <a:t>. Обработать данную </a:t>
            </a:r>
            <a:r>
              <a:rPr lang="ru-RU" sz="2800" dirty="0" smtClean="0"/>
              <a:t>информацию;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   4</a:t>
            </a:r>
            <a:r>
              <a:rPr lang="ru-RU" sz="2800" dirty="0" smtClean="0"/>
              <a:t>. Наглядно представить полученную информацию.</a:t>
            </a:r>
          </a:p>
          <a:p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Методы исследования</a:t>
            </a:r>
            <a:r>
              <a:rPr lang="ru-RU" sz="3600" b="1" i="1" dirty="0" smtClean="0"/>
              <a:t>:</a:t>
            </a:r>
            <a:r>
              <a:rPr lang="ru-RU" sz="3600" i="1" dirty="0" smtClean="0"/>
              <a:t> </a:t>
            </a:r>
          </a:p>
          <a:p>
            <a:pPr marL="0" indent="0">
              <a:buNone/>
            </a:pPr>
            <a:r>
              <a:rPr lang="ru-RU" sz="2800" dirty="0" smtClean="0"/>
              <a:t>      - анализ литературы;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- анкетирование;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- </a:t>
            </a:r>
            <a:r>
              <a:rPr lang="ru-RU" sz="2800" dirty="0" smtClean="0"/>
              <a:t>статистический   опрос;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- </a:t>
            </a:r>
            <a:r>
              <a:rPr lang="ru-RU" sz="2800" dirty="0" smtClean="0"/>
              <a:t>статистическая </a:t>
            </a:r>
            <a:r>
              <a:rPr lang="ru-RU" sz="2800" dirty="0" smtClean="0"/>
              <a:t>обработка полученных </a:t>
            </a:r>
            <a:r>
              <a:rPr lang="ru-RU" sz="2800" dirty="0" smtClean="0"/>
              <a:t>данных;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- </a:t>
            </a:r>
            <a:r>
              <a:rPr lang="ru-RU" sz="2800" dirty="0" smtClean="0"/>
              <a:t>анализ</a:t>
            </a:r>
            <a:r>
              <a:rPr lang="ru-RU" sz="2800" dirty="0" smtClean="0"/>
              <a:t>,  сравнение   полученных результатов.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user\Desktop\DSCF0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04"/>
            <a:ext cx="7346967" cy="6000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00430" y="642918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Любимая </a:t>
            </a:r>
            <a:r>
              <a:rPr lang="ru-RU" dirty="0" smtClean="0"/>
              <a:t>передача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DSCN1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500594" cy="3957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72396" y="4786322"/>
            <a:ext cx="1571604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Любимое</a:t>
            </a:r>
          </a:p>
          <a:p>
            <a:r>
              <a:rPr lang="ru-RU" sz="2000" dirty="0" smtClean="0"/>
              <a:t> хобби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родителей</a:t>
            </a:r>
            <a:endParaRPr lang="ru-RU" sz="2000" dirty="0"/>
          </a:p>
        </p:txBody>
      </p:sp>
      <p:pic>
        <p:nvPicPr>
          <p:cNvPr id="5" name="Picture 2" descr="F:\DCIM\106NIKON\DSCN16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061763" cy="3248028"/>
          </a:xfrm>
          <a:prstGeom prst="rect">
            <a:avLst/>
          </a:prstGeom>
          <a:noFill/>
        </p:spPr>
      </p:pic>
      <p:pic>
        <p:nvPicPr>
          <p:cNvPr id="6" name="Picture 2" descr="F:\DCIM\106NIKON\DSCN1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000372"/>
            <a:ext cx="5572132" cy="4245419"/>
          </a:xfrm>
          <a:prstGeom prst="flowChartConnector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user\Desktop\фотки Юлии\DSCN1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2"/>
            <a:ext cx="5072098" cy="367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user\Desktop\фотки Юлии\DSCN1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1471" y="3286125"/>
            <a:ext cx="4942529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00430" y="0"/>
            <a:ext cx="359059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Любимый </a:t>
            </a:r>
            <a:r>
              <a:rPr lang="ru-RU" sz="3200" dirty="0" smtClean="0"/>
              <a:t>предмет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esktop\DSCN1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7286676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43808" y="5805264"/>
            <a:ext cx="326999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/>
                </a:solidFill>
              </a:rPr>
              <a:t>Размер </a:t>
            </a:r>
            <a:r>
              <a:rPr lang="ru-RU" sz="4000" b="1" dirty="0" smtClean="0">
                <a:ln w="50800"/>
                <a:solidFill>
                  <a:schemeClr val="bg1"/>
                </a:solidFill>
              </a:rPr>
              <a:t>обуви</a:t>
            </a:r>
            <a:endParaRPr lang="ru-RU" sz="4000" b="1" dirty="0">
              <a:ln w="50800"/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455</Words>
  <Application>Microsoft Office PowerPoint</Application>
  <PresentationFormat>Экран (4:3)</PresentationFormat>
  <Paragraphs>142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</vt:lpstr>
      <vt:lpstr>  Тема урока: « Статистические данные в жизни»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Выборка  опроса  количества  детей  в  семье: </vt:lpstr>
      <vt:lpstr>Количество  детей  в  семье.</vt:lpstr>
      <vt:lpstr>График  сравнения  роста  мальчиков  за  три  года</vt:lpstr>
      <vt:lpstr>Диаграмма  сравнения  веса  девочек  за  три  года.</vt:lpstr>
      <vt:lpstr>Диаграмма  сравнения  успеваемости  учащихся  за  первое  полугодие.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МБОУ «Сармановская СОШ»</dc:title>
  <dc:creator>user</dc:creator>
  <cp:lastModifiedBy>Салихзянов</cp:lastModifiedBy>
  <cp:revision>26</cp:revision>
  <dcterms:created xsi:type="dcterms:W3CDTF">2013-12-14T17:39:02Z</dcterms:created>
  <dcterms:modified xsi:type="dcterms:W3CDTF">2016-03-19T18:29:31Z</dcterms:modified>
</cp:coreProperties>
</file>