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91" r:id="rId2"/>
    <p:sldId id="267" r:id="rId3"/>
    <p:sldId id="281" r:id="rId4"/>
    <p:sldId id="263" r:id="rId5"/>
    <p:sldId id="264" r:id="rId6"/>
    <p:sldId id="265" r:id="rId7"/>
    <p:sldId id="270" r:id="rId8"/>
    <p:sldId id="271" r:id="rId9"/>
    <p:sldId id="282" r:id="rId10"/>
    <p:sldId id="272" r:id="rId11"/>
    <p:sldId id="289" r:id="rId12"/>
    <p:sldId id="275" r:id="rId13"/>
    <p:sldId id="276" r:id="rId14"/>
    <p:sldId id="295" r:id="rId15"/>
    <p:sldId id="296" r:id="rId16"/>
    <p:sldId id="284" r:id="rId17"/>
    <p:sldId id="277" r:id="rId18"/>
    <p:sldId id="297" r:id="rId19"/>
    <p:sldId id="287" r:id="rId20"/>
    <p:sldId id="286" r:id="rId21"/>
    <p:sldId id="293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18" autoAdjust="0"/>
    <p:restoredTop sz="93816" autoAdjust="0"/>
  </p:normalViewPr>
  <p:slideViewPr>
    <p:cSldViewPr snapToGrid="0" snapToObjects="1">
      <p:cViewPr varScale="1">
        <p:scale>
          <a:sx n="82" d="100"/>
          <a:sy n="82" d="100"/>
        </p:scale>
        <p:origin x="-4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ru-RU" altLang="en-US" noProof="0" smtClean="0"/>
              <a:t>Образец подзаголовка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FB0CD07-8A87-4A7C-A173-C436ED6E2B5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06EBC-6DD1-414A-A427-7AF15647D1A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0CFED-DDDD-48C1-93D4-6233A204C6F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E034D-DEDD-4919-B838-60E86B1E673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B9099-B22A-41AA-976F-039F2887F37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25515-50B2-436E-B951-2EE835D8B84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C9E4C-07A4-4201-B41D-03845A706C9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8148E-9383-45ED-A577-82D76B92332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51D09-811C-4893-AD16-17C8E257DEB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083BC-31C4-457B-9AFD-F2580F1CB52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812FF-9C8C-43DC-BC0B-A0C805F32D6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8C590-B760-4867-BB80-5B3152EAD3E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F558B-6788-4E2F-818E-B66E235FB2D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smtClean="0">
                <a:latin typeface="+mj-lt"/>
              </a:defRPr>
            </a:lvl1pPr>
          </a:lstStyle>
          <a:p>
            <a:pPr>
              <a:defRPr/>
            </a:pPr>
            <a:fld id="{6143F3EB-E255-4BEF-80BA-21182646337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5.bin"/><Relationship Id="rId9" Type="http://schemas.openxmlformats.org/officeDocument/2006/relationships/oleObject" Target="../embeddings/oleObject4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4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1" descr="H:\Documents and Settings\Математики\Рабочий стол\презентация\11726_html_2116912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66"/>
            <a:ext cx="9144000" cy="6861171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630980" y="647700"/>
            <a:ext cx="7623175" cy="1752600"/>
          </a:xfrm>
        </p:spPr>
        <p:txBody>
          <a:bodyPr/>
          <a:lstStyle/>
          <a:p>
            <a:pPr algn="ctr" eaLnBrk="1" hangingPunct="1"/>
            <a:r>
              <a:rPr lang="ru-RU" sz="4000" b="1" i="1" dirty="0" smtClean="0"/>
              <a:t>Геометрия 7  </a:t>
            </a:r>
            <a:br>
              <a:rPr lang="ru-RU" sz="4000" b="1" i="1" dirty="0" smtClean="0"/>
            </a:br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 smtClean="0"/>
              <a:t>                           ТРЕУГОЛЬНИК</a:t>
            </a:r>
            <a:r>
              <a:rPr lang="ru-RU" sz="5400" i="1" dirty="0" smtClean="0"/>
              <a:t> </a:t>
            </a:r>
            <a:r>
              <a:rPr lang="ru-RU" sz="4600" dirty="0" smtClean="0"/>
              <a:t/>
            </a:r>
            <a:br>
              <a:rPr lang="ru-RU" sz="4600" dirty="0" smtClean="0"/>
            </a:br>
            <a:endParaRPr lang="ru-RU" sz="46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80608" y="3962400"/>
            <a:ext cx="6553200" cy="2660650"/>
          </a:xfrm>
        </p:spPr>
        <p:txBody>
          <a:bodyPr/>
          <a:lstStyle/>
          <a:p>
            <a:pPr eaLnBrk="1" hangingPunct="1"/>
            <a:r>
              <a:rPr lang="ru-RU" sz="1600" dirty="0" smtClean="0"/>
              <a:t>Выполнила: учитель математики</a:t>
            </a:r>
          </a:p>
          <a:p>
            <a:pPr eaLnBrk="1" hangingPunct="1"/>
            <a:r>
              <a:rPr lang="ru-RU" sz="1600" dirty="0" smtClean="0"/>
              <a:t>МБОУ «СОШ №7» г.Канаш</a:t>
            </a:r>
          </a:p>
          <a:p>
            <a:pPr eaLnBrk="1" hangingPunct="1"/>
            <a:r>
              <a:rPr lang="ru-RU" sz="1600" dirty="0" smtClean="0"/>
              <a:t>Егорова Зинаида Ивановна</a:t>
            </a:r>
          </a:p>
          <a:p>
            <a:pPr eaLnBrk="1" hangingPunct="1"/>
            <a:endParaRPr lang="ru-RU" sz="1600" dirty="0" smtClean="0"/>
          </a:p>
          <a:p>
            <a:pPr eaLnBrk="1" hangingPunct="1"/>
            <a:endParaRPr lang="ru-RU" sz="1600" dirty="0" smtClean="0"/>
          </a:p>
          <a:p>
            <a:pPr eaLnBrk="1" hangingPunct="1"/>
            <a:endParaRPr lang="ru-RU" sz="1600" dirty="0" smtClean="0"/>
          </a:p>
          <a:p>
            <a:pPr eaLnBrk="1" hangingPunct="1"/>
            <a:endParaRPr lang="ru-RU" sz="1600" dirty="0" smtClean="0"/>
          </a:p>
          <a:p>
            <a:pPr eaLnBrk="1" hangingPunct="1"/>
            <a:r>
              <a:rPr lang="ru-RU" sz="1600" dirty="0" smtClean="0"/>
              <a:t>         </a:t>
            </a:r>
          </a:p>
          <a:p>
            <a:pPr eaLnBrk="1" hangingPunct="1"/>
            <a:r>
              <a:rPr lang="ru-RU" sz="1600" dirty="0" smtClean="0"/>
              <a:t>         2015</a:t>
            </a:r>
          </a:p>
        </p:txBody>
      </p:sp>
    </p:spTree>
    <p:custDataLst>
      <p:tags r:id="rId1"/>
    </p:custDataLst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0" grpId="1"/>
      <p:bldP spid="2051" grpId="0" build="p"/>
      <p:bldP spid="2051" grpI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63625"/>
          </a:xfrm>
        </p:spPr>
        <p:txBody>
          <a:bodyPr/>
          <a:lstStyle/>
          <a:p>
            <a:pPr eaLnBrk="1" hangingPunct="1"/>
            <a:r>
              <a:rPr lang="ru-RU" sz="3200" b="1" dirty="0" smtClean="0"/>
              <a:t>Задание: построить в тетради два равных треугольника</a:t>
            </a:r>
            <a:r>
              <a:rPr lang="ru-RU" sz="3800" dirty="0" smtClean="0"/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1412875"/>
            <a:ext cx="8229600" cy="4718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                                              </a:t>
            </a:r>
            <a:r>
              <a:rPr lang="en-US" dirty="0" smtClean="0"/>
              <a:t> </a:t>
            </a:r>
            <a:r>
              <a:rPr lang="en-US" sz="2000" dirty="0" smtClean="0"/>
              <a:t>ABC =     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1</a:t>
            </a:r>
            <a:endParaRPr lang="ru-RU" sz="2000" baseline="-25000" dirty="0" smtClean="0"/>
          </a:p>
          <a:p>
            <a:pPr eaLnBrk="1" hangingPunct="1">
              <a:buNone/>
            </a:pPr>
            <a:r>
              <a:rPr lang="en-US" sz="2000" b="1" dirty="0" smtClean="0"/>
              <a:t> A                                A</a:t>
            </a:r>
            <a:r>
              <a:rPr lang="en-US" sz="2000" b="1" baseline="-25000" dirty="0" smtClean="0"/>
              <a:t>1                                 </a:t>
            </a:r>
            <a:r>
              <a:rPr lang="ru-RU" sz="2000" b="1" baseline="-25000" dirty="0" smtClean="0"/>
              <a:t>   </a:t>
            </a:r>
            <a:r>
              <a:rPr lang="en-US" sz="2000" b="1" baseline="-25000" dirty="0" smtClean="0"/>
              <a:t>             </a:t>
            </a:r>
            <a:r>
              <a:rPr lang="en-US" sz="2000" dirty="0" smtClean="0"/>
              <a:t>A =     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 </a:t>
            </a:r>
            <a:r>
              <a:rPr lang="ru-RU" sz="2000" dirty="0" smtClean="0"/>
              <a:t> </a:t>
            </a:r>
            <a:r>
              <a:rPr lang="en-US" sz="2000" dirty="0" smtClean="0"/>
              <a:t>   AB = 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1</a:t>
            </a:r>
            <a:endParaRPr lang="ru-RU" sz="2000" baseline="-250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b="1" dirty="0" smtClean="0"/>
              <a:t>                                                </a:t>
            </a:r>
            <a:r>
              <a:rPr lang="en-US" sz="2000" dirty="0" smtClean="0"/>
              <a:t>B =     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      BC = 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1</a:t>
            </a:r>
            <a:endParaRPr lang="ru-RU" sz="2000" baseline="-250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                                          </a:t>
            </a:r>
            <a:r>
              <a:rPr lang="en-US" sz="2000" dirty="0" smtClean="0"/>
              <a:t>C =     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    AC = 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1</a:t>
            </a:r>
            <a:endParaRPr lang="ru-RU" sz="2000" baseline="-25000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 B</a:t>
            </a:r>
            <a:r>
              <a:rPr lang="en-US" dirty="0" smtClean="0"/>
              <a:t>                 </a:t>
            </a:r>
            <a:r>
              <a:rPr lang="en-US" sz="2000" b="1" dirty="0" smtClean="0"/>
              <a:t>C   B</a:t>
            </a:r>
            <a:r>
              <a:rPr lang="en-US" sz="2000" b="1" baseline="-25000" dirty="0" smtClean="0"/>
              <a:t>1                                        </a:t>
            </a:r>
            <a:r>
              <a:rPr lang="en-US" sz="2000" b="1" dirty="0" smtClean="0"/>
              <a:t>C</a:t>
            </a:r>
            <a:r>
              <a:rPr lang="en-US" sz="2000" b="1" baseline="-25000" dirty="0" smtClean="0"/>
              <a:t>1 </a:t>
            </a:r>
            <a:endParaRPr lang="ru-RU" sz="2000" b="1" baseline="-25000" dirty="0" smtClean="0"/>
          </a:p>
        </p:txBody>
      </p:sp>
      <p:sp>
        <p:nvSpPr>
          <p:cNvPr id="20484" name="AutoShape 5"/>
          <p:cNvSpPr>
            <a:spLocks noChangeArrowheads="1"/>
          </p:cNvSpPr>
          <p:nvPr/>
        </p:nvSpPr>
        <p:spPr bwMode="auto">
          <a:xfrm>
            <a:off x="1179094" y="3047206"/>
            <a:ext cx="2232109" cy="2285205"/>
          </a:xfrm>
          <a:prstGeom prst="rtTriangle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AutoShape 7"/>
          <p:cNvSpPr>
            <a:spLocks noChangeArrowheads="1"/>
          </p:cNvSpPr>
          <p:nvPr/>
        </p:nvSpPr>
        <p:spPr bwMode="auto">
          <a:xfrm>
            <a:off x="3801980" y="2736056"/>
            <a:ext cx="1897146" cy="2376487"/>
          </a:xfrm>
          <a:prstGeom prst="rtTriangle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0486" name="Object 18"/>
          <p:cNvGraphicFramePr>
            <a:graphicFrameLocks noChangeAspect="1"/>
          </p:cNvGraphicFramePr>
          <p:nvPr/>
        </p:nvGraphicFramePr>
        <p:xfrm>
          <a:off x="5832475" y="2060575"/>
          <a:ext cx="504825" cy="336550"/>
        </p:xfrm>
        <a:graphic>
          <a:graphicData uri="http://schemas.openxmlformats.org/presentationml/2006/ole">
            <p:oleObj spid="_x0000_s20486" name="Формула" r:id="rId3" imgW="139579" imgH="164957" progId="Equation.3">
              <p:embed/>
            </p:oleObj>
          </a:graphicData>
        </a:graphic>
      </p:graphicFrame>
      <p:graphicFrame>
        <p:nvGraphicFramePr>
          <p:cNvPr id="20487" name="Object 22"/>
          <p:cNvGraphicFramePr>
            <a:graphicFrameLocks noChangeAspect="1"/>
          </p:cNvGraphicFramePr>
          <p:nvPr/>
        </p:nvGraphicFramePr>
        <p:xfrm>
          <a:off x="6911180" y="2062162"/>
          <a:ext cx="503237" cy="334963"/>
        </p:xfrm>
        <a:graphic>
          <a:graphicData uri="http://schemas.openxmlformats.org/presentationml/2006/ole">
            <p:oleObj spid="_x0000_s20487" name="Формула" r:id="rId4" imgW="139579" imgH="164957" progId="Equation.3">
              <p:embed/>
            </p:oleObj>
          </a:graphicData>
        </a:graphic>
      </p:graphicFrame>
      <p:graphicFrame>
        <p:nvGraphicFramePr>
          <p:cNvPr id="20488" name="Object 24"/>
          <p:cNvGraphicFramePr>
            <a:graphicFrameLocks noChangeAspect="1"/>
          </p:cNvGraphicFramePr>
          <p:nvPr/>
        </p:nvGraphicFramePr>
        <p:xfrm>
          <a:off x="5699125" y="2552699"/>
          <a:ext cx="503238" cy="334963"/>
        </p:xfrm>
        <a:graphic>
          <a:graphicData uri="http://schemas.openxmlformats.org/presentationml/2006/ole">
            <p:oleObj spid="_x0000_s20488" name="Формула" r:id="rId5" imgW="164957" imgH="152268" progId="Equation.3">
              <p:embed/>
            </p:oleObj>
          </a:graphicData>
        </a:graphic>
      </p:graphicFrame>
      <p:graphicFrame>
        <p:nvGraphicFramePr>
          <p:cNvPr id="20489" name="Object 26"/>
          <p:cNvGraphicFramePr>
            <a:graphicFrameLocks noChangeAspect="1"/>
          </p:cNvGraphicFramePr>
          <p:nvPr/>
        </p:nvGraphicFramePr>
        <p:xfrm>
          <a:off x="5748338" y="3047206"/>
          <a:ext cx="527050" cy="350838"/>
        </p:xfrm>
        <a:graphic>
          <a:graphicData uri="http://schemas.openxmlformats.org/presentationml/2006/ole">
            <p:oleObj spid="_x0000_s20489" name="Формула" r:id="rId6" imgW="164957" imgH="152268" progId="Equation.3">
              <p:embed/>
            </p:oleObj>
          </a:graphicData>
        </a:graphic>
      </p:graphicFrame>
      <p:graphicFrame>
        <p:nvGraphicFramePr>
          <p:cNvPr id="20491" name="Object 30"/>
          <p:cNvGraphicFramePr>
            <a:graphicFrameLocks noChangeAspect="1"/>
          </p:cNvGraphicFramePr>
          <p:nvPr/>
        </p:nvGraphicFramePr>
        <p:xfrm>
          <a:off x="6455568" y="2552699"/>
          <a:ext cx="455612" cy="303213"/>
        </p:xfrm>
        <a:graphic>
          <a:graphicData uri="http://schemas.openxmlformats.org/presentationml/2006/ole">
            <p:oleObj spid="_x0000_s20491" name="Формула" r:id="rId7" imgW="164957" imgH="152268" progId="Equation.3">
              <p:embed/>
            </p:oleObj>
          </a:graphicData>
        </a:graphic>
      </p:graphicFrame>
      <p:graphicFrame>
        <p:nvGraphicFramePr>
          <p:cNvPr id="20492" name="Object 32"/>
          <p:cNvGraphicFramePr>
            <a:graphicFrameLocks noChangeAspect="1"/>
          </p:cNvGraphicFramePr>
          <p:nvPr/>
        </p:nvGraphicFramePr>
        <p:xfrm>
          <a:off x="6396038" y="3110707"/>
          <a:ext cx="431800" cy="287337"/>
        </p:xfrm>
        <a:graphic>
          <a:graphicData uri="http://schemas.openxmlformats.org/presentationml/2006/ole">
            <p:oleObj spid="_x0000_s20492" name="Формула" r:id="rId8" imgW="164957" imgH="152268" progId="Equation.3">
              <p:embed/>
            </p:oleObj>
          </a:graphicData>
        </a:graphic>
      </p:graphicFrame>
      <p:graphicFrame>
        <p:nvGraphicFramePr>
          <p:cNvPr id="20493" name="Object 34"/>
          <p:cNvGraphicFramePr>
            <a:graphicFrameLocks noChangeAspect="1"/>
          </p:cNvGraphicFramePr>
          <p:nvPr/>
        </p:nvGraphicFramePr>
        <p:xfrm>
          <a:off x="6647655" y="3573463"/>
          <a:ext cx="527050" cy="350837"/>
        </p:xfrm>
        <a:graphic>
          <a:graphicData uri="http://schemas.openxmlformats.org/presentationml/2006/ole">
            <p:oleObj spid="_x0000_s20493" name="Формула" r:id="rId9" imgW="164957" imgH="152268" progId="Equation.3">
              <p:embed/>
            </p:oleObj>
          </a:graphicData>
        </a:graphic>
      </p:graphicFrame>
      <p:sp>
        <p:nvSpPr>
          <p:cNvPr id="20494" name="Rectangle 36"/>
          <p:cNvSpPr>
            <a:spLocks noChangeArrowheads="1"/>
          </p:cNvSpPr>
          <p:nvPr/>
        </p:nvSpPr>
        <p:spPr bwMode="auto">
          <a:xfrm>
            <a:off x="457200" y="1412875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endParaRPr lang="ru-RU"/>
          </a:p>
        </p:txBody>
      </p:sp>
      <p:graphicFrame>
        <p:nvGraphicFramePr>
          <p:cNvPr id="20498" name="Object 24"/>
          <p:cNvGraphicFramePr>
            <a:graphicFrameLocks noChangeAspect="1"/>
          </p:cNvGraphicFramePr>
          <p:nvPr/>
        </p:nvGraphicFramePr>
        <p:xfrm>
          <a:off x="5832475" y="3589337"/>
          <a:ext cx="503238" cy="334963"/>
        </p:xfrm>
        <a:graphic>
          <a:graphicData uri="http://schemas.openxmlformats.org/presentationml/2006/ole">
            <p:oleObj spid="_x0000_s20498" name="Формула" r:id="rId10" imgW="164957" imgH="15226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4" descr="img-8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66788" y="4765675"/>
            <a:ext cx="260350" cy="260350"/>
          </a:xfrm>
          <a:noFill/>
        </p:spPr>
      </p:pic>
      <p:pic>
        <p:nvPicPr>
          <p:cNvPr id="21508" name="Picture 6" descr="img-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979738" y="4765675"/>
            <a:ext cx="228600" cy="228600"/>
          </a:xfrm>
          <a:noFill/>
        </p:spPr>
      </p:pic>
      <p:pic>
        <p:nvPicPr>
          <p:cNvPr id="40961" name="Picture 1" descr="H:\Documents and Settings\Математики\Рабочий стол\презентация\3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dirty="0" smtClean="0">
                <a:solidFill>
                  <a:schemeClr val="tx1"/>
                </a:solidFill>
              </a:rPr>
              <a:t>Если два треугольника равны, то элементы (т.е. стороны и углы)  одного треугольника  соответственно равны элементам другого треугольника.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                                </a:t>
            </a:r>
            <a:r>
              <a:rPr lang="ru-RU" sz="3800" dirty="0" smtClean="0">
                <a:solidFill>
                  <a:schemeClr val="tx1"/>
                </a:solidFill>
              </a:rPr>
              <a:t>АВС =  А</a:t>
            </a:r>
            <a:r>
              <a:rPr lang="ru-RU" sz="3800" baseline="-25000" dirty="0" smtClean="0">
                <a:solidFill>
                  <a:schemeClr val="tx1"/>
                </a:solidFill>
              </a:rPr>
              <a:t>1</a:t>
            </a:r>
            <a:r>
              <a:rPr lang="ru-RU" sz="3800" dirty="0" smtClean="0">
                <a:solidFill>
                  <a:schemeClr val="tx1"/>
                </a:solidFill>
              </a:rPr>
              <a:t>В</a:t>
            </a:r>
            <a:r>
              <a:rPr lang="ru-RU" sz="3800" baseline="-25000" dirty="0" smtClean="0">
                <a:solidFill>
                  <a:schemeClr val="tx1"/>
                </a:solidFill>
              </a:rPr>
              <a:t>1</a:t>
            </a:r>
            <a:r>
              <a:rPr lang="ru-RU" sz="3800" dirty="0" smtClean="0">
                <a:solidFill>
                  <a:schemeClr val="tx1"/>
                </a:solidFill>
              </a:rPr>
              <a:t>С</a:t>
            </a:r>
            <a:r>
              <a:rPr lang="ru-RU" sz="3800" baseline="-25000" dirty="0" smtClean="0">
                <a:solidFill>
                  <a:schemeClr val="tx1"/>
                </a:solidFill>
              </a:rPr>
              <a:t>1</a:t>
            </a:r>
          </a:p>
        </p:txBody>
      </p:sp>
      <p:pic>
        <p:nvPicPr>
          <p:cNvPr id="7" name="Рисунок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9078" y="4822825"/>
            <a:ext cx="171450" cy="171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82234" y="4765675"/>
            <a:ext cx="171450" cy="171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dirty="0" smtClean="0"/>
              <a:t>Задача № 2 (по готовому чертежу):</a:t>
            </a:r>
            <a:br>
              <a:rPr lang="ru-RU" sz="3200" b="1" dirty="0" smtClean="0"/>
            </a:br>
            <a:r>
              <a:rPr lang="ru-RU" sz="3200" b="1" dirty="0" smtClean="0"/>
              <a:t>Заполните пропуски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                                             O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A                                                                   </a:t>
            </a:r>
            <a:r>
              <a:rPr lang="ru-RU" sz="2000" b="1" dirty="0" smtClean="0"/>
              <a:t> </a:t>
            </a:r>
            <a:r>
              <a:rPr lang="ru-RU" sz="2000" dirty="0" smtClean="0"/>
              <a:t>АВС =      </a:t>
            </a:r>
            <a:r>
              <a:rPr lang="en-US" sz="2000" dirty="0" smtClean="0"/>
              <a:t>OMD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                                      </a:t>
            </a:r>
            <a:r>
              <a:rPr lang="en-US" sz="2000" dirty="0" smtClean="0"/>
              <a:t>A = </a:t>
            </a:r>
            <a:r>
              <a:rPr lang="ru-RU" sz="2000" dirty="0" smtClean="0"/>
              <a:t>    …     </a:t>
            </a:r>
            <a:r>
              <a:rPr lang="en-US" sz="2000" dirty="0" smtClean="0"/>
              <a:t>AB = </a:t>
            </a:r>
            <a:r>
              <a:rPr lang="ru-RU" sz="2000" dirty="0" smtClean="0"/>
              <a:t>…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       </a:t>
            </a:r>
            <a:r>
              <a:rPr lang="en-US" sz="2000" b="1" dirty="0" smtClean="0"/>
              <a:t>M                                            </a:t>
            </a:r>
            <a:r>
              <a:rPr lang="en-US" sz="2000" dirty="0" smtClean="0"/>
              <a:t>B = </a:t>
            </a:r>
            <a:r>
              <a:rPr lang="ru-RU" sz="2000" dirty="0" smtClean="0"/>
              <a:t>    …</a:t>
            </a:r>
            <a:r>
              <a:rPr lang="en-US" sz="2000" dirty="0" smtClean="0"/>
              <a:t>     BC = </a:t>
            </a:r>
            <a:r>
              <a:rPr lang="ru-RU" sz="2000" dirty="0" smtClean="0"/>
              <a:t>…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       </a:t>
            </a:r>
            <a:r>
              <a:rPr lang="ru-RU" dirty="0" smtClean="0"/>
              <a:t>                               </a:t>
            </a:r>
            <a:r>
              <a:rPr lang="en-US" sz="2000" dirty="0" smtClean="0"/>
              <a:t>C = </a:t>
            </a:r>
            <a:r>
              <a:rPr lang="ru-RU" sz="2000" dirty="0" smtClean="0"/>
              <a:t>    …</a:t>
            </a:r>
            <a:r>
              <a:rPr lang="en-US" sz="2000" dirty="0" smtClean="0"/>
              <a:t>     AC = </a:t>
            </a:r>
            <a:r>
              <a:rPr lang="ru-RU" sz="2000" dirty="0" smtClean="0"/>
              <a:t>…</a:t>
            </a: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B</a:t>
            </a:r>
            <a:r>
              <a:rPr lang="en-US" dirty="0" smtClean="0"/>
              <a:t>                </a:t>
            </a:r>
            <a:r>
              <a:rPr lang="en-US" sz="2000" b="1" dirty="0" smtClean="0"/>
              <a:t>C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                                          D</a:t>
            </a:r>
            <a:endParaRPr lang="ru-RU" sz="2000" b="1" dirty="0" smtClean="0"/>
          </a:p>
        </p:txBody>
      </p:sp>
      <p:sp>
        <p:nvSpPr>
          <p:cNvPr id="22532" name="AutoShape 17"/>
          <p:cNvSpPr>
            <a:spLocks noChangeArrowheads="1"/>
          </p:cNvSpPr>
          <p:nvPr/>
        </p:nvSpPr>
        <p:spPr bwMode="auto">
          <a:xfrm>
            <a:off x="887413" y="2273300"/>
            <a:ext cx="1411287" cy="2109788"/>
          </a:xfrm>
          <a:prstGeom prst="rtTriangl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33" name="AutoShape 18"/>
          <p:cNvSpPr>
            <a:spLocks noChangeArrowheads="1"/>
          </p:cNvSpPr>
          <p:nvPr/>
        </p:nvSpPr>
        <p:spPr bwMode="auto">
          <a:xfrm rot="2550794">
            <a:off x="2835275" y="2192338"/>
            <a:ext cx="1411288" cy="2109787"/>
          </a:xfrm>
          <a:prstGeom prst="rtTriangl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2534" name="Object 19"/>
          <p:cNvGraphicFramePr>
            <a:graphicFrameLocks noChangeAspect="1"/>
          </p:cNvGraphicFramePr>
          <p:nvPr/>
        </p:nvGraphicFramePr>
        <p:xfrm>
          <a:off x="5135563" y="2001838"/>
          <a:ext cx="549275" cy="365125"/>
        </p:xfrm>
        <a:graphic>
          <a:graphicData uri="http://schemas.openxmlformats.org/presentationml/2006/ole">
            <p:oleObj spid="_x0000_s22534" name="Формула" r:id="rId3" imgW="139579" imgH="164957" progId="Equation.3">
              <p:embed/>
            </p:oleObj>
          </a:graphicData>
        </a:graphic>
      </p:graphicFrame>
      <p:graphicFrame>
        <p:nvGraphicFramePr>
          <p:cNvPr id="22535" name="Object 23"/>
          <p:cNvGraphicFramePr>
            <a:graphicFrameLocks noChangeAspect="1"/>
          </p:cNvGraphicFramePr>
          <p:nvPr/>
        </p:nvGraphicFramePr>
        <p:xfrm>
          <a:off x="6351588" y="2016125"/>
          <a:ext cx="527050" cy="350838"/>
        </p:xfrm>
        <a:graphic>
          <a:graphicData uri="http://schemas.openxmlformats.org/presentationml/2006/ole">
            <p:oleObj spid="_x0000_s22535" name="Формула" r:id="rId4" imgW="139579" imgH="164957" progId="Equation.3">
              <p:embed/>
            </p:oleObj>
          </a:graphicData>
        </a:graphic>
      </p:graphicFrame>
      <p:graphicFrame>
        <p:nvGraphicFramePr>
          <p:cNvPr id="22536" name="Object 25"/>
          <p:cNvGraphicFramePr>
            <a:graphicFrameLocks noChangeAspect="1"/>
          </p:cNvGraphicFramePr>
          <p:nvPr/>
        </p:nvGraphicFramePr>
        <p:xfrm>
          <a:off x="5105400" y="2509838"/>
          <a:ext cx="465138" cy="309562"/>
        </p:xfrm>
        <a:graphic>
          <a:graphicData uri="http://schemas.openxmlformats.org/presentationml/2006/ole">
            <p:oleObj spid="_x0000_s22536" name="Формула" r:id="rId5" imgW="164957" imgH="152268" progId="Equation.3">
              <p:embed/>
            </p:oleObj>
          </a:graphicData>
        </a:graphic>
      </p:graphicFrame>
      <p:graphicFrame>
        <p:nvGraphicFramePr>
          <p:cNvPr id="22537" name="Object 27"/>
          <p:cNvGraphicFramePr>
            <a:graphicFrameLocks noChangeAspect="1"/>
          </p:cNvGraphicFramePr>
          <p:nvPr/>
        </p:nvGraphicFramePr>
        <p:xfrm>
          <a:off x="5021263" y="3046413"/>
          <a:ext cx="549275" cy="366712"/>
        </p:xfrm>
        <a:graphic>
          <a:graphicData uri="http://schemas.openxmlformats.org/presentationml/2006/ole">
            <p:oleObj spid="_x0000_s22537" name="Формула" r:id="rId6" imgW="164957" imgH="152268" progId="Equation.3">
              <p:embed/>
            </p:oleObj>
          </a:graphicData>
        </a:graphic>
      </p:graphicFrame>
      <p:graphicFrame>
        <p:nvGraphicFramePr>
          <p:cNvPr id="22538" name="Object 29"/>
          <p:cNvGraphicFramePr>
            <a:graphicFrameLocks noChangeAspect="1"/>
          </p:cNvGraphicFramePr>
          <p:nvPr/>
        </p:nvGraphicFramePr>
        <p:xfrm>
          <a:off x="5105400" y="3614738"/>
          <a:ext cx="579438" cy="385762"/>
        </p:xfrm>
        <a:graphic>
          <a:graphicData uri="http://schemas.openxmlformats.org/presentationml/2006/ole">
            <p:oleObj spid="_x0000_s22538" name="Формула" r:id="rId7" imgW="164957" imgH="152268" progId="Equation.3">
              <p:embed/>
            </p:oleObj>
          </a:graphicData>
        </a:graphic>
      </p:graphicFrame>
      <p:graphicFrame>
        <p:nvGraphicFramePr>
          <p:cNvPr id="22539" name="Object 31"/>
          <p:cNvGraphicFramePr>
            <a:graphicFrameLocks noChangeAspect="1"/>
          </p:cNvGraphicFramePr>
          <p:nvPr/>
        </p:nvGraphicFramePr>
        <p:xfrm>
          <a:off x="5864225" y="2509838"/>
          <a:ext cx="487363" cy="325437"/>
        </p:xfrm>
        <a:graphic>
          <a:graphicData uri="http://schemas.openxmlformats.org/presentationml/2006/ole">
            <p:oleObj spid="_x0000_s22539" name="Формула" r:id="rId8" imgW="164957" imgH="152268" progId="Equation.3">
              <p:embed/>
            </p:oleObj>
          </a:graphicData>
        </a:graphic>
      </p:graphicFrame>
      <p:graphicFrame>
        <p:nvGraphicFramePr>
          <p:cNvPr id="22540" name="Object 33"/>
          <p:cNvGraphicFramePr>
            <a:graphicFrameLocks noChangeAspect="1"/>
          </p:cNvGraphicFramePr>
          <p:nvPr/>
        </p:nvGraphicFramePr>
        <p:xfrm>
          <a:off x="5842000" y="3073400"/>
          <a:ext cx="509588" cy="339725"/>
        </p:xfrm>
        <a:graphic>
          <a:graphicData uri="http://schemas.openxmlformats.org/presentationml/2006/ole">
            <p:oleObj spid="_x0000_s22540" name="Формула" r:id="rId9" imgW="164957" imgH="152268" progId="Equation.3">
              <p:embed/>
            </p:oleObj>
          </a:graphicData>
        </a:graphic>
      </p:graphicFrame>
      <p:graphicFrame>
        <p:nvGraphicFramePr>
          <p:cNvPr id="22541" name="Object 35"/>
          <p:cNvGraphicFramePr>
            <a:graphicFrameLocks noChangeAspect="1"/>
          </p:cNvGraphicFramePr>
          <p:nvPr/>
        </p:nvGraphicFramePr>
        <p:xfrm>
          <a:off x="5842000" y="3644900"/>
          <a:ext cx="533400" cy="355600"/>
        </p:xfrm>
        <a:graphic>
          <a:graphicData uri="http://schemas.openxmlformats.org/presentationml/2006/ole">
            <p:oleObj spid="_x0000_s22541" name="Формула" r:id="rId10" imgW="164957" imgH="15226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/>
              <a:t>Ответ: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                                              O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A</a:t>
            </a:r>
            <a:r>
              <a:rPr lang="ru-RU" sz="2000" b="1" dirty="0" smtClean="0"/>
              <a:t>                                                               </a:t>
            </a:r>
            <a:r>
              <a:rPr lang="en-US" sz="2000" b="1" dirty="0" smtClean="0"/>
              <a:t>  </a:t>
            </a:r>
            <a:r>
              <a:rPr lang="en-US" sz="2000" dirty="0" smtClean="0"/>
              <a:t>ABC =     OMD</a:t>
            </a:r>
            <a:r>
              <a:rPr lang="ru-RU" sz="2000" b="1" dirty="0" smtClean="0"/>
              <a:t>                                                                                                                                                                                             </a:t>
            </a: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                                                                  </a:t>
            </a:r>
            <a:r>
              <a:rPr lang="en-US" sz="2000" dirty="0" smtClean="0"/>
              <a:t>A =    O      AB = OM</a:t>
            </a: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                                                                  </a:t>
            </a:r>
            <a:r>
              <a:rPr lang="en-US" sz="2000" dirty="0" smtClean="0"/>
              <a:t>B =    M      BC = MD</a:t>
            </a: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                       M                                        </a:t>
            </a:r>
            <a:r>
              <a:rPr lang="en-US" sz="2000" dirty="0" smtClean="0"/>
              <a:t>C =    D      AC = OD</a:t>
            </a: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B                        C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                                          D</a:t>
            </a:r>
            <a:endParaRPr lang="ru-RU" sz="2000" b="1" dirty="0" smtClean="0"/>
          </a:p>
        </p:txBody>
      </p:sp>
      <p:sp>
        <p:nvSpPr>
          <p:cNvPr id="23556" name="AutoShape 6"/>
          <p:cNvSpPr>
            <a:spLocks noChangeArrowheads="1"/>
          </p:cNvSpPr>
          <p:nvPr/>
        </p:nvSpPr>
        <p:spPr bwMode="auto">
          <a:xfrm>
            <a:off x="887413" y="2273300"/>
            <a:ext cx="1411287" cy="2109788"/>
          </a:xfrm>
          <a:prstGeom prst="rtTriangl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7" name="AutoShape 7"/>
          <p:cNvSpPr>
            <a:spLocks noChangeArrowheads="1"/>
          </p:cNvSpPr>
          <p:nvPr/>
        </p:nvSpPr>
        <p:spPr bwMode="auto">
          <a:xfrm rot="2550794">
            <a:off x="2835275" y="2192338"/>
            <a:ext cx="1411288" cy="2109787"/>
          </a:xfrm>
          <a:prstGeom prst="rtTriangl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3558" name="Object 11"/>
          <p:cNvGraphicFramePr>
            <a:graphicFrameLocks noChangeAspect="1"/>
          </p:cNvGraphicFramePr>
          <p:nvPr/>
        </p:nvGraphicFramePr>
        <p:xfrm>
          <a:off x="4913313" y="2009775"/>
          <a:ext cx="547687" cy="365125"/>
        </p:xfrm>
        <a:graphic>
          <a:graphicData uri="http://schemas.openxmlformats.org/presentationml/2006/ole">
            <p:oleObj spid="_x0000_s23558" name="Формула" r:id="rId3" imgW="139579" imgH="164957" progId="Equation.3">
              <p:embed/>
            </p:oleObj>
          </a:graphicData>
        </a:graphic>
      </p:graphicFrame>
      <p:graphicFrame>
        <p:nvGraphicFramePr>
          <p:cNvPr id="23559" name="Object 14"/>
          <p:cNvGraphicFramePr>
            <a:graphicFrameLocks noChangeAspect="1"/>
          </p:cNvGraphicFramePr>
          <p:nvPr/>
        </p:nvGraphicFramePr>
        <p:xfrm>
          <a:off x="5989638" y="2009775"/>
          <a:ext cx="533400" cy="355600"/>
        </p:xfrm>
        <a:graphic>
          <a:graphicData uri="http://schemas.openxmlformats.org/presentationml/2006/ole">
            <p:oleObj spid="_x0000_s23559" name="Формула" r:id="rId4" imgW="139579" imgH="164957" progId="Equation.3">
              <p:embed/>
            </p:oleObj>
          </a:graphicData>
        </a:graphic>
      </p:graphicFrame>
      <p:graphicFrame>
        <p:nvGraphicFramePr>
          <p:cNvPr id="23560" name="Object 17"/>
          <p:cNvGraphicFramePr>
            <a:graphicFrameLocks noChangeAspect="1"/>
          </p:cNvGraphicFramePr>
          <p:nvPr/>
        </p:nvGraphicFramePr>
        <p:xfrm>
          <a:off x="4911725" y="2374900"/>
          <a:ext cx="442913" cy="295275"/>
        </p:xfrm>
        <a:graphic>
          <a:graphicData uri="http://schemas.openxmlformats.org/presentationml/2006/ole">
            <p:oleObj spid="_x0000_s23560" name="Формула" r:id="rId5" imgW="164957" imgH="152268" progId="Equation.3">
              <p:embed/>
            </p:oleObj>
          </a:graphicData>
        </a:graphic>
      </p:graphicFrame>
      <p:graphicFrame>
        <p:nvGraphicFramePr>
          <p:cNvPr id="23561" name="Object 20"/>
          <p:cNvGraphicFramePr>
            <a:graphicFrameLocks noChangeAspect="1"/>
          </p:cNvGraphicFramePr>
          <p:nvPr/>
        </p:nvGraphicFramePr>
        <p:xfrm>
          <a:off x="4865688" y="2720975"/>
          <a:ext cx="488950" cy="325438"/>
        </p:xfrm>
        <a:graphic>
          <a:graphicData uri="http://schemas.openxmlformats.org/presentationml/2006/ole">
            <p:oleObj spid="_x0000_s23561" name="Формула" r:id="rId6" imgW="164957" imgH="152268" progId="Equation.3">
              <p:embed/>
            </p:oleObj>
          </a:graphicData>
        </a:graphic>
      </p:graphicFrame>
      <p:graphicFrame>
        <p:nvGraphicFramePr>
          <p:cNvPr id="23562" name="Object 23"/>
          <p:cNvGraphicFramePr>
            <a:graphicFrameLocks noChangeAspect="1"/>
          </p:cNvGraphicFramePr>
          <p:nvPr/>
        </p:nvGraphicFramePr>
        <p:xfrm>
          <a:off x="4865688" y="3046413"/>
          <a:ext cx="488950" cy="325437"/>
        </p:xfrm>
        <a:graphic>
          <a:graphicData uri="http://schemas.openxmlformats.org/presentationml/2006/ole">
            <p:oleObj spid="_x0000_s23562" name="Формула" r:id="rId7" imgW="164957" imgH="152268" progId="Equation.3">
              <p:embed/>
            </p:oleObj>
          </a:graphicData>
        </a:graphic>
      </p:graphicFrame>
      <p:graphicFrame>
        <p:nvGraphicFramePr>
          <p:cNvPr id="23563" name="Object 29"/>
          <p:cNvGraphicFramePr>
            <a:graphicFrameLocks noChangeAspect="1"/>
          </p:cNvGraphicFramePr>
          <p:nvPr/>
        </p:nvGraphicFramePr>
        <p:xfrm>
          <a:off x="5524500" y="2414588"/>
          <a:ext cx="461963" cy="255587"/>
        </p:xfrm>
        <a:graphic>
          <a:graphicData uri="http://schemas.openxmlformats.org/presentationml/2006/ole">
            <p:oleObj spid="_x0000_s23563" name="Формула" r:id="rId8" imgW="164957" imgH="152268" progId="Equation.3">
              <p:embed/>
            </p:oleObj>
          </a:graphicData>
        </a:graphic>
      </p:graphicFrame>
      <p:graphicFrame>
        <p:nvGraphicFramePr>
          <p:cNvPr id="23564" name="Object 32"/>
          <p:cNvGraphicFramePr>
            <a:graphicFrameLocks noChangeAspect="1"/>
          </p:cNvGraphicFramePr>
          <p:nvPr/>
        </p:nvGraphicFramePr>
        <p:xfrm>
          <a:off x="5461000" y="2720975"/>
          <a:ext cx="381000" cy="254000"/>
        </p:xfrm>
        <a:graphic>
          <a:graphicData uri="http://schemas.openxmlformats.org/presentationml/2006/ole">
            <p:oleObj spid="_x0000_s23564" name="Формула" r:id="rId9" imgW="164957" imgH="152268" progId="Equation.3">
              <p:embed/>
            </p:oleObj>
          </a:graphicData>
        </a:graphic>
      </p:graphicFrame>
      <p:graphicFrame>
        <p:nvGraphicFramePr>
          <p:cNvPr id="23565" name="Object 35"/>
          <p:cNvGraphicFramePr>
            <a:graphicFrameLocks noChangeAspect="1"/>
          </p:cNvGraphicFramePr>
          <p:nvPr/>
        </p:nvGraphicFramePr>
        <p:xfrm>
          <a:off x="5524500" y="3062288"/>
          <a:ext cx="465138" cy="309562"/>
        </p:xfrm>
        <a:graphic>
          <a:graphicData uri="http://schemas.openxmlformats.org/presentationml/2006/ole">
            <p:oleObj spid="_x0000_s23565" name="Формула" r:id="rId10" imgW="164957" imgH="15226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63625"/>
          </a:xfrm>
        </p:spPr>
        <p:txBody>
          <a:bodyPr/>
          <a:lstStyle/>
          <a:p>
            <a:pPr eaLnBrk="1" hangingPunct="1"/>
            <a:r>
              <a:rPr lang="ru-RU" sz="3200" b="1" dirty="0" smtClean="0"/>
              <a:t>Задача 3 а)</a:t>
            </a:r>
            <a:endParaRPr lang="ru-RU" sz="3800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4084" y="1225550"/>
            <a:ext cx="8662737" cy="4718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                       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                                                  </a:t>
            </a:r>
            <a:r>
              <a:rPr lang="en-US" dirty="0" smtClean="0"/>
              <a:t> </a:t>
            </a:r>
            <a:r>
              <a:rPr lang="en-US" sz="2000" dirty="0" smtClean="0"/>
              <a:t>ABC =     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1</a:t>
            </a:r>
            <a:endParaRPr lang="ru-RU" sz="2000" baseline="-25000" dirty="0" smtClean="0"/>
          </a:p>
          <a:p>
            <a:pPr eaLnBrk="1" hangingPunct="1">
              <a:buNone/>
            </a:pPr>
            <a:r>
              <a:rPr lang="en-US" sz="2000" b="1" dirty="0" smtClean="0"/>
              <a:t> A                                A</a:t>
            </a:r>
            <a:r>
              <a:rPr lang="en-US" sz="2000" b="1" baseline="-25000" dirty="0" smtClean="0"/>
              <a:t>1                               </a:t>
            </a:r>
            <a:r>
              <a:rPr lang="ru-RU" sz="2000" b="1" baseline="-25000" dirty="0" smtClean="0"/>
              <a:t>   </a:t>
            </a:r>
            <a:r>
              <a:rPr lang="en-US" sz="2000" b="1" baseline="-25000" dirty="0" smtClean="0"/>
              <a:t>           </a:t>
            </a:r>
            <a:r>
              <a:rPr lang="ru-RU" sz="2000" b="1" baseline="-25000" dirty="0" smtClean="0"/>
              <a:t>        </a:t>
            </a:r>
            <a:r>
              <a:rPr lang="en-US" sz="2000" b="1" baseline="-25000" dirty="0" smtClean="0"/>
              <a:t>    </a:t>
            </a:r>
            <a:r>
              <a:rPr lang="en-US" sz="2000" dirty="0" smtClean="0"/>
              <a:t>A</a:t>
            </a:r>
            <a:r>
              <a:rPr lang="ru-RU" sz="2000" dirty="0" smtClean="0"/>
              <a:t>=</a:t>
            </a:r>
            <a:r>
              <a:rPr lang="en-US" sz="2000" dirty="0" smtClean="0"/>
              <a:t>  53</a:t>
            </a:r>
            <a:r>
              <a:rPr lang="en-US" sz="2000" baseline="30000" dirty="0" smtClean="0"/>
              <a:t>0</a:t>
            </a:r>
            <a:endParaRPr lang="ru-RU" sz="2000" baseline="-25000" dirty="0" smtClean="0"/>
          </a:p>
          <a:p>
            <a:pPr eaLnBrk="1" hangingPunct="1">
              <a:buNone/>
            </a:pPr>
            <a:r>
              <a:rPr lang="en-US" b="1" dirty="0" smtClean="0"/>
              <a:t>                                              </a:t>
            </a:r>
            <a:r>
              <a:rPr lang="ru-RU" b="1" dirty="0" smtClean="0"/>
              <a:t>     </a:t>
            </a:r>
            <a:r>
              <a:rPr lang="en-US" b="1" dirty="0" smtClean="0"/>
              <a:t>  </a:t>
            </a:r>
            <a:r>
              <a:rPr lang="en-US" sz="2000" dirty="0" smtClean="0"/>
              <a:t>B = 60</a:t>
            </a:r>
            <a:r>
              <a:rPr lang="en-US" sz="2000" baseline="30000" dirty="0" smtClean="0"/>
              <a:t>0</a:t>
            </a:r>
            <a:endParaRPr lang="ru-RU" sz="2000" baseline="-25000" dirty="0" smtClean="0"/>
          </a:p>
          <a:p>
            <a:pPr eaLnBrk="1" hangingPunct="1">
              <a:buNone/>
            </a:pPr>
            <a:r>
              <a:rPr lang="en-US" dirty="0" smtClean="0"/>
              <a:t>                                              </a:t>
            </a:r>
            <a:r>
              <a:rPr lang="ru-RU" dirty="0" smtClean="0"/>
              <a:t>    </a:t>
            </a:r>
            <a:r>
              <a:rPr lang="en-US" dirty="0" smtClean="0"/>
              <a:t>  </a:t>
            </a:r>
            <a:r>
              <a:rPr lang="en-US" sz="2000" dirty="0" smtClean="0"/>
              <a:t>C = 67</a:t>
            </a:r>
            <a:r>
              <a:rPr lang="en-US" sz="2000" baseline="30000" dirty="0" smtClean="0"/>
              <a:t>0</a:t>
            </a:r>
            <a:endParaRPr lang="ru-RU" sz="2000" baseline="-25000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r>
              <a:rPr lang="en-US" sz="2000" b="1" dirty="0" smtClean="0"/>
              <a:t> B</a:t>
            </a:r>
            <a:r>
              <a:rPr lang="en-US" dirty="0" smtClean="0"/>
              <a:t>                 </a:t>
            </a:r>
            <a:r>
              <a:rPr lang="en-US" sz="2000" b="1" dirty="0" smtClean="0"/>
              <a:t>C   B</a:t>
            </a:r>
            <a:r>
              <a:rPr lang="en-US" sz="2000" b="1" baseline="-25000" dirty="0" smtClean="0"/>
              <a:t>1                                  </a:t>
            </a:r>
            <a:r>
              <a:rPr lang="en-US" sz="2000" b="1" dirty="0" smtClean="0"/>
              <a:t>C</a:t>
            </a:r>
            <a:r>
              <a:rPr lang="en-US" sz="2000" b="1" baseline="-25000" dirty="0" smtClean="0"/>
              <a:t>1</a:t>
            </a:r>
            <a:r>
              <a:rPr lang="ru-RU" sz="2000" b="1" baseline="-25000" dirty="0" smtClean="0"/>
              <a:t>    </a:t>
            </a:r>
            <a:r>
              <a:rPr lang="ru-RU" sz="2000" dirty="0" smtClean="0"/>
              <a:t>Найти</a:t>
            </a:r>
            <a:r>
              <a:rPr lang="en-US" sz="2000" dirty="0" smtClean="0"/>
              <a:t>:  </a:t>
            </a:r>
            <a:r>
              <a:rPr lang="ru-RU" sz="2000" dirty="0" smtClean="0"/>
              <a:t>   </a:t>
            </a:r>
            <a:r>
              <a:rPr lang="en-US" sz="2000" dirty="0" smtClean="0"/>
              <a:t>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</a:t>
            </a:r>
            <a:r>
              <a:rPr lang="ru-RU" sz="2000" dirty="0" smtClean="0"/>
              <a:t>  </a:t>
            </a:r>
            <a:r>
              <a:rPr lang="en-US" sz="2000" dirty="0" smtClean="0"/>
              <a:t> B</a:t>
            </a:r>
            <a:r>
              <a:rPr lang="en-US" sz="2000" baseline="-25000" dirty="0" smtClean="0"/>
              <a:t>1</a:t>
            </a:r>
            <a:r>
              <a:rPr lang="ru-RU" sz="2000" baseline="-25000" dirty="0" smtClean="0"/>
              <a:t>,  </a:t>
            </a:r>
            <a:endParaRPr lang="ru-RU" sz="2000" dirty="0" smtClean="0"/>
          </a:p>
          <a:p>
            <a:r>
              <a:rPr lang="en-US" sz="2000" dirty="0" smtClean="0"/>
              <a:t> </a:t>
            </a:r>
            <a:endParaRPr lang="ru-RU" sz="2000" dirty="0" smtClean="0"/>
          </a:p>
          <a:p>
            <a:endParaRPr lang="ru-RU" sz="2000" dirty="0"/>
          </a:p>
        </p:txBody>
      </p:sp>
      <p:sp>
        <p:nvSpPr>
          <p:cNvPr id="20484" name="AutoShape 5"/>
          <p:cNvSpPr>
            <a:spLocks noChangeArrowheads="1"/>
          </p:cNvSpPr>
          <p:nvPr/>
        </p:nvSpPr>
        <p:spPr bwMode="auto">
          <a:xfrm>
            <a:off x="1203767" y="2148879"/>
            <a:ext cx="2670423" cy="2147491"/>
          </a:xfrm>
          <a:prstGeom prst="rtTriangle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AutoShape 7"/>
          <p:cNvSpPr>
            <a:spLocks noChangeArrowheads="1"/>
          </p:cNvSpPr>
          <p:nvPr/>
        </p:nvSpPr>
        <p:spPr bwMode="auto">
          <a:xfrm>
            <a:off x="3874190" y="2034381"/>
            <a:ext cx="1897146" cy="2376487"/>
          </a:xfrm>
          <a:prstGeom prst="rtTriangle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0486" name="Object 18"/>
          <p:cNvGraphicFramePr>
            <a:graphicFrameLocks noChangeAspect="1"/>
          </p:cNvGraphicFramePr>
          <p:nvPr/>
        </p:nvGraphicFramePr>
        <p:xfrm>
          <a:off x="6085681" y="1891506"/>
          <a:ext cx="504825" cy="336550"/>
        </p:xfrm>
        <a:graphic>
          <a:graphicData uri="http://schemas.openxmlformats.org/presentationml/2006/ole">
            <p:oleObj spid="_x0000_s49154" name="Формула" r:id="rId3" imgW="139579" imgH="164957" progId="Equation.3">
              <p:embed/>
            </p:oleObj>
          </a:graphicData>
        </a:graphic>
      </p:graphicFrame>
      <p:graphicFrame>
        <p:nvGraphicFramePr>
          <p:cNvPr id="20487" name="Object 22"/>
          <p:cNvGraphicFramePr>
            <a:graphicFrameLocks noChangeAspect="1"/>
          </p:cNvGraphicFramePr>
          <p:nvPr/>
        </p:nvGraphicFramePr>
        <p:xfrm>
          <a:off x="7162798" y="1893093"/>
          <a:ext cx="503237" cy="334963"/>
        </p:xfrm>
        <a:graphic>
          <a:graphicData uri="http://schemas.openxmlformats.org/presentationml/2006/ole">
            <p:oleObj spid="_x0000_s49155" name="Формула" r:id="rId4" imgW="139579" imgH="164957" progId="Equation.3">
              <p:embed/>
            </p:oleObj>
          </a:graphicData>
        </a:graphic>
      </p:graphicFrame>
      <p:graphicFrame>
        <p:nvGraphicFramePr>
          <p:cNvPr id="20488" name="Object 24"/>
          <p:cNvGraphicFramePr>
            <a:graphicFrameLocks noChangeAspect="1"/>
          </p:cNvGraphicFramePr>
          <p:nvPr/>
        </p:nvGraphicFramePr>
        <p:xfrm>
          <a:off x="6023769" y="2279252"/>
          <a:ext cx="503238" cy="334963"/>
        </p:xfrm>
        <a:graphic>
          <a:graphicData uri="http://schemas.openxmlformats.org/presentationml/2006/ole">
            <p:oleObj spid="_x0000_s49156" name="Формула" r:id="rId5" imgW="164957" imgH="152268" progId="Equation.3">
              <p:embed/>
            </p:oleObj>
          </a:graphicData>
        </a:graphic>
      </p:graphicFrame>
      <p:graphicFrame>
        <p:nvGraphicFramePr>
          <p:cNvPr id="20489" name="Object 26"/>
          <p:cNvGraphicFramePr>
            <a:graphicFrameLocks noChangeAspect="1"/>
          </p:cNvGraphicFramePr>
          <p:nvPr/>
        </p:nvGraphicFramePr>
        <p:xfrm>
          <a:off x="6085681" y="2871787"/>
          <a:ext cx="527050" cy="350838"/>
        </p:xfrm>
        <a:graphic>
          <a:graphicData uri="http://schemas.openxmlformats.org/presentationml/2006/ole">
            <p:oleObj spid="_x0000_s49157" name="Формула" r:id="rId6" imgW="164957" imgH="152268" progId="Equation.3">
              <p:embed/>
            </p:oleObj>
          </a:graphicData>
        </a:graphic>
      </p:graphicFrame>
      <p:sp>
        <p:nvSpPr>
          <p:cNvPr id="20494" name="Rectangle 36"/>
          <p:cNvSpPr>
            <a:spLocks noChangeArrowheads="1"/>
          </p:cNvSpPr>
          <p:nvPr/>
        </p:nvSpPr>
        <p:spPr bwMode="auto">
          <a:xfrm>
            <a:off x="457200" y="1412875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endParaRPr lang="ru-RU"/>
          </a:p>
        </p:txBody>
      </p:sp>
      <p:graphicFrame>
        <p:nvGraphicFramePr>
          <p:cNvPr id="20498" name="Object 24"/>
          <p:cNvGraphicFramePr>
            <a:graphicFrameLocks noChangeAspect="1"/>
          </p:cNvGraphicFramePr>
          <p:nvPr/>
        </p:nvGraphicFramePr>
        <p:xfrm>
          <a:off x="6023769" y="3421855"/>
          <a:ext cx="503238" cy="334963"/>
        </p:xfrm>
        <a:graphic>
          <a:graphicData uri="http://schemas.openxmlformats.org/presentationml/2006/ole">
            <p:oleObj spid="_x0000_s49161" name="Формула" r:id="rId7" imgW="164957" imgH="152268" progId="Equation.3">
              <p:embed/>
            </p:oleObj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6910385" y="4472384"/>
          <a:ext cx="504825" cy="305196"/>
        </p:xfrm>
        <a:graphic>
          <a:graphicData uri="http://schemas.openxmlformats.org/presentationml/2006/ole">
            <p:oleObj spid="_x0000_s49163" name="Формула" r:id="rId8" imgW="164957" imgH="152268" progId="Equation.3">
              <p:embed/>
            </p:oleObj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/>
        </p:nvGraphicFramePr>
        <p:xfrm>
          <a:off x="7415210" y="4472384"/>
          <a:ext cx="425770" cy="354526"/>
        </p:xfrm>
        <a:graphic>
          <a:graphicData uri="http://schemas.openxmlformats.org/presentationml/2006/ole">
            <p:oleObj spid="_x0000_s49165" name="Формула" r:id="rId9" imgW="164957" imgH="152268" progId="Equation.3">
              <p:embed/>
            </p:oleObj>
          </a:graphicData>
        </a:graphic>
      </p:graphicFrame>
      <p:graphicFrame>
        <p:nvGraphicFramePr>
          <p:cNvPr id="49167" name="Object 11"/>
          <p:cNvGraphicFramePr>
            <a:graphicFrameLocks noChangeAspect="1"/>
          </p:cNvGraphicFramePr>
          <p:nvPr/>
        </p:nvGraphicFramePr>
        <p:xfrm>
          <a:off x="8056563" y="4471310"/>
          <a:ext cx="425450" cy="355600"/>
        </p:xfrm>
        <a:graphic>
          <a:graphicData uri="http://schemas.openxmlformats.org/presentationml/2006/ole">
            <p:oleObj spid="_x0000_s49167" name="Формула" r:id="rId10" imgW="164957" imgH="152268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8173879" y="4410868"/>
            <a:ext cx="616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r>
              <a:rPr lang="en-US" sz="2000" baseline="-25000" dirty="0" smtClean="0"/>
              <a:t>1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63625"/>
          </a:xfrm>
        </p:spPr>
        <p:txBody>
          <a:bodyPr/>
          <a:lstStyle/>
          <a:p>
            <a:pPr eaLnBrk="1" hangingPunct="1"/>
            <a:r>
              <a:rPr lang="ru-RU" sz="3200" b="1" dirty="0" smtClean="0"/>
              <a:t>Ответ:</a:t>
            </a:r>
            <a:endParaRPr lang="ru-RU" sz="3800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845739"/>
            <a:ext cx="8229600" cy="4718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                                             </a:t>
            </a:r>
            <a:r>
              <a:rPr lang="en-US" dirty="0" smtClean="0"/>
              <a:t> </a:t>
            </a:r>
            <a:r>
              <a:rPr lang="en-US" sz="2000" dirty="0" smtClean="0"/>
              <a:t>ABC =     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1</a:t>
            </a:r>
            <a:endParaRPr lang="ru-RU" sz="2000" baseline="-25000" dirty="0" smtClean="0"/>
          </a:p>
          <a:p>
            <a:pPr eaLnBrk="1" hangingPunct="1">
              <a:buNone/>
            </a:pPr>
            <a:r>
              <a:rPr lang="en-US" sz="2000" b="1" dirty="0" smtClean="0"/>
              <a:t> A                                A</a:t>
            </a:r>
            <a:r>
              <a:rPr lang="en-US" sz="2000" b="1" baseline="-25000" dirty="0" smtClean="0"/>
              <a:t>1                                 </a:t>
            </a:r>
            <a:r>
              <a:rPr lang="ru-RU" sz="2000" b="1" baseline="-25000" dirty="0" smtClean="0"/>
              <a:t>   </a:t>
            </a:r>
            <a:r>
              <a:rPr lang="en-US" sz="2000" b="1" baseline="-25000" dirty="0" smtClean="0"/>
              <a:t>  </a:t>
            </a:r>
            <a:r>
              <a:rPr lang="ru-RU" sz="2000" b="1" baseline="-25000" dirty="0" smtClean="0"/>
              <a:t> </a:t>
            </a:r>
            <a:r>
              <a:rPr lang="en-US" sz="2000" b="1" baseline="-25000" dirty="0" smtClean="0"/>
              <a:t>           </a:t>
            </a:r>
            <a:r>
              <a:rPr lang="en-US" sz="2000" dirty="0" smtClean="0"/>
              <a:t>A =</a:t>
            </a:r>
            <a:r>
              <a:rPr lang="ru-RU" sz="2000" dirty="0" smtClean="0"/>
              <a:t>       </a:t>
            </a:r>
            <a:r>
              <a:rPr lang="en-US" sz="2000" dirty="0" smtClean="0"/>
              <a:t> 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= 53</a:t>
            </a:r>
            <a:r>
              <a:rPr lang="en-US" sz="2000" baseline="30000" dirty="0" smtClean="0"/>
              <a:t>0</a:t>
            </a:r>
            <a:endParaRPr lang="ru-RU" sz="2000" baseline="-25000" dirty="0" smtClean="0"/>
          </a:p>
          <a:p>
            <a:pPr eaLnBrk="1" hangingPunct="1">
              <a:buNone/>
            </a:pPr>
            <a:r>
              <a:rPr lang="en-US" b="1" dirty="0" smtClean="0"/>
              <a:t>                                            </a:t>
            </a:r>
            <a:r>
              <a:rPr lang="ru-RU" b="1" dirty="0" smtClean="0"/>
              <a:t> </a:t>
            </a:r>
            <a:r>
              <a:rPr lang="en-US" b="1" dirty="0" smtClean="0"/>
              <a:t>    </a:t>
            </a:r>
            <a:r>
              <a:rPr lang="en-US" sz="2000" dirty="0" smtClean="0"/>
              <a:t>B =</a:t>
            </a:r>
            <a:r>
              <a:rPr lang="ru-RU" sz="2000" dirty="0" smtClean="0"/>
              <a:t>       </a:t>
            </a:r>
            <a:r>
              <a:rPr lang="en-US" sz="2000" dirty="0" smtClean="0"/>
              <a:t>B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= 60</a:t>
            </a:r>
            <a:r>
              <a:rPr lang="en-US" sz="2000" baseline="30000" dirty="0" smtClean="0"/>
              <a:t>0</a:t>
            </a:r>
            <a:endParaRPr lang="ru-RU" sz="2000" baseline="-25000" dirty="0" smtClean="0"/>
          </a:p>
          <a:p>
            <a:pPr eaLnBrk="1" hangingPunct="1">
              <a:buNone/>
            </a:pPr>
            <a:r>
              <a:rPr lang="en-US" dirty="0" smtClean="0"/>
              <a:t>                                                  </a:t>
            </a:r>
            <a:r>
              <a:rPr lang="en-US" sz="2000" dirty="0" smtClean="0"/>
              <a:t>C =</a:t>
            </a:r>
            <a:r>
              <a:rPr lang="ru-RU" sz="2000" dirty="0" smtClean="0"/>
              <a:t>       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 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67</a:t>
            </a:r>
            <a:r>
              <a:rPr lang="en-US" sz="2000" baseline="30000" dirty="0" smtClean="0"/>
              <a:t>0</a:t>
            </a:r>
            <a:r>
              <a:rPr lang="en-US" sz="2000" dirty="0" smtClean="0"/>
              <a:t>.</a:t>
            </a:r>
            <a:r>
              <a:rPr lang="en-US" sz="2000" baseline="30000" dirty="0" smtClean="0"/>
              <a:t> </a:t>
            </a:r>
            <a:endParaRPr lang="ru-RU" sz="2000" baseline="-25000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 B</a:t>
            </a:r>
            <a:r>
              <a:rPr lang="en-US" dirty="0" smtClean="0"/>
              <a:t>                 </a:t>
            </a:r>
            <a:r>
              <a:rPr lang="en-US" sz="2000" b="1" dirty="0" smtClean="0"/>
              <a:t>C   B</a:t>
            </a:r>
            <a:r>
              <a:rPr lang="en-US" sz="2000" b="1" baseline="-25000" dirty="0" smtClean="0"/>
              <a:t>1                              </a:t>
            </a:r>
            <a:r>
              <a:rPr lang="en-US" sz="2000" b="1" dirty="0" smtClean="0"/>
              <a:t>C</a:t>
            </a:r>
            <a:r>
              <a:rPr lang="en-US" sz="2000" b="1" baseline="-25000" dirty="0" smtClean="0"/>
              <a:t>1 </a:t>
            </a:r>
            <a:endParaRPr lang="ru-RU" sz="2000" b="1" baseline="-25000" dirty="0" smtClean="0"/>
          </a:p>
          <a:p>
            <a:pPr eaLnBrk="1" hangingPunct="1">
              <a:buFont typeface="Wingdings" pitchFamily="2" charset="2"/>
              <a:buNone/>
            </a:pPr>
            <a:endParaRPr lang="ru-RU" sz="2000" b="1" baseline="-25000" dirty="0" smtClean="0"/>
          </a:p>
          <a:p>
            <a:pPr eaLnBrk="1" hangingPunct="1">
              <a:buFont typeface="Wingdings" pitchFamily="2" charset="2"/>
              <a:buNone/>
            </a:pPr>
            <a:endParaRPr lang="ru-RU" sz="2000" b="1" baseline="-25000" dirty="0" smtClean="0"/>
          </a:p>
          <a:p>
            <a:pPr eaLnBrk="1" hangingPunct="1">
              <a:buFont typeface="Wingdings" pitchFamily="2" charset="2"/>
              <a:buNone/>
            </a:pPr>
            <a:endParaRPr lang="ru-RU" sz="2000" b="1" baseline="-25000" dirty="0" smtClean="0"/>
          </a:p>
        </p:txBody>
      </p:sp>
      <p:sp>
        <p:nvSpPr>
          <p:cNvPr id="20484" name="AutoShape 5"/>
          <p:cNvSpPr>
            <a:spLocks noChangeArrowheads="1"/>
          </p:cNvSpPr>
          <p:nvPr/>
        </p:nvSpPr>
        <p:spPr bwMode="auto">
          <a:xfrm>
            <a:off x="1257049" y="1254522"/>
            <a:ext cx="2232109" cy="2285205"/>
          </a:xfrm>
          <a:prstGeom prst="rtTriangle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AutoShape 7"/>
          <p:cNvSpPr>
            <a:spLocks noChangeArrowheads="1"/>
          </p:cNvSpPr>
          <p:nvPr/>
        </p:nvSpPr>
        <p:spPr bwMode="auto">
          <a:xfrm>
            <a:off x="3801979" y="1254522"/>
            <a:ext cx="1897146" cy="2376487"/>
          </a:xfrm>
          <a:prstGeom prst="rtTriangle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0486" name="Object 18"/>
          <p:cNvGraphicFramePr>
            <a:graphicFrameLocks noChangeAspect="1"/>
          </p:cNvGraphicFramePr>
          <p:nvPr/>
        </p:nvGraphicFramePr>
        <p:xfrm>
          <a:off x="5748338" y="1004888"/>
          <a:ext cx="504825" cy="336550"/>
        </p:xfrm>
        <a:graphic>
          <a:graphicData uri="http://schemas.openxmlformats.org/presentationml/2006/ole">
            <p:oleObj spid="_x0000_s50178" name="Формула" r:id="rId3" imgW="139579" imgH="164957" progId="Equation.3">
              <p:embed/>
            </p:oleObj>
          </a:graphicData>
        </a:graphic>
      </p:graphicFrame>
      <p:graphicFrame>
        <p:nvGraphicFramePr>
          <p:cNvPr id="20487" name="Object 22"/>
          <p:cNvGraphicFramePr>
            <a:graphicFrameLocks noChangeAspect="1"/>
          </p:cNvGraphicFramePr>
          <p:nvPr/>
        </p:nvGraphicFramePr>
        <p:xfrm>
          <a:off x="6827838" y="919559"/>
          <a:ext cx="503237" cy="334963"/>
        </p:xfrm>
        <a:graphic>
          <a:graphicData uri="http://schemas.openxmlformats.org/presentationml/2006/ole">
            <p:oleObj spid="_x0000_s50179" name="Формула" r:id="rId4" imgW="139579" imgH="164957" progId="Equation.3">
              <p:embed/>
            </p:oleObj>
          </a:graphicData>
        </a:graphic>
      </p:graphicFrame>
      <p:graphicFrame>
        <p:nvGraphicFramePr>
          <p:cNvPr id="20488" name="Object 24"/>
          <p:cNvGraphicFramePr>
            <a:graphicFrameLocks noChangeAspect="1"/>
          </p:cNvGraphicFramePr>
          <p:nvPr/>
        </p:nvGraphicFramePr>
        <p:xfrm>
          <a:off x="5699125" y="1341438"/>
          <a:ext cx="503238" cy="334963"/>
        </p:xfrm>
        <a:graphic>
          <a:graphicData uri="http://schemas.openxmlformats.org/presentationml/2006/ole">
            <p:oleObj spid="_x0000_s50180" name="Формула" r:id="rId5" imgW="164957" imgH="152268" progId="Equation.3">
              <p:embed/>
            </p:oleObj>
          </a:graphicData>
        </a:graphic>
      </p:graphicFrame>
      <p:graphicFrame>
        <p:nvGraphicFramePr>
          <p:cNvPr id="20489" name="Object 26"/>
          <p:cNvGraphicFramePr>
            <a:graphicFrameLocks noChangeAspect="1"/>
          </p:cNvGraphicFramePr>
          <p:nvPr/>
        </p:nvGraphicFramePr>
        <p:xfrm>
          <a:off x="5832475" y="1851820"/>
          <a:ext cx="527050" cy="350838"/>
        </p:xfrm>
        <a:graphic>
          <a:graphicData uri="http://schemas.openxmlformats.org/presentationml/2006/ole">
            <p:oleObj spid="_x0000_s50181" name="Формула" r:id="rId6" imgW="164957" imgH="152268" progId="Equation.3">
              <p:embed/>
            </p:oleObj>
          </a:graphicData>
        </a:graphic>
      </p:graphicFrame>
      <p:graphicFrame>
        <p:nvGraphicFramePr>
          <p:cNvPr id="20491" name="Object 30"/>
          <p:cNvGraphicFramePr>
            <a:graphicFrameLocks noChangeAspect="1"/>
          </p:cNvGraphicFramePr>
          <p:nvPr/>
        </p:nvGraphicFramePr>
        <p:xfrm>
          <a:off x="5832475" y="2432845"/>
          <a:ext cx="455612" cy="303213"/>
        </p:xfrm>
        <a:graphic>
          <a:graphicData uri="http://schemas.openxmlformats.org/presentationml/2006/ole">
            <p:oleObj spid="_x0000_s50182" name="Формула" r:id="rId7" imgW="164957" imgH="152268" progId="Equation.3">
              <p:embed/>
            </p:oleObj>
          </a:graphicData>
        </a:graphic>
      </p:graphicFrame>
      <p:sp>
        <p:nvSpPr>
          <p:cNvPr id="20494" name="Rectangle 36"/>
          <p:cNvSpPr>
            <a:spLocks noChangeArrowheads="1"/>
          </p:cNvSpPr>
          <p:nvPr/>
        </p:nvSpPr>
        <p:spPr bwMode="auto">
          <a:xfrm>
            <a:off x="457200" y="1412875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endParaRPr lang="ru-RU"/>
          </a:p>
        </p:txBody>
      </p:sp>
      <p:graphicFrame>
        <p:nvGraphicFramePr>
          <p:cNvPr id="50183" name="Object 24"/>
          <p:cNvGraphicFramePr>
            <a:graphicFrameLocks noChangeAspect="1"/>
          </p:cNvGraphicFramePr>
          <p:nvPr/>
        </p:nvGraphicFramePr>
        <p:xfrm>
          <a:off x="6665913" y="1412875"/>
          <a:ext cx="503238" cy="334962"/>
        </p:xfrm>
        <a:graphic>
          <a:graphicData uri="http://schemas.openxmlformats.org/presentationml/2006/ole">
            <p:oleObj spid="_x0000_s50183" name="Формула" r:id="rId8" imgW="164957" imgH="152268" progId="Equation.3">
              <p:embed/>
            </p:oleObj>
          </a:graphicData>
        </a:graphic>
      </p:graphicFrame>
      <p:graphicFrame>
        <p:nvGraphicFramePr>
          <p:cNvPr id="50185" name="Object 24"/>
          <p:cNvGraphicFramePr>
            <a:graphicFrameLocks noChangeAspect="1"/>
          </p:cNvGraphicFramePr>
          <p:nvPr/>
        </p:nvGraphicFramePr>
        <p:xfrm>
          <a:off x="6665913" y="1867696"/>
          <a:ext cx="503238" cy="334962"/>
        </p:xfrm>
        <a:graphic>
          <a:graphicData uri="http://schemas.openxmlformats.org/presentationml/2006/ole">
            <p:oleObj spid="_x0000_s50185" name="Формула" r:id="rId9" imgW="164957" imgH="152268" progId="Equation.3">
              <p:embed/>
            </p:oleObj>
          </a:graphicData>
        </a:graphic>
      </p:graphicFrame>
      <p:graphicFrame>
        <p:nvGraphicFramePr>
          <p:cNvPr id="50186" name="Object 24"/>
          <p:cNvGraphicFramePr>
            <a:graphicFrameLocks noChangeAspect="1"/>
          </p:cNvGraphicFramePr>
          <p:nvPr/>
        </p:nvGraphicFramePr>
        <p:xfrm>
          <a:off x="6665913" y="2401096"/>
          <a:ext cx="503238" cy="334962"/>
        </p:xfrm>
        <a:graphic>
          <a:graphicData uri="http://schemas.openxmlformats.org/presentationml/2006/ole">
            <p:oleObj spid="_x0000_s50186" name="Формула" r:id="rId10" imgW="164957" imgH="15226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dirty="0" smtClean="0"/>
              <a:t>Задача №3 б)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38750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000" dirty="0" smtClean="0"/>
              <a:t>                                                                    </a:t>
            </a:r>
          </a:p>
          <a:p>
            <a:pPr eaLnBrk="1" hangingPunct="1">
              <a:buFont typeface="Wingdings" pitchFamily="2" charset="2"/>
              <a:buNone/>
            </a:pPr>
            <a:endParaRPr lang="ru-RU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000" dirty="0" smtClean="0"/>
              <a:t>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            B</a:t>
            </a:r>
            <a:r>
              <a:rPr lang="ru-RU" sz="2000" dirty="0" smtClean="0"/>
              <a:t>                              </a:t>
            </a:r>
            <a:r>
              <a:rPr lang="en-US" sz="2000" b="1" dirty="0" smtClean="0"/>
              <a:t>O</a:t>
            </a:r>
            <a:r>
              <a:rPr lang="ru-RU" sz="2000" dirty="0" smtClean="0"/>
              <a:t>                         </a:t>
            </a:r>
            <a:r>
              <a:rPr lang="ru-RU" sz="2000" b="1" dirty="0" smtClean="0"/>
              <a:t>Дано:</a:t>
            </a:r>
            <a:r>
              <a:rPr lang="en-US" sz="2000" dirty="0" smtClean="0"/>
              <a:t>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dirty="0" smtClean="0"/>
              <a:t>                                                                       </a:t>
            </a:r>
            <a:r>
              <a:rPr lang="en-US" sz="2000" dirty="0" smtClean="0"/>
              <a:t>     </a:t>
            </a:r>
            <a:r>
              <a:rPr lang="ru-RU" sz="2000" dirty="0" smtClean="0"/>
              <a:t> </a:t>
            </a:r>
            <a:r>
              <a:rPr lang="en-US" sz="2000" dirty="0" smtClean="0"/>
              <a:t>ABC =     DOE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                                                                         AB = 16</a:t>
            </a:r>
            <a:r>
              <a:rPr lang="ru-RU" sz="2000" dirty="0" smtClean="0"/>
              <a:t>см</a:t>
            </a:r>
            <a:endParaRPr lang="en-US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000" dirty="0" smtClean="0"/>
              <a:t>                                                                         </a:t>
            </a:r>
            <a:r>
              <a:rPr lang="en-US" sz="2000" dirty="0" smtClean="0"/>
              <a:t>AC = 12</a:t>
            </a:r>
            <a:r>
              <a:rPr lang="ru-RU" sz="2000" dirty="0" smtClean="0"/>
              <a:t>см</a:t>
            </a:r>
            <a:endParaRPr lang="en-US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000" dirty="0" smtClean="0"/>
              <a:t>                                                                          </a:t>
            </a:r>
            <a:r>
              <a:rPr lang="en-US" sz="2000" dirty="0" smtClean="0"/>
              <a:t>OE = 17</a:t>
            </a:r>
            <a:r>
              <a:rPr lang="ru-RU" sz="2000" dirty="0" smtClean="0"/>
              <a:t>см</a:t>
            </a:r>
            <a:endParaRPr lang="en-US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  </a:t>
            </a:r>
            <a:r>
              <a:rPr lang="en-US" sz="2000" b="1" dirty="0" smtClean="0"/>
              <a:t>A</a:t>
            </a:r>
            <a:r>
              <a:rPr lang="en-US" sz="2000" dirty="0" smtClean="0"/>
              <a:t>                         </a:t>
            </a:r>
            <a:r>
              <a:rPr lang="en-US" sz="2000" b="1" dirty="0" smtClean="0"/>
              <a:t>C  </a:t>
            </a:r>
            <a:r>
              <a:rPr lang="en-US" sz="2000" dirty="0" smtClean="0"/>
              <a:t> </a:t>
            </a:r>
            <a:r>
              <a:rPr lang="en-US" sz="2000" b="1" dirty="0" smtClean="0"/>
              <a:t>D</a:t>
            </a:r>
            <a:r>
              <a:rPr lang="en-US" sz="2000" dirty="0" smtClean="0"/>
              <a:t>                          </a:t>
            </a:r>
            <a:r>
              <a:rPr lang="en-US" sz="2000" b="1" dirty="0" smtClean="0"/>
              <a:t>E</a:t>
            </a:r>
            <a:r>
              <a:rPr lang="ru-RU" sz="2000" dirty="0" smtClean="0"/>
              <a:t>       </a:t>
            </a:r>
            <a:r>
              <a:rPr lang="ru-RU" sz="2000" b="1" dirty="0" smtClean="0"/>
              <a:t>Найти</a:t>
            </a:r>
            <a:r>
              <a:rPr lang="ru-RU" sz="2000" dirty="0" smtClean="0"/>
              <a:t>: </a:t>
            </a:r>
            <a:r>
              <a:rPr lang="en-US" sz="2000" dirty="0" smtClean="0"/>
              <a:t>BC, DO, ED.</a:t>
            </a:r>
            <a:endParaRPr lang="ru-RU" sz="2000" dirty="0" smtClean="0"/>
          </a:p>
          <a:p>
            <a:pPr eaLnBrk="1" hangingPunct="1">
              <a:buFont typeface="Wingdings" pitchFamily="2" charset="2"/>
              <a:buNone/>
            </a:pPr>
            <a:endParaRPr lang="ru-RU" sz="2000" dirty="0" smtClean="0"/>
          </a:p>
        </p:txBody>
      </p:sp>
      <p:sp>
        <p:nvSpPr>
          <p:cNvPr id="25604" name="AutoShape 5"/>
          <p:cNvSpPr>
            <a:spLocks noChangeArrowheads="1"/>
          </p:cNvSpPr>
          <p:nvPr/>
        </p:nvSpPr>
        <p:spPr bwMode="auto">
          <a:xfrm>
            <a:off x="979488" y="2606675"/>
            <a:ext cx="1581150" cy="1995488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5" name="AutoShape 7"/>
          <p:cNvSpPr>
            <a:spLocks noChangeArrowheads="1"/>
          </p:cNvSpPr>
          <p:nvPr/>
        </p:nvSpPr>
        <p:spPr bwMode="auto">
          <a:xfrm>
            <a:off x="3297238" y="2606675"/>
            <a:ext cx="1581150" cy="1995488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5606" name="Object 10"/>
          <p:cNvGraphicFramePr>
            <a:graphicFrameLocks noChangeAspect="1"/>
          </p:cNvGraphicFramePr>
          <p:nvPr/>
        </p:nvGraphicFramePr>
        <p:xfrm>
          <a:off x="5653088" y="2889250"/>
          <a:ext cx="439737" cy="293688"/>
        </p:xfrm>
        <a:graphic>
          <a:graphicData uri="http://schemas.openxmlformats.org/presentationml/2006/ole">
            <p:oleObj spid="_x0000_s25606" name="Формула" r:id="rId3" imgW="139579" imgH="164957" progId="Equation.3">
              <p:embed/>
            </p:oleObj>
          </a:graphicData>
        </a:graphic>
      </p:graphicFrame>
      <p:graphicFrame>
        <p:nvGraphicFramePr>
          <p:cNvPr id="25607" name="Object 12"/>
          <p:cNvGraphicFramePr>
            <a:graphicFrameLocks noChangeAspect="1"/>
          </p:cNvGraphicFramePr>
          <p:nvPr/>
        </p:nvGraphicFramePr>
        <p:xfrm>
          <a:off x="6648450" y="2889250"/>
          <a:ext cx="560388" cy="373063"/>
        </p:xfrm>
        <a:graphic>
          <a:graphicData uri="http://schemas.openxmlformats.org/presentationml/2006/ole">
            <p:oleObj spid="_x0000_s25607" name="Формула" r:id="rId4" imgW="139579" imgH="16495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dirty="0" smtClean="0"/>
              <a:t>Ответ: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      </a:t>
            </a:r>
            <a:r>
              <a:rPr lang="en-US" dirty="0" smtClean="0"/>
              <a:t> </a:t>
            </a:r>
            <a:r>
              <a:rPr lang="en-US" sz="2000" b="1" dirty="0" smtClean="0"/>
              <a:t>B                              O                        </a:t>
            </a:r>
            <a:r>
              <a:rPr lang="ru-RU" sz="2000" b="1" dirty="0" smtClean="0"/>
              <a:t>Дано:</a:t>
            </a:r>
            <a:r>
              <a:rPr lang="en-US" sz="2000" b="1" dirty="0" smtClean="0"/>
              <a:t>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dirty="0" smtClean="0"/>
              <a:t>                                                                          </a:t>
            </a:r>
            <a:r>
              <a:rPr lang="en-US" sz="2000" dirty="0" smtClean="0"/>
              <a:t>ABC =    DOE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                                                                         </a:t>
            </a:r>
            <a:r>
              <a:rPr lang="en-US" sz="2000" dirty="0" smtClean="0"/>
              <a:t>AB = 16</a:t>
            </a:r>
            <a:r>
              <a:rPr lang="ru-RU" sz="2000" dirty="0" smtClean="0"/>
              <a:t>см</a:t>
            </a:r>
            <a:endParaRPr lang="en-US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000" b="1" dirty="0" smtClean="0"/>
              <a:t>                                                                         </a:t>
            </a:r>
            <a:r>
              <a:rPr lang="en-US" sz="2000" dirty="0" smtClean="0"/>
              <a:t>AC = 12</a:t>
            </a:r>
            <a:r>
              <a:rPr lang="ru-RU" sz="2000" dirty="0" smtClean="0"/>
              <a:t>см</a:t>
            </a:r>
            <a:endParaRPr lang="en-US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000" b="1" dirty="0" smtClean="0"/>
              <a:t>                                                                          </a:t>
            </a:r>
            <a:r>
              <a:rPr lang="en-US" sz="2000" dirty="0" smtClean="0"/>
              <a:t>OE = 17</a:t>
            </a:r>
            <a:r>
              <a:rPr lang="ru-RU" sz="2000" dirty="0" smtClean="0"/>
              <a:t>см</a:t>
            </a:r>
            <a:endParaRPr lang="en-US" sz="2000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000" b="1" dirty="0" smtClean="0"/>
              <a:t>  A                         C   D                          E</a:t>
            </a:r>
            <a:r>
              <a:rPr lang="ru-RU" sz="2000" b="1" dirty="0" smtClean="0"/>
              <a:t>       Найти: </a:t>
            </a:r>
            <a:r>
              <a:rPr lang="en-US" sz="2000" dirty="0" smtClean="0"/>
              <a:t>BC, DO, ED.</a:t>
            </a:r>
            <a:endParaRPr lang="ru-RU" sz="2000" dirty="0" smtClean="0"/>
          </a:p>
          <a:p>
            <a:pPr eaLnBrk="1" hangingPunct="1">
              <a:buFont typeface="Wingdings" pitchFamily="2" charset="2"/>
              <a:buNone/>
            </a:pPr>
            <a:endParaRPr lang="ru-RU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000" b="1" dirty="0" smtClean="0"/>
              <a:t>Решение: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dirty="0" smtClean="0"/>
              <a:t>AB= DO= 16</a:t>
            </a:r>
            <a:r>
              <a:rPr lang="ru-RU" sz="2000" dirty="0" smtClean="0"/>
              <a:t>м</a:t>
            </a:r>
            <a:r>
              <a:rPr lang="en-US" sz="2000" dirty="0" smtClean="0"/>
              <a:t>, BC = OE = 17</a:t>
            </a:r>
            <a:r>
              <a:rPr lang="ru-RU" sz="2000" dirty="0" smtClean="0"/>
              <a:t>см</a:t>
            </a:r>
            <a:r>
              <a:rPr lang="en-US" sz="2000" dirty="0" smtClean="0"/>
              <a:t>, AC = ED = 12</a:t>
            </a:r>
            <a:r>
              <a:rPr lang="ru-RU" sz="2000" dirty="0" smtClean="0"/>
              <a:t>см</a:t>
            </a:r>
            <a:r>
              <a:rPr lang="en-US" sz="2000" dirty="0" smtClean="0"/>
              <a:t>.</a:t>
            </a:r>
            <a:endParaRPr lang="ru-RU" sz="20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000" b="1" dirty="0" smtClean="0"/>
              <a:t>Ответ</a:t>
            </a:r>
            <a:r>
              <a:rPr lang="en-US" sz="2000" b="1" dirty="0" smtClean="0"/>
              <a:t>:</a:t>
            </a:r>
            <a:r>
              <a:rPr lang="en-US" sz="2000" dirty="0" smtClean="0"/>
              <a:t> BC = 17</a:t>
            </a:r>
            <a:r>
              <a:rPr lang="ru-RU" sz="2000" dirty="0" smtClean="0"/>
              <a:t>см</a:t>
            </a:r>
            <a:r>
              <a:rPr lang="en-US" sz="2000" dirty="0" smtClean="0"/>
              <a:t>, DO = 16</a:t>
            </a:r>
            <a:r>
              <a:rPr lang="ru-RU" sz="2000" dirty="0" smtClean="0"/>
              <a:t>м</a:t>
            </a:r>
            <a:r>
              <a:rPr lang="en-US" sz="2000" dirty="0" smtClean="0"/>
              <a:t>, ED = 12</a:t>
            </a:r>
            <a:r>
              <a:rPr lang="ru-RU" sz="2000" dirty="0" smtClean="0"/>
              <a:t>см</a:t>
            </a:r>
            <a:r>
              <a:rPr lang="en-US" sz="2000" dirty="0" smtClean="0"/>
              <a:t>.</a:t>
            </a:r>
            <a:endParaRPr lang="ru-RU" sz="2000" dirty="0" smtClean="0"/>
          </a:p>
        </p:txBody>
      </p:sp>
      <p:sp>
        <p:nvSpPr>
          <p:cNvPr id="26628" name="AutoShape 5"/>
          <p:cNvSpPr>
            <a:spLocks noChangeArrowheads="1"/>
          </p:cNvSpPr>
          <p:nvPr/>
        </p:nvSpPr>
        <p:spPr bwMode="auto">
          <a:xfrm>
            <a:off x="1006475" y="2408238"/>
            <a:ext cx="1570038" cy="193516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29" name="AutoShape 7"/>
          <p:cNvSpPr>
            <a:spLocks noChangeArrowheads="1"/>
          </p:cNvSpPr>
          <p:nvPr/>
        </p:nvSpPr>
        <p:spPr bwMode="auto">
          <a:xfrm>
            <a:off x="3340100" y="2408238"/>
            <a:ext cx="1570038" cy="193516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6630" name="Object 8"/>
          <p:cNvGraphicFramePr>
            <a:graphicFrameLocks noChangeAspect="1"/>
          </p:cNvGraphicFramePr>
          <p:nvPr/>
        </p:nvGraphicFramePr>
        <p:xfrm>
          <a:off x="5410200" y="2738438"/>
          <a:ext cx="442913" cy="295275"/>
        </p:xfrm>
        <a:graphic>
          <a:graphicData uri="http://schemas.openxmlformats.org/presentationml/2006/ole">
            <p:oleObj spid="_x0000_s26630" name="Формула" r:id="rId3" imgW="139579" imgH="164957" progId="Equation.3">
              <p:embed/>
            </p:oleObj>
          </a:graphicData>
        </a:graphic>
      </p:graphicFrame>
      <p:graphicFrame>
        <p:nvGraphicFramePr>
          <p:cNvPr id="26631" name="Object 10"/>
          <p:cNvGraphicFramePr>
            <a:graphicFrameLocks noChangeAspect="1"/>
          </p:cNvGraphicFramePr>
          <p:nvPr/>
        </p:nvGraphicFramePr>
        <p:xfrm>
          <a:off x="6400800" y="2738438"/>
          <a:ext cx="441325" cy="293687"/>
        </p:xfrm>
        <a:graphic>
          <a:graphicData uri="http://schemas.openxmlformats.org/presentationml/2006/ole">
            <p:oleObj spid="_x0000_s26631" name="Формула" r:id="rId4" imgW="139579" imgH="16495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H:\Documents and Settings\Математики\Рабочий стол\презентация\11726_html_211691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9569" y="1034716"/>
            <a:ext cx="8229600" cy="5096209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№1</a:t>
            </a:r>
            <a:endParaRPr lang="ru-RU" dirty="0" smtClean="0"/>
          </a:p>
          <a:p>
            <a:r>
              <a:rPr lang="ru-RU" sz="2000" dirty="0" smtClean="0"/>
              <a:t>Известно, что треугольник МРК равен треугольнику СОЕ. Запишите равные углы и стороны этих треугольников:</a:t>
            </a:r>
          </a:p>
          <a:p>
            <a:endParaRPr lang="ru-RU" dirty="0" smtClean="0"/>
          </a:p>
          <a:p>
            <a:r>
              <a:rPr lang="ru-RU" b="1" dirty="0" smtClean="0"/>
              <a:t>№2</a:t>
            </a:r>
            <a:endParaRPr lang="ru-RU" dirty="0" smtClean="0"/>
          </a:p>
          <a:p>
            <a:r>
              <a:rPr lang="ru-RU" sz="1800" dirty="0" smtClean="0"/>
              <a:t>Даны два равных треугольника DBE и  KOP, DE=4,5см, DВ=9см,      D=60º,     B=30º. Найдите соответствующие стороны и углы треугольника KOP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Решение задач </a:t>
            </a:r>
            <a:r>
              <a:rPr lang="ru-RU" dirty="0" smtClean="0"/>
              <a:t>в группах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>
            <a:off x="1782501" y="3796496"/>
            <a:ext cx="185195" cy="1588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Прямая соединительная линия 15"/>
          <p:cNvCxnSpPr/>
          <p:nvPr/>
        </p:nvCxnSpPr>
        <p:spPr bwMode="auto">
          <a:xfrm rot="10800000" flipV="1">
            <a:off x="1782502" y="3634450"/>
            <a:ext cx="185195" cy="162045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Прямая соединительная линия 17"/>
          <p:cNvCxnSpPr/>
          <p:nvPr/>
        </p:nvCxnSpPr>
        <p:spPr bwMode="auto">
          <a:xfrm>
            <a:off x="2754775" y="3798084"/>
            <a:ext cx="185195" cy="1588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Прямая соединительная линия 20"/>
          <p:cNvCxnSpPr/>
          <p:nvPr/>
        </p:nvCxnSpPr>
        <p:spPr bwMode="auto">
          <a:xfrm rot="10800000" flipV="1">
            <a:off x="2754776" y="3634450"/>
            <a:ext cx="185195" cy="162046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H:\Documents and Settings\Математики\Рабочий стол\презентация\07599ddf60_10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47725"/>
            <a:ext cx="8229600" cy="1139825"/>
          </a:xfrm>
        </p:spPr>
        <p:txBody>
          <a:bodyPr/>
          <a:lstStyle/>
          <a:p>
            <a:pPr algn="ctr" eaLnBrk="1" hangingPunct="1"/>
            <a:r>
              <a:rPr lang="ru-RU" sz="5400" b="1" dirty="0" smtClean="0">
                <a:solidFill>
                  <a:srgbClr val="FF0000"/>
                </a:solidFill>
              </a:rPr>
              <a:t>Задание на дом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27275"/>
            <a:ext cx="8229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dirty="0" smtClean="0"/>
              <a:t>   </a:t>
            </a:r>
            <a:r>
              <a:rPr lang="ru-RU" sz="4000" b="1" dirty="0" smtClean="0">
                <a:solidFill>
                  <a:srgbClr val="FF0000"/>
                </a:solidFill>
              </a:rPr>
              <a:t>п.14. № 89 (а, в</a:t>
            </a:r>
            <a:r>
              <a:rPr lang="ru-RU" sz="4000" b="1" smtClean="0">
                <a:solidFill>
                  <a:srgbClr val="FF0000"/>
                </a:solidFill>
              </a:rPr>
              <a:t>), 90, 91.</a:t>
            </a:r>
            <a:endParaRPr lang="ru-RU" sz="4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1" descr="H:\Documents and Settings\Математики\Рабочий стол\презентация\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7290"/>
            <a:ext cx="8229600" cy="5072146"/>
          </a:xfrm>
        </p:spPr>
        <p:txBody>
          <a:bodyPr/>
          <a:lstStyle/>
          <a:p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 Дать: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определение треугольника и его элементов; определение периметра; определение равных треугольников.</a:t>
            </a:r>
          </a:p>
          <a:p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Научить: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1. решать задачи на нахождение периметра треугольника                                              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2. по записи равных треугольников находить пары равных элементов  этих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треугольников</a:t>
            </a:r>
            <a:endParaRPr lang="ru-RU" sz="1200" dirty="0" smtClean="0"/>
          </a:p>
          <a:p>
            <a:pPr eaLnBrk="1" hangingPunct="1">
              <a:buFont typeface="Wingdings" pitchFamily="2" charset="2"/>
              <a:buNone/>
            </a:pPr>
            <a:endParaRPr lang="ru-RU" sz="12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800" b="1" dirty="0" smtClean="0"/>
              <a:t>Цель урока: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H:\Documents and Settings\Математики\Рабочий стол\презентация\0001-001-Postroenie-chertezh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-650361" y="0"/>
            <a:ext cx="8229600" cy="5665787"/>
          </a:xfrm>
        </p:spPr>
        <p:txBody>
          <a:bodyPr/>
          <a:lstStyle/>
          <a:p>
            <a:pPr eaLnBrk="1" hangingPunct="1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</a:t>
            </a:r>
            <a:r>
              <a:rPr lang="ru-RU" sz="6000" b="1" dirty="0" smtClean="0"/>
              <a:t>СПАСИБО. </a:t>
            </a:r>
            <a:br>
              <a:rPr lang="ru-RU" sz="6000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      </a:t>
            </a:r>
            <a:r>
              <a:rPr lang="ru-RU" sz="6000" b="1" dirty="0" smtClean="0"/>
              <a:t>УРОК ОКОНЧЕН.</a:t>
            </a:r>
            <a:br>
              <a:rPr lang="ru-RU" sz="6000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   </a:t>
            </a:r>
            <a:r>
              <a:rPr lang="ru-RU" sz="6000" b="1" dirty="0" smtClean="0"/>
              <a:t>ВСЕ   СВОБОДНЫ.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H:\Documents and Settings\Математики\Рабочий стол\презентация\0001-002-Arkhimed-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800" b="1" dirty="0" smtClean="0"/>
              <a:t>Литература: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  </a:t>
            </a:r>
            <a:r>
              <a:rPr lang="ru-RU" sz="3200" dirty="0" smtClean="0"/>
              <a:t>Учебник: Л.С. </a:t>
            </a:r>
            <a:r>
              <a:rPr lang="ru-RU" sz="3200" dirty="0" err="1" smtClean="0"/>
              <a:t>Атанасян</a:t>
            </a:r>
            <a:r>
              <a:rPr lang="ru-RU" sz="3200" dirty="0" smtClean="0"/>
              <a:t> и др. Геометрия, 7 класс – М.: Просвещение; </a:t>
            </a:r>
            <a:endParaRPr lang="ru-RU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4"/>
          <p:cNvSpPr>
            <a:spLocks noChangeArrowheads="1"/>
          </p:cNvSpPr>
          <p:nvPr/>
        </p:nvSpPr>
        <p:spPr bwMode="auto">
          <a:xfrm rot="9029285">
            <a:off x="1843087" y="4134016"/>
            <a:ext cx="3043237" cy="1708150"/>
          </a:xfrm>
          <a:prstGeom prst="rtTriangle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9938" name="Picture 2" descr="H:\Documents and Settings\Математики\Рабочий стол\презентация\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6288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Определение: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реугольник это геометрическая фигура, которая состоит из трёх точек, не лежащих на одной прямой и трёх отрезков, попарно соединяющих эти точки. </a:t>
            </a: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Отмеченные три точки называются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вершинами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а отрезки -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сторонами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треугольника.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800" dirty="0" smtClean="0"/>
              <a:t>                                                       </a:t>
            </a:r>
            <a:r>
              <a:rPr lang="en-US" sz="1800" b="1" dirty="0" smtClean="0"/>
              <a:t>B</a:t>
            </a:r>
            <a:endParaRPr lang="ru-RU" sz="1800" b="1" dirty="0" smtClean="0"/>
          </a:p>
          <a:p>
            <a:pPr eaLnBrk="1" hangingPunct="1">
              <a:buFont typeface="Wingdings" pitchFamily="2" charset="2"/>
              <a:buNone/>
            </a:pPr>
            <a:endParaRPr lang="ru-RU" sz="1800" dirty="0" smtClean="0"/>
          </a:p>
          <a:p>
            <a:pPr eaLnBrk="1" hangingPunct="1">
              <a:buFont typeface="Wingdings" pitchFamily="2" charset="2"/>
              <a:buNone/>
            </a:pPr>
            <a:endParaRPr lang="ru-RU" sz="1800" dirty="0" smtClean="0"/>
          </a:p>
          <a:p>
            <a:pPr eaLnBrk="1" hangingPunct="1">
              <a:buFont typeface="Wingdings" pitchFamily="2" charset="2"/>
              <a:buNone/>
            </a:pPr>
            <a:endParaRPr lang="ru-RU" sz="1800" dirty="0" smtClean="0"/>
          </a:p>
          <a:p>
            <a:pPr eaLnBrk="1" hangingPunct="1">
              <a:buFont typeface="Wingdings" pitchFamily="2" charset="2"/>
              <a:buNone/>
            </a:pPr>
            <a:endParaRPr lang="ru-RU" sz="18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1800" b="1" dirty="0" smtClean="0"/>
              <a:t>            </a:t>
            </a:r>
            <a:r>
              <a:rPr lang="en-US" sz="1800" b="1" dirty="0" smtClean="0"/>
              <a:t>A                                                           C</a:t>
            </a:r>
            <a:endParaRPr lang="ru-RU" sz="1800" b="1" dirty="0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dirty="0" smtClean="0"/>
              <a:t>Что такое треугольник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 bwMode="auto">
          <a:xfrm flipV="1">
            <a:off x="1619790" y="3495273"/>
            <a:ext cx="2449290" cy="1465347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Прямая соединительная линия 9"/>
          <p:cNvCxnSpPr/>
          <p:nvPr/>
        </p:nvCxnSpPr>
        <p:spPr bwMode="auto">
          <a:xfrm>
            <a:off x="1619790" y="4960620"/>
            <a:ext cx="3489831" cy="1588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Прямая соединительная линия 11"/>
          <p:cNvCxnSpPr/>
          <p:nvPr/>
        </p:nvCxnSpPr>
        <p:spPr bwMode="auto">
          <a:xfrm rot="16200000" flipH="1">
            <a:off x="3856677" y="3707675"/>
            <a:ext cx="1465347" cy="1040541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" descr="H:\Documents and Settings\Математики\Рабочий стол\презентация\4566143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4894"/>
          </a:xfrm>
          <a:prstGeom prst="rect">
            <a:avLst/>
          </a:prstGeom>
          <a:noFill/>
        </p:spPr>
      </p:pic>
      <p:pic>
        <p:nvPicPr>
          <p:cNvPr id="12291" name="Picture 4" descr="img-1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892335" y="1714818"/>
            <a:ext cx="4895850" cy="4832350"/>
          </a:xfrm>
          <a:noFill/>
        </p:spPr>
      </p:pic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-925830" y="847725"/>
            <a:ext cx="8229600" cy="1139825"/>
          </a:xfrm>
        </p:spPr>
        <p:txBody>
          <a:bodyPr/>
          <a:lstStyle/>
          <a:p>
            <a:pPr algn="ctr" eaLnBrk="1" hangingPunct="1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Треугольная</a:t>
            </a:r>
            <a:r>
              <a:rPr lang="ru-RU" sz="3200" b="1" dirty="0" smtClean="0">
                <a:solidFill>
                  <a:srgbClr val="FF0000"/>
                </a:solidFill>
              </a:rPr>
              <a:t> крыша дома</a:t>
            </a:r>
          </a:p>
        </p:txBody>
      </p:sp>
      <p:pic>
        <p:nvPicPr>
          <p:cNvPr id="19458" name="Picture 2" descr="H:\Documents and Settings\Математики\Рабочий стол\презентация\Math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2820" y="4587741"/>
            <a:ext cx="2069597" cy="19594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dirty="0" smtClean="0"/>
              <a:t>Различные головные уборы: треуголки, пилотки, колпаки, косынки – имеют треугольную форму. Женские платки, прежде чем накинуть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400" b="1" dirty="0" smtClean="0"/>
              <a:t> голову, складывают пополам. </a:t>
            </a:r>
            <a:r>
              <a:rPr lang="ru-RU" sz="3200" b="1" dirty="0" smtClean="0"/>
              <a:t>Треуголка</a:t>
            </a:r>
            <a:r>
              <a:rPr lang="ru-RU" sz="2400" b="1" dirty="0" smtClean="0"/>
              <a:t> – форменный головной убор, сужающийся кверху и расширяющийся с боков (устар.)</a:t>
            </a:r>
          </a:p>
        </p:txBody>
      </p:sp>
      <p:pic>
        <p:nvPicPr>
          <p:cNvPr id="13315" name="Picture 4" descr="img-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124075" y="2349500"/>
            <a:ext cx="4392613" cy="3730625"/>
          </a:xfrm>
          <a:noFill/>
        </p:spPr>
      </p:pic>
      <p:pic>
        <p:nvPicPr>
          <p:cNvPr id="18433" name="Picture 1" descr="H:\Documents and Settings\Математики\Рабочий стол\презентация\19328-2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046528" y="-44240389"/>
            <a:ext cx="1496293" cy="55206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 descr="H:\Documents and Settings\Математики\Рабочий стол\презентация\0001-002-Arkhimed-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9144000" cy="6858000"/>
          </a:xfrm>
          <a:prstGeom prst="rect">
            <a:avLst/>
          </a:prstGeom>
          <a:noFill/>
        </p:spPr>
      </p:pic>
      <p:pic>
        <p:nvPicPr>
          <p:cNvPr id="14339" name="Picture 4" descr="img-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86461" y="2546270"/>
            <a:ext cx="6913562" cy="3573463"/>
          </a:xfrm>
          <a:noFill/>
        </p:spPr>
      </p:pic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400" b="1" i="1" dirty="0" smtClean="0">
                <a:solidFill>
                  <a:schemeClr val="tx1"/>
                </a:solidFill>
              </a:rPr>
              <a:t>Сейчас письма мы отправляем в прямоугольных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конвертах</a:t>
            </a:r>
            <a:r>
              <a:rPr lang="ru-RU" sz="2400" b="1" i="1" dirty="0" smtClean="0">
                <a:solidFill>
                  <a:schemeClr val="tx1"/>
                </a:solidFill>
              </a:rPr>
              <a:t>, а раньше, во время войны, письма имели треугольную форму.</a:t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 smtClean="0">
                <a:solidFill>
                  <a:schemeClr val="tx1"/>
                </a:solidFill>
              </a:rPr>
              <a:t>Солдатский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треугольник</a:t>
            </a:r>
            <a:r>
              <a:rPr lang="ru-RU" sz="2400" b="1" i="1" dirty="0" smtClean="0">
                <a:solidFill>
                  <a:schemeClr val="tx1"/>
                </a:solidFill>
              </a:rPr>
              <a:t> – письмо без марки и конверта, отправленное солдатом с фронта или солдату на фронт.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1331913" y="3187700"/>
            <a:ext cx="2338387" cy="2473325"/>
          </a:xfrm>
          <a:prstGeom prst="rtTriangl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6389" name="Object 27"/>
          <p:cNvGraphicFramePr>
            <a:graphicFrameLocks noChangeAspect="1"/>
          </p:cNvGraphicFramePr>
          <p:nvPr/>
        </p:nvGraphicFramePr>
        <p:xfrm>
          <a:off x="6772275" y="4868863"/>
          <a:ext cx="304800" cy="203200"/>
        </p:xfrm>
        <a:graphic>
          <a:graphicData uri="http://schemas.openxmlformats.org/presentationml/2006/ole">
            <p:oleObj spid="_x0000_s16389" name="Формула" r:id="rId3" imgW="139579" imgH="164957" progId="Equation.3">
              <p:embed/>
            </p:oleObj>
          </a:graphicData>
        </a:graphic>
      </p:graphicFrame>
      <p:pic>
        <p:nvPicPr>
          <p:cNvPr id="16390" name="Picture 6" descr="H:\Documents and Settings\Математики\Рабочий стол\презентация\img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9351"/>
            <a:ext cx="8229600" cy="45132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2400" dirty="0" smtClean="0"/>
              <a:t> мы называем сумму длин всех сторон треугольника?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                                                                   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dirty="0" smtClean="0"/>
              <a:t>     </a:t>
            </a:r>
            <a:r>
              <a:rPr lang="en-US" sz="2400" b="1" dirty="0" smtClean="0"/>
              <a:t>A </a:t>
            </a:r>
            <a:r>
              <a:rPr lang="en-US" sz="2400" dirty="0" smtClean="0"/>
              <a:t>                                                  </a:t>
            </a:r>
            <a:r>
              <a:rPr lang="ru-RU" sz="2400" b="1" dirty="0" smtClean="0"/>
              <a:t>Дано:</a:t>
            </a:r>
            <a:r>
              <a:rPr lang="ru-RU" sz="2400" dirty="0" smtClean="0"/>
              <a:t>   </a:t>
            </a:r>
            <a:r>
              <a:rPr lang="en-US" sz="2400" dirty="0" smtClean="0"/>
              <a:t>ABC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                                                           AB = 4</a:t>
            </a:r>
            <a:r>
              <a:rPr lang="ru-RU" sz="2400" dirty="0" smtClean="0"/>
              <a:t>см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400" dirty="0" smtClean="0"/>
              <a:t>                                                           </a:t>
            </a:r>
            <a:r>
              <a:rPr lang="en-US" sz="2400" dirty="0" smtClean="0"/>
              <a:t>BC = 3</a:t>
            </a:r>
            <a:r>
              <a:rPr lang="ru-RU" sz="2400" dirty="0" smtClean="0"/>
              <a:t>см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400" dirty="0" smtClean="0"/>
              <a:t>                                                           </a:t>
            </a:r>
            <a:r>
              <a:rPr lang="en-US" sz="2400" dirty="0" smtClean="0"/>
              <a:t>AC = 5</a:t>
            </a:r>
            <a:r>
              <a:rPr lang="ru-RU" sz="2400" dirty="0" smtClean="0"/>
              <a:t>см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400" dirty="0" smtClean="0"/>
              <a:t>                                                           </a:t>
            </a:r>
            <a:r>
              <a:rPr lang="ru-RU" sz="2400" b="1" dirty="0" smtClean="0"/>
              <a:t>Найти:</a:t>
            </a:r>
            <a:r>
              <a:rPr lang="en-US" sz="2400" dirty="0" smtClean="0"/>
              <a:t> </a:t>
            </a:r>
            <a:r>
              <a:rPr lang="ru-RU" sz="2400" dirty="0" smtClean="0"/>
              <a:t>Р</a:t>
            </a:r>
            <a:r>
              <a:rPr lang="en-US" sz="2400" dirty="0" smtClean="0"/>
              <a:t>  </a:t>
            </a:r>
            <a:r>
              <a:rPr lang="en-US" sz="2400" b="1" baseline="-25000" dirty="0" smtClean="0"/>
              <a:t>ABC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baseline="-250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    </a:t>
            </a:r>
            <a:r>
              <a:rPr lang="en-US" sz="2400" b="1" dirty="0" smtClean="0"/>
              <a:t>B</a:t>
            </a:r>
            <a:r>
              <a:rPr lang="en-US" sz="2400" dirty="0" smtClean="0"/>
              <a:t>                                 </a:t>
            </a:r>
            <a:r>
              <a:rPr lang="en-US" sz="2400" b="1" dirty="0" smtClean="0"/>
              <a:t>C</a:t>
            </a:r>
            <a:endParaRPr lang="ru-RU" sz="2400" b="1" dirty="0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Задача</a:t>
            </a:r>
            <a:r>
              <a:rPr lang="ru-RU" sz="4000" b="1" dirty="0" smtClean="0"/>
              <a:t> №1</a:t>
            </a:r>
            <a:endParaRPr lang="ru-RU" sz="4000" dirty="0" smtClean="0"/>
          </a:p>
        </p:txBody>
      </p:sp>
      <p:cxnSp>
        <p:nvCxnSpPr>
          <p:cNvPr id="10" name="Прямая соединительная линия 9"/>
          <p:cNvCxnSpPr/>
          <p:nvPr/>
        </p:nvCxnSpPr>
        <p:spPr bwMode="auto">
          <a:xfrm rot="16200000" flipH="1">
            <a:off x="6108" y="4045854"/>
            <a:ext cx="2628458" cy="23150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Прямая соединительная линия 11"/>
          <p:cNvCxnSpPr/>
          <p:nvPr/>
        </p:nvCxnSpPr>
        <p:spPr bwMode="auto">
          <a:xfrm>
            <a:off x="1308762" y="5371658"/>
            <a:ext cx="2489682" cy="1588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Прямая соединительная линия 13"/>
          <p:cNvCxnSpPr/>
          <p:nvPr/>
        </p:nvCxnSpPr>
        <p:spPr bwMode="auto">
          <a:xfrm rot="16200000" flipH="1">
            <a:off x="1262525" y="2812588"/>
            <a:ext cx="2628458" cy="2489682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1" name="Рисунок 10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66076" y="2571750"/>
            <a:ext cx="171450" cy="171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13" name="Рисунок 12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72275" y="4377401"/>
            <a:ext cx="171450" cy="171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img-8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855663" y="4016375"/>
            <a:ext cx="171450" cy="171450"/>
          </a:xfrm>
          <a:noFill/>
        </p:spPr>
      </p:pic>
      <p:pic>
        <p:nvPicPr>
          <p:cNvPr id="17413" name="Picture 8" descr="img-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938" y="3222625"/>
            <a:ext cx="1714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10" descr="img-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/>
          <a:srcRect/>
          <a:stretch>
            <a:fillRect/>
          </a:stretch>
        </p:blipFill>
        <p:spPr>
          <a:xfrm>
            <a:off x="1947863" y="4818063"/>
            <a:ext cx="171450" cy="171450"/>
          </a:xfrm>
          <a:noFill/>
        </p:spPr>
      </p:pic>
      <p:pic>
        <p:nvPicPr>
          <p:cNvPr id="38914" name="Picture 2" descr="H:\Documents and Settings\Математики\Рабочий стол\презентация\16093V620-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50950"/>
            <a:ext cx="8218488" cy="40322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600" b="1" dirty="0" smtClean="0"/>
              <a:t>Сумма длин трёх сторон треугольника называется его периметром.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6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600" b="1" dirty="0" smtClean="0"/>
              <a:t>Р </a:t>
            </a:r>
            <a:r>
              <a:rPr lang="ru-RU" sz="2600" b="1" baseline="-25000" dirty="0" smtClean="0"/>
              <a:t>   </a:t>
            </a:r>
            <a:r>
              <a:rPr lang="en-US" sz="2600" b="1" baseline="-25000" dirty="0" smtClean="0"/>
              <a:t>ABC</a:t>
            </a:r>
            <a:r>
              <a:rPr lang="ru-RU" sz="2600" b="1" dirty="0" smtClean="0"/>
              <a:t> = АВ + ВС + СА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6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600" b="1" dirty="0" smtClean="0"/>
              <a:t>Р   </a:t>
            </a:r>
            <a:r>
              <a:rPr lang="en-US" sz="2600" b="1" baseline="-25000" dirty="0" smtClean="0"/>
              <a:t>ABC</a:t>
            </a:r>
            <a:r>
              <a:rPr lang="ru-RU" sz="2600" b="1" dirty="0" smtClean="0"/>
              <a:t> = АВ + ВС + СА = 4 + 3 + 5 = 12 (см)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6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600" b="1" dirty="0" smtClean="0"/>
              <a:t>Ответ: Р   </a:t>
            </a:r>
            <a:r>
              <a:rPr lang="en-US" sz="2600" b="1" baseline="-25000" dirty="0" smtClean="0"/>
              <a:t>ABC</a:t>
            </a:r>
            <a:r>
              <a:rPr lang="ru-RU" sz="2600" b="1" dirty="0" smtClean="0"/>
              <a:t> = 12 см. 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Решение задачи № 1:</a:t>
            </a:r>
          </a:p>
        </p:txBody>
      </p:sp>
      <p:pic>
        <p:nvPicPr>
          <p:cNvPr id="8" name="Рисунок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3" y="3343275"/>
            <a:ext cx="171450" cy="171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5663" y="2541929"/>
            <a:ext cx="171450" cy="171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3588" y="4102100"/>
            <a:ext cx="171450" cy="171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1187450" y="2881313"/>
            <a:ext cx="2678113" cy="286385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5440363" y="3673475"/>
            <a:ext cx="2468562" cy="2071688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7889" name="Picture 1" descr="H:\Documents and Settings\Математики\Рабочий стол\презентация\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19" y="-26043"/>
            <a:ext cx="9119681" cy="6858000"/>
          </a:xfrm>
          <a:prstGeom prst="rect">
            <a:avLst/>
          </a:prstGeom>
          <a:noFill/>
        </p:spPr>
      </p:pic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dirty="0" smtClean="0"/>
              <a:t>Задача № 92 (устно)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     </a:t>
            </a:r>
            <a:r>
              <a:rPr lang="ru-RU" sz="2400" dirty="0" smtClean="0"/>
              <a:t>Периметр одного треугольника больше периметра другого. Могут ли быть равными эти треугольники? </a:t>
            </a:r>
          </a:p>
        </p:txBody>
      </p:sp>
      <p:sp>
        <p:nvSpPr>
          <p:cNvPr id="7" name="Равнобедренный треугольник 6"/>
          <p:cNvSpPr/>
          <p:nvPr/>
        </p:nvSpPr>
        <p:spPr bwMode="auto">
          <a:xfrm>
            <a:off x="1458410" y="3402957"/>
            <a:ext cx="1794076" cy="2342206"/>
          </a:xfrm>
          <a:prstGeom prst="triangl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ru-RU" sz="3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 bwMode="auto">
          <a:xfrm>
            <a:off x="4734045" y="3044142"/>
            <a:ext cx="2835798" cy="2701021"/>
          </a:xfrm>
          <a:prstGeom prst="triangl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</a:pPr>
            <a:endParaRPr kumimoji="0" lang="ru-RU" sz="3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0.9"/>
</p:tagLst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ru-RU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ru-RU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828</TotalTime>
  <Words>663</Words>
  <Application>Microsoft PowerPoint</Application>
  <PresentationFormat>Экран (4:3)</PresentationFormat>
  <Paragraphs>132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Край</vt:lpstr>
      <vt:lpstr>Формула</vt:lpstr>
      <vt:lpstr>Геометрия 7                               ТРЕУГОЛЬНИК  </vt:lpstr>
      <vt:lpstr>Цель урока:</vt:lpstr>
      <vt:lpstr>Что такое треугольник</vt:lpstr>
      <vt:lpstr>Треугольная крыша дома</vt:lpstr>
      <vt:lpstr>Различные головные уборы: треуголки, пилотки, колпаки, косынки – имеют треугольную форму. Женские платки, прежде чем накинуть на голову, складывают пополам. Треуголка – форменный головной убор, сужающийся кверху и расширяющийся с боков (устар.)</vt:lpstr>
      <vt:lpstr>Сейчас письма мы отправляем в прямоугольных конвертах, а раньше, во время войны, письма имели треугольную форму. Солдатский треугольник – письмо без марки и конверта, отправленное солдатом с фронта или солдату на фронт.</vt:lpstr>
      <vt:lpstr>Задача №1</vt:lpstr>
      <vt:lpstr>Решение задачи № 1:</vt:lpstr>
      <vt:lpstr>Задача № 92 (устно)</vt:lpstr>
      <vt:lpstr>Задание: построить в тетради два равных треугольника </vt:lpstr>
      <vt:lpstr>Если два треугольника равны, то элементы (т.е. стороны и углы)  одного треугольника  соответственно равны элементам другого треугольника.                                  АВС =  А1В1С1</vt:lpstr>
      <vt:lpstr>Задача № 2 (по готовому чертежу): Заполните пропуски</vt:lpstr>
      <vt:lpstr>Ответ:</vt:lpstr>
      <vt:lpstr>Задача 3 а)</vt:lpstr>
      <vt:lpstr>Ответ:</vt:lpstr>
      <vt:lpstr>Задача №3 б)</vt:lpstr>
      <vt:lpstr>Ответ:</vt:lpstr>
      <vt:lpstr>Решение задач в группах</vt:lpstr>
      <vt:lpstr>Задание на дом</vt:lpstr>
      <vt:lpstr>               СПАСИБО.          УРОК ОКОНЧЕН.      ВСЕ   СВОБОДНЫ.</vt:lpstr>
      <vt:lpstr>Литература: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Голубев Алексей</dc:creator>
  <cp:lastModifiedBy>Математика</cp:lastModifiedBy>
  <cp:revision>184</cp:revision>
  <dcterms:created xsi:type="dcterms:W3CDTF">2009-12-05T19:52:13Z</dcterms:created>
  <dcterms:modified xsi:type="dcterms:W3CDTF">2016-02-29T11:04:59Z</dcterms:modified>
</cp:coreProperties>
</file>