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32" r:id="rId2"/>
    <p:sldMasterId id="2147483744" r:id="rId3"/>
    <p:sldMasterId id="2147483756" r:id="rId4"/>
    <p:sldMasterId id="2147483768" r:id="rId5"/>
    <p:sldMasterId id="2147483828" r:id="rId6"/>
    <p:sldMasterId id="2147483840" r:id="rId7"/>
  </p:sldMasterIdLst>
  <p:notesMasterIdLst>
    <p:notesMasterId r:id="rId36"/>
  </p:notesMasterIdLst>
  <p:sldIdLst>
    <p:sldId id="267" r:id="rId8"/>
    <p:sldId id="276" r:id="rId9"/>
    <p:sldId id="277" r:id="rId10"/>
    <p:sldId id="278" r:id="rId11"/>
    <p:sldId id="279" r:id="rId12"/>
    <p:sldId id="282" r:id="rId13"/>
    <p:sldId id="283" r:id="rId14"/>
    <p:sldId id="280" r:id="rId15"/>
    <p:sldId id="281" r:id="rId16"/>
    <p:sldId id="268" r:id="rId17"/>
    <p:sldId id="266" r:id="rId18"/>
    <p:sldId id="258" r:id="rId19"/>
    <p:sldId id="257" r:id="rId20"/>
    <p:sldId id="269" r:id="rId21"/>
    <p:sldId id="262" r:id="rId22"/>
    <p:sldId id="263" r:id="rId23"/>
    <p:sldId id="264" r:id="rId24"/>
    <p:sldId id="270" r:id="rId25"/>
    <p:sldId id="284" r:id="rId26"/>
    <p:sldId id="272" r:id="rId27"/>
    <p:sldId id="285" r:id="rId28"/>
    <p:sldId id="259" r:id="rId29"/>
    <p:sldId id="260" r:id="rId30"/>
    <p:sldId id="273" r:id="rId31"/>
    <p:sldId id="274" r:id="rId32"/>
    <p:sldId id="275" r:id="rId33"/>
    <p:sldId id="286" r:id="rId34"/>
    <p:sldId id="256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86FF8-38A2-4F15-8CDF-3A23F33E7442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7B1F7D-7E6F-4335-960A-4AC419DF6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377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B1F7D-7E6F-4335-960A-4AC419DF688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187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B1F7D-7E6F-4335-960A-4AC419DF688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56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94 w 5740"/>
                <a:gd name="T1" fmla="*/ 233 h 4316"/>
                <a:gd name="T2" fmla="*/ 0 w 5740"/>
                <a:gd name="T3" fmla="*/ 233 h 4316"/>
                <a:gd name="T4" fmla="*/ 0 w 5740"/>
                <a:gd name="T5" fmla="*/ 0 h 4316"/>
                <a:gd name="T6" fmla="*/ 5794 w 5740"/>
                <a:gd name="T7" fmla="*/ 0 h 4316"/>
                <a:gd name="T8" fmla="*/ 5794 w 5740"/>
                <a:gd name="T9" fmla="*/ 233 h 4316"/>
                <a:gd name="T10" fmla="*/ 5794 w 5740"/>
                <a:gd name="T11" fmla="*/ 233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2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2 w 382"/>
                  <a:gd name="T19" fmla="*/ 96 h 96"/>
                  <a:gd name="T20" fmla="*/ 266 w 382"/>
                  <a:gd name="T21" fmla="*/ 90 h 96"/>
                  <a:gd name="T22" fmla="*/ 314 w 382"/>
                  <a:gd name="T23" fmla="*/ 84 h 96"/>
                  <a:gd name="T24" fmla="*/ 355 w 382"/>
                  <a:gd name="T25" fmla="*/ 66 h 96"/>
                  <a:gd name="T26" fmla="*/ 385 w 382"/>
                  <a:gd name="T27" fmla="*/ 42 h 96"/>
                  <a:gd name="T28" fmla="*/ 379 w 382"/>
                  <a:gd name="T29" fmla="*/ 42 h 96"/>
                  <a:gd name="T30" fmla="*/ 349 w 382"/>
                  <a:gd name="T31" fmla="*/ 66 h 96"/>
                  <a:gd name="T32" fmla="*/ 308 w 382"/>
                  <a:gd name="T33" fmla="*/ 78 h 96"/>
                  <a:gd name="T34" fmla="*/ 266 w 382"/>
                  <a:gd name="T35" fmla="*/ 90 h 96"/>
                  <a:gd name="T36" fmla="*/ 212 w 382"/>
                  <a:gd name="T37" fmla="*/ 96 h 96"/>
                  <a:gd name="T38" fmla="*/ 212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2 w 185"/>
                  <a:gd name="T5" fmla="*/ 36 h 210"/>
                  <a:gd name="T6" fmla="*/ 158 w 185"/>
                  <a:gd name="T7" fmla="*/ 72 h 210"/>
                  <a:gd name="T8" fmla="*/ 164 w 185"/>
                  <a:gd name="T9" fmla="*/ 90 h 210"/>
                  <a:gd name="T10" fmla="*/ 170 w 185"/>
                  <a:gd name="T11" fmla="*/ 114 h 210"/>
                  <a:gd name="T12" fmla="*/ 164 w 185"/>
                  <a:gd name="T13" fmla="*/ 138 h 210"/>
                  <a:gd name="T14" fmla="*/ 152 w 185"/>
                  <a:gd name="T15" fmla="*/ 162 h 210"/>
                  <a:gd name="T16" fmla="*/ 122 w 185"/>
                  <a:gd name="T17" fmla="*/ 180 h 210"/>
                  <a:gd name="T18" fmla="*/ 90 w 185"/>
                  <a:gd name="T19" fmla="*/ 198 h 210"/>
                  <a:gd name="T20" fmla="*/ 99 w 185"/>
                  <a:gd name="T21" fmla="*/ 210 h 210"/>
                  <a:gd name="T22" fmla="*/ 134 w 185"/>
                  <a:gd name="T23" fmla="*/ 192 h 210"/>
                  <a:gd name="T24" fmla="*/ 164 w 185"/>
                  <a:gd name="T25" fmla="*/ 168 h 210"/>
                  <a:gd name="T26" fmla="*/ 182 w 185"/>
                  <a:gd name="T27" fmla="*/ 144 h 210"/>
                  <a:gd name="T28" fmla="*/ 188 w 185"/>
                  <a:gd name="T29" fmla="*/ 114 h 210"/>
                  <a:gd name="T30" fmla="*/ 182 w 185"/>
                  <a:gd name="T31" fmla="*/ 90 h 210"/>
                  <a:gd name="T32" fmla="*/ 176 w 185"/>
                  <a:gd name="T33" fmla="*/ 66 h 210"/>
                  <a:gd name="T34" fmla="*/ 158 w 185"/>
                  <a:gd name="T35" fmla="*/ 48 h 210"/>
                  <a:gd name="T36" fmla="*/ 134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ru-RU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1133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1331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0BA3-A2C8-4E3D-B98D-A107E3F6643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778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5BCAC-62B3-4B0A-A842-AE8679F0F3D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611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A63FF-F312-4ABE-BE96-14D423E95E7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139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5D28A-25D3-4164-BCFE-6EF1931DAF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286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8F1A9-1072-43C8-9654-047A906E37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970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8AEEA-4D59-49A2-8D68-2AAFC57064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334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3838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3438" y="1604963"/>
            <a:ext cx="4035425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A4E95-F3F7-46EE-9FE7-46D76331F2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158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19987-F44D-42A8-A015-6C3947D03C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475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3EC5C-4D6B-4544-AFBA-AD974C8F9D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9393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03F7B-41CD-4C4F-A68D-6458127D8C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3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7BD7B-5FD4-48DF-B3A3-1F5DB9FBE3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293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B5DD3-979A-4CAA-9BD1-7D42E327C7E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5910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CCBE9-95EE-437F-8DD0-8A4C3FF85A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3409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1AD08-7A2D-47BF-B97B-E7C983D72E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4535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81788" y="1604963"/>
            <a:ext cx="2073275" cy="45180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72188" cy="45180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6A1AC-C7AB-4A05-9703-CB700EDAF6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1135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5D28A-25D3-4164-BCFE-6EF1931DAF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7841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8F1A9-1072-43C8-9654-047A906E37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348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8AEEA-4D59-49A2-8D68-2AAFC57064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2643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3838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3438" y="1604963"/>
            <a:ext cx="4035425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A4E95-F3F7-46EE-9FE7-46D76331F2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2501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19987-F44D-42A8-A015-6C3947D03C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7946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3EC5C-4D6B-4544-AFBA-AD974C8F9D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6971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03F7B-41CD-4C4F-A68D-6458127D8C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007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E65A5-0507-4289-A809-F903D81632E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014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7BD7B-5FD4-48DF-B3A3-1F5DB9FBE3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7104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CCBE9-95EE-437F-8DD0-8A4C3FF85A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9599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1AD08-7A2D-47BF-B97B-E7C983D72E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0406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81788" y="1604963"/>
            <a:ext cx="2073275" cy="45180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72188" cy="45180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6A1AC-C7AB-4A05-9703-CB700EDAF6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796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5144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45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0CFCD-068A-4084-B3C9-D2C2FBAA91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081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ACD4B-DCA8-4047-B6E6-9EE76F32F4D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7259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7FD3E-14E7-49ED-AD9C-E1FB268B3FA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1728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52A65-242A-43CF-90C7-3F16411C8FD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3662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0B15A-F0C6-4A71-A311-F6F12D9CFE0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7733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1D698-CF5B-4F8E-AF96-AB134E1D70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859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C2558-9C80-4B98-A263-186C13A8285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2702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58208-798D-49AF-8705-176A970969E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4027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9979D-5E77-458E-BFB3-7525966282B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5437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2570C-2219-4675-9C63-95445B3044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9719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EDA5A-52C9-4505-8925-0DD2D298E27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0376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97FA2-7C65-4162-8A63-3CB70350ABC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5620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5144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45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0CFCD-068A-4084-B3C9-D2C2FBAA91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6630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ACD4B-DCA8-4047-B6E6-9EE76F32F4D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8750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7FD3E-14E7-49ED-AD9C-E1FB268B3FA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4237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52A65-242A-43CF-90C7-3F16411C8FD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1242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0B15A-F0C6-4A71-A311-F6F12D9CFE0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707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ED9C5-6AA2-488E-A3C8-FA827B231D4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3770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1D698-CF5B-4F8E-AF96-AB134E1D70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8292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58208-798D-49AF-8705-176A970969E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6221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9979D-5E77-458E-BFB3-7525966282B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1970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2570C-2219-4675-9C63-95445B3044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8486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EDA5A-52C9-4505-8925-0DD2D298E27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2122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97FA2-7C65-4162-8A63-3CB70350ABC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9699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5883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2705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3719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94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5D695-9D3B-49C9-A11C-BBED2DEA37F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6616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138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5099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6614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60112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7249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282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9118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D8D3B-5F7A-4DD2-91EA-BD0FFA12BE2A}" type="datetimeFigureOut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26.02.2016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C73A-DA4E-4C6A-9E71-DB9E12790E9E}" type="slidenum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1916017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D8D3B-5F7A-4DD2-91EA-BD0FFA12BE2A}" type="datetimeFigureOut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26.02.2016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C73A-DA4E-4C6A-9E71-DB9E12790E9E}" type="slidenum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1114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D8D3B-5F7A-4DD2-91EA-BD0FFA12BE2A}" type="datetimeFigureOut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26.02.2016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A0CC73A-DA4E-4C6A-9E71-DB9E12790E9E}" type="slidenum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0581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9DFCD-FBC7-4B5D-8801-F14902DE26E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52984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D8D3B-5F7A-4DD2-91EA-BD0FFA12BE2A}" type="datetimeFigureOut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26.02.2016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C73A-DA4E-4C6A-9E71-DB9E12790E9E}" type="slidenum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854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D8D3B-5F7A-4DD2-91EA-BD0FFA12BE2A}" type="datetimeFigureOut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26.02.2016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C73A-DA4E-4C6A-9E71-DB9E12790E9E}" type="slidenum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0363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D8D3B-5F7A-4DD2-91EA-BD0FFA12BE2A}" type="datetimeFigureOut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26.02.2016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C73A-DA4E-4C6A-9E71-DB9E12790E9E}" type="slidenum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37484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D8D3B-5F7A-4DD2-91EA-BD0FFA12BE2A}" type="datetimeFigureOut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26.02.2016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C73A-DA4E-4C6A-9E71-DB9E12790E9E}" type="slidenum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63888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D8D3B-5F7A-4DD2-91EA-BD0FFA12BE2A}" type="datetimeFigureOut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26.02.2016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C73A-DA4E-4C6A-9E71-DB9E12790E9E}" type="slidenum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72870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D8D3B-5F7A-4DD2-91EA-BD0FFA12BE2A}" type="datetimeFigureOut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26.02.2016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C73A-DA4E-4C6A-9E71-DB9E12790E9E}" type="slidenum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81396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D8D3B-5F7A-4DD2-91EA-BD0FFA12BE2A}" type="datetimeFigureOut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26.02.2016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C73A-DA4E-4C6A-9E71-DB9E12790E9E}" type="slidenum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7394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D8D3B-5F7A-4DD2-91EA-BD0FFA12BE2A}" type="datetimeFigureOut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26.02.2016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C73A-DA4E-4C6A-9E71-DB9E12790E9E}" type="slidenum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523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B9088-765B-41AB-9286-FE5002E4376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815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E7D21-0FE0-47A4-B067-5DF5D33AD8D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96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94 w 5740"/>
                <a:gd name="T1" fmla="*/ 233 h 4316"/>
                <a:gd name="T2" fmla="*/ 0 w 5740"/>
                <a:gd name="T3" fmla="*/ 233 h 4316"/>
                <a:gd name="T4" fmla="*/ 0 w 5740"/>
                <a:gd name="T5" fmla="*/ 0 h 4316"/>
                <a:gd name="T6" fmla="*/ 5794 w 5740"/>
                <a:gd name="T7" fmla="*/ 0 h 4316"/>
                <a:gd name="T8" fmla="*/ 5794 w 5740"/>
                <a:gd name="T9" fmla="*/ 233 h 4316"/>
                <a:gd name="T10" fmla="*/ 5794 w 5740"/>
                <a:gd name="T11" fmla="*/ 233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0246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247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248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249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250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251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252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253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254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255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256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0258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259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260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261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262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263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264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265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266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267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268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269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72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273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274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0277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278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279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280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281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282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283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85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286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287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288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289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290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291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292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293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2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2 w 382"/>
                  <a:gd name="T19" fmla="*/ 96 h 96"/>
                  <a:gd name="T20" fmla="*/ 266 w 382"/>
                  <a:gd name="T21" fmla="*/ 90 h 96"/>
                  <a:gd name="T22" fmla="*/ 314 w 382"/>
                  <a:gd name="T23" fmla="*/ 84 h 96"/>
                  <a:gd name="T24" fmla="*/ 355 w 382"/>
                  <a:gd name="T25" fmla="*/ 66 h 96"/>
                  <a:gd name="T26" fmla="*/ 385 w 382"/>
                  <a:gd name="T27" fmla="*/ 42 h 96"/>
                  <a:gd name="T28" fmla="*/ 379 w 382"/>
                  <a:gd name="T29" fmla="*/ 42 h 96"/>
                  <a:gd name="T30" fmla="*/ 349 w 382"/>
                  <a:gd name="T31" fmla="*/ 66 h 96"/>
                  <a:gd name="T32" fmla="*/ 308 w 382"/>
                  <a:gd name="T33" fmla="*/ 78 h 96"/>
                  <a:gd name="T34" fmla="*/ 266 w 382"/>
                  <a:gd name="T35" fmla="*/ 90 h 96"/>
                  <a:gd name="T36" fmla="*/ 212 w 382"/>
                  <a:gd name="T37" fmla="*/ 96 h 96"/>
                  <a:gd name="T38" fmla="*/ 212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2 w 185"/>
                  <a:gd name="T5" fmla="*/ 36 h 210"/>
                  <a:gd name="T6" fmla="*/ 158 w 185"/>
                  <a:gd name="T7" fmla="*/ 72 h 210"/>
                  <a:gd name="T8" fmla="*/ 164 w 185"/>
                  <a:gd name="T9" fmla="*/ 90 h 210"/>
                  <a:gd name="T10" fmla="*/ 170 w 185"/>
                  <a:gd name="T11" fmla="*/ 114 h 210"/>
                  <a:gd name="T12" fmla="*/ 164 w 185"/>
                  <a:gd name="T13" fmla="*/ 138 h 210"/>
                  <a:gd name="T14" fmla="*/ 152 w 185"/>
                  <a:gd name="T15" fmla="*/ 162 h 210"/>
                  <a:gd name="T16" fmla="*/ 122 w 185"/>
                  <a:gd name="T17" fmla="*/ 180 h 210"/>
                  <a:gd name="T18" fmla="*/ 90 w 185"/>
                  <a:gd name="T19" fmla="*/ 198 h 210"/>
                  <a:gd name="T20" fmla="*/ 99 w 185"/>
                  <a:gd name="T21" fmla="*/ 210 h 210"/>
                  <a:gd name="T22" fmla="*/ 134 w 185"/>
                  <a:gd name="T23" fmla="*/ 192 h 210"/>
                  <a:gd name="T24" fmla="*/ 164 w 185"/>
                  <a:gd name="T25" fmla="*/ 168 h 210"/>
                  <a:gd name="T26" fmla="*/ 182 w 185"/>
                  <a:gd name="T27" fmla="*/ 144 h 210"/>
                  <a:gd name="T28" fmla="*/ 188 w 185"/>
                  <a:gd name="T29" fmla="*/ 114 h 210"/>
                  <a:gd name="T30" fmla="*/ 182 w 185"/>
                  <a:gd name="T31" fmla="*/ 90 h 210"/>
                  <a:gd name="T32" fmla="*/ 176 w 185"/>
                  <a:gd name="T33" fmla="*/ 66 h 210"/>
                  <a:gd name="T34" fmla="*/ 158 w 185"/>
                  <a:gd name="T35" fmla="*/ 48 h 210"/>
                  <a:gd name="T36" fmla="*/ 134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ru-RU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10307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8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09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310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311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E4D650-A91A-4D70-B7CB-9374115CC11D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90618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"/>
          <p:cNvGrpSpPr>
            <a:grpSpLocks/>
          </p:cNvGrpSpPr>
          <p:nvPr/>
        </p:nvGrpSpPr>
        <p:grpSpPr bwMode="auto">
          <a:xfrm>
            <a:off x="319088" y="1752600"/>
            <a:ext cx="8816975" cy="5121275"/>
            <a:chOff x="201" y="1104"/>
            <a:chExt cx="5554" cy="3226"/>
          </a:xfrm>
        </p:grpSpPr>
        <p:sp>
          <p:nvSpPr>
            <p:cNvPr id="2" name="Freeform 2"/>
            <p:cNvSpPr>
              <a:spLocks noChangeArrowheads="1"/>
            </p:cNvSpPr>
            <p:nvPr/>
          </p:nvSpPr>
          <p:spPr bwMode="auto">
            <a:xfrm>
              <a:off x="210" y="1104"/>
              <a:ext cx="5545" cy="3211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82 h 3216"/>
                <a:gd name="T4" fmla="*/ 0 w 5550"/>
                <a:gd name="T5" fmla="*/ 1282 h 3216"/>
                <a:gd name="T6" fmla="*/ 6 w 5550"/>
                <a:gd name="T7" fmla="*/ 3190 h 3216"/>
                <a:gd name="T8" fmla="*/ 5530 w 5550"/>
                <a:gd name="T9" fmla="*/ 3196 h 3216"/>
                <a:gd name="T10" fmla="*/ 553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006600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" name="Freeform 3"/>
            <p:cNvSpPr>
              <a:spLocks noChangeArrowheads="1"/>
            </p:cNvSpPr>
            <p:nvPr/>
          </p:nvSpPr>
          <p:spPr bwMode="auto">
            <a:xfrm>
              <a:off x="528" y="2400"/>
              <a:ext cx="5227" cy="1915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295 h 2182"/>
                <a:gd name="T4" fmla="*/ 6356 w 4897"/>
                <a:gd name="T5" fmla="*/ 1295 h 2182"/>
                <a:gd name="T6" fmla="*/ 6356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>
                <a:alpha val="29803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4" name="Freeform 4"/>
            <p:cNvSpPr>
              <a:spLocks noChangeArrowheads="1"/>
            </p:cNvSpPr>
            <p:nvPr/>
          </p:nvSpPr>
          <p:spPr bwMode="auto">
            <a:xfrm>
              <a:off x="201" y="2377"/>
              <a:ext cx="3450" cy="24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0 h 149"/>
                <a:gd name="T4" fmla="*/ 906 w 5387"/>
                <a:gd name="T5" fmla="*/ 0 h 149"/>
                <a:gd name="T6" fmla="*/ 906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5300"/>
                </a:gs>
                <a:gs pos="100000">
                  <a:srgbClr val="006600">
                    <a:alpha val="0"/>
                  </a:srgbClr>
                </a:gs>
              </a:gsLst>
              <a:lin ang="108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5" name="Freeform 5"/>
            <p:cNvSpPr>
              <a:spLocks noChangeArrowheads="1"/>
            </p:cNvSpPr>
            <p:nvPr/>
          </p:nvSpPr>
          <p:spPr bwMode="auto">
            <a:xfrm>
              <a:off x="528" y="1104"/>
              <a:ext cx="4889" cy="24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0 h 149"/>
                <a:gd name="T4" fmla="*/ 3655 w 5387"/>
                <a:gd name="T5" fmla="*/ 0 h 149"/>
                <a:gd name="T6" fmla="*/ 3655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5300"/>
                </a:gs>
                <a:gs pos="100000">
                  <a:srgbClr val="006600">
                    <a:alpha val="0"/>
                  </a:srgbClr>
                </a:gs>
              </a:gsLst>
              <a:lin ang="108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" name="Freeform 6"/>
            <p:cNvSpPr>
              <a:spLocks noChangeArrowheads="1"/>
            </p:cNvSpPr>
            <p:nvPr/>
          </p:nvSpPr>
          <p:spPr bwMode="auto">
            <a:xfrm>
              <a:off x="201" y="2377"/>
              <a:ext cx="25" cy="1953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5125 h 1416"/>
                <a:gd name="T4" fmla="*/ 14 w 30"/>
                <a:gd name="T5" fmla="*/ 5125 h 1416"/>
                <a:gd name="T6" fmla="*/ 15 w 30"/>
                <a:gd name="T7" fmla="*/ 97 h 1416"/>
                <a:gd name="T8" fmla="*/ 0 w 30"/>
                <a:gd name="T9" fmla="*/ 0 h 1416"/>
                <a:gd name="T10" fmla="*/ 0 w 30"/>
                <a:gd name="T11" fmla="*/ 0 h 14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1E781E"/>
                </a:gs>
                <a:gs pos="100000">
                  <a:srgbClr val="006600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1" name="Freeform 7"/>
            <p:cNvSpPr>
              <a:spLocks noChangeArrowheads="1"/>
            </p:cNvSpPr>
            <p:nvPr/>
          </p:nvSpPr>
          <p:spPr bwMode="auto">
            <a:xfrm>
              <a:off x="528" y="1104"/>
              <a:ext cx="24" cy="3220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10652 h 2161"/>
                <a:gd name="T4" fmla="*/ 14 w 29"/>
                <a:gd name="T5" fmla="*/ 10652 h 2161"/>
                <a:gd name="T6" fmla="*/ 12 w 29"/>
                <a:gd name="T7" fmla="*/ 133 h 2161"/>
                <a:gd name="T8" fmla="*/ 0 w 29"/>
                <a:gd name="T9" fmla="*/ 0 h 2161"/>
                <a:gd name="T10" fmla="*/ 0 w 29"/>
                <a:gd name="T11" fmla="*/ 0 h 21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1E781E"/>
                </a:gs>
                <a:gs pos="100000">
                  <a:srgbClr val="006600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205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905000"/>
            <a:ext cx="7764463" cy="210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dt"/>
          </p:nvPr>
        </p:nvSpPr>
        <p:spPr bwMode="auto">
          <a:xfrm>
            <a:off x="990600" y="6245225"/>
            <a:ext cx="1893888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ftr"/>
          </p:nvPr>
        </p:nvSpPr>
        <p:spPr bwMode="auto">
          <a:xfrm>
            <a:off x="3468688" y="6245225"/>
            <a:ext cx="2887662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6937375" y="6245225"/>
            <a:ext cx="1893888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F401B300-4F48-4041-9974-8832CF19BD3C}" type="slidenum">
              <a:rPr lang="ru-RU"/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1663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1750875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B7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B7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2" charset="0"/>
          <a:ea typeface="Microsoft YaHei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B7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2" charset="0"/>
          <a:ea typeface="Microsoft YaHei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B7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2" charset="0"/>
          <a:ea typeface="Microsoft YaHei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B7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2" charset="0"/>
          <a:ea typeface="Microsoft YaHei" charset="-122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B7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2" charset="0"/>
          <a:ea typeface="Microsoft YaHei" charset="-122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B7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2" charset="0"/>
          <a:ea typeface="Microsoft YaHei" charset="-122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B7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2" charset="0"/>
          <a:ea typeface="Microsoft YaHei" charset="-122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B7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"/>
          <p:cNvGrpSpPr>
            <a:grpSpLocks/>
          </p:cNvGrpSpPr>
          <p:nvPr/>
        </p:nvGrpSpPr>
        <p:grpSpPr bwMode="auto">
          <a:xfrm>
            <a:off x="319088" y="1752600"/>
            <a:ext cx="8816975" cy="5121275"/>
            <a:chOff x="201" y="1104"/>
            <a:chExt cx="5554" cy="3226"/>
          </a:xfrm>
        </p:grpSpPr>
        <p:sp>
          <p:nvSpPr>
            <p:cNvPr id="2" name="Freeform 2"/>
            <p:cNvSpPr>
              <a:spLocks noChangeArrowheads="1"/>
            </p:cNvSpPr>
            <p:nvPr/>
          </p:nvSpPr>
          <p:spPr bwMode="auto">
            <a:xfrm>
              <a:off x="210" y="1104"/>
              <a:ext cx="5545" cy="3211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82 h 3216"/>
                <a:gd name="T4" fmla="*/ 0 w 5550"/>
                <a:gd name="T5" fmla="*/ 1282 h 3216"/>
                <a:gd name="T6" fmla="*/ 6 w 5550"/>
                <a:gd name="T7" fmla="*/ 3190 h 3216"/>
                <a:gd name="T8" fmla="*/ 5530 w 5550"/>
                <a:gd name="T9" fmla="*/ 3196 h 3216"/>
                <a:gd name="T10" fmla="*/ 553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006600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" name="Freeform 3"/>
            <p:cNvSpPr>
              <a:spLocks noChangeArrowheads="1"/>
            </p:cNvSpPr>
            <p:nvPr/>
          </p:nvSpPr>
          <p:spPr bwMode="auto">
            <a:xfrm>
              <a:off x="528" y="2400"/>
              <a:ext cx="5227" cy="1915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295 h 2182"/>
                <a:gd name="T4" fmla="*/ 6356 w 4897"/>
                <a:gd name="T5" fmla="*/ 1295 h 2182"/>
                <a:gd name="T6" fmla="*/ 6356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>
                <a:alpha val="29803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4" name="Freeform 4"/>
            <p:cNvSpPr>
              <a:spLocks noChangeArrowheads="1"/>
            </p:cNvSpPr>
            <p:nvPr/>
          </p:nvSpPr>
          <p:spPr bwMode="auto">
            <a:xfrm>
              <a:off x="201" y="2377"/>
              <a:ext cx="3450" cy="24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0 h 149"/>
                <a:gd name="T4" fmla="*/ 906 w 5387"/>
                <a:gd name="T5" fmla="*/ 0 h 149"/>
                <a:gd name="T6" fmla="*/ 906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5300"/>
                </a:gs>
                <a:gs pos="100000">
                  <a:srgbClr val="006600">
                    <a:alpha val="0"/>
                  </a:srgbClr>
                </a:gs>
              </a:gsLst>
              <a:lin ang="108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5" name="Freeform 5"/>
            <p:cNvSpPr>
              <a:spLocks noChangeArrowheads="1"/>
            </p:cNvSpPr>
            <p:nvPr/>
          </p:nvSpPr>
          <p:spPr bwMode="auto">
            <a:xfrm>
              <a:off x="528" y="1104"/>
              <a:ext cx="4889" cy="24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0 h 149"/>
                <a:gd name="T4" fmla="*/ 3655 w 5387"/>
                <a:gd name="T5" fmla="*/ 0 h 149"/>
                <a:gd name="T6" fmla="*/ 3655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5300"/>
                </a:gs>
                <a:gs pos="100000">
                  <a:srgbClr val="006600">
                    <a:alpha val="0"/>
                  </a:srgbClr>
                </a:gs>
              </a:gsLst>
              <a:lin ang="108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" name="Freeform 6"/>
            <p:cNvSpPr>
              <a:spLocks noChangeArrowheads="1"/>
            </p:cNvSpPr>
            <p:nvPr/>
          </p:nvSpPr>
          <p:spPr bwMode="auto">
            <a:xfrm>
              <a:off x="201" y="2377"/>
              <a:ext cx="25" cy="1953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5125 h 1416"/>
                <a:gd name="T4" fmla="*/ 14 w 30"/>
                <a:gd name="T5" fmla="*/ 5125 h 1416"/>
                <a:gd name="T6" fmla="*/ 15 w 30"/>
                <a:gd name="T7" fmla="*/ 97 h 1416"/>
                <a:gd name="T8" fmla="*/ 0 w 30"/>
                <a:gd name="T9" fmla="*/ 0 h 1416"/>
                <a:gd name="T10" fmla="*/ 0 w 30"/>
                <a:gd name="T11" fmla="*/ 0 h 14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1E781E"/>
                </a:gs>
                <a:gs pos="100000">
                  <a:srgbClr val="006600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1" name="Freeform 7"/>
            <p:cNvSpPr>
              <a:spLocks noChangeArrowheads="1"/>
            </p:cNvSpPr>
            <p:nvPr/>
          </p:nvSpPr>
          <p:spPr bwMode="auto">
            <a:xfrm>
              <a:off x="528" y="1104"/>
              <a:ext cx="24" cy="3220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10652 h 2161"/>
                <a:gd name="T4" fmla="*/ 14 w 29"/>
                <a:gd name="T5" fmla="*/ 10652 h 2161"/>
                <a:gd name="T6" fmla="*/ 12 w 29"/>
                <a:gd name="T7" fmla="*/ 133 h 2161"/>
                <a:gd name="T8" fmla="*/ 0 w 29"/>
                <a:gd name="T9" fmla="*/ 0 h 2161"/>
                <a:gd name="T10" fmla="*/ 0 w 29"/>
                <a:gd name="T11" fmla="*/ 0 h 21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1E781E"/>
                </a:gs>
                <a:gs pos="100000">
                  <a:srgbClr val="006600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205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905000"/>
            <a:ext cx="7764463" cy="210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dt"/>
          </p:nvPr>
        </p:nvSpPr>
        <p:spPr bwMode="auto">
          <a:xfrm>
            <a:off x="990600" y="6245225"/>
            <a:ext cx="1893888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ftr"/>
          </p:nvPr>
        </p:nvSpPr>
        <p:spPr bwMode="auto">
          <a:xfrm>
            <a:off x="3468688" y="6245225"/>
            <a:ext cx="2887662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6937375" y="6245225"/>
            <a:ext cx="1893888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F401B300-4F48-4041-9974-8832CF19BD3C}" type="slidenum">
              <a:rPr lang="ru-RU"/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1663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426881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B7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B7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2" charset="0"/>
          <a:ea typeface="Microsoft YaHei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B7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2" charset="0"/>
          <a:ea typeface="Microsoft YaHei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B7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2" charset="0"/>
          <a:ea typeface="Microsoft YaHei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B7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2" charset="0"/>
          <a:ea typeface="Microsoft YaHei" charset="-122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B7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2" charset="0"/>
          <a:ea typeface="Microsoft YaHei" charset="-122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B7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2" charset="0"/>
          <a:ea typeface="Microsoft YaHei" charset="-122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B7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2" charset="0"/>
          <a:ea typeface="Microsoft YaHei" charset="-122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B7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4099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100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101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102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103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104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105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106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107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108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109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110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111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112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113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114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115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116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117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118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119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4120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23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87F02A-37EF-4025-979A-BDDD0A49A131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124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81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4099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100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101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102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103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104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105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106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107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108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109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110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111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112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113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114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115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116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117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118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119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4120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23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87F02A-37EF-4025-979A-BDDD0A49A131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124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434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890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5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E8D8D3B-5F7A-4DD2-91EA-BD0FFA12BE2A}" type="datetimeFigureOut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26.02.2016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A0CC73A-DA4E-4C6A-9E71-DB9E12790E9E}" type="slidenum">
              <a:rPr lang="ru-RU" smtClean="0">
                <a:solidFill>
                  <a:srgbClr val="FFFFFF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2555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usic/&#1087;&#1077;&#1089;&#1077;&#1085;&#1082;&#1080;/&#1052;&#1091;&#1079;&#1099;&#1082;&#1072;%20&#1076;&#1083;&#1103;%20&#1082;&#1072;&#1092;&#1077;.mp3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388" y="0"/>
            <a:ext cx="9391651" cy="688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47661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500063" y="1428750"/>
            <a:ext cx="8143875" cy="3143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350837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800" b="1" dirty="0" smtClean="0"/>
              <a:t>Начинается опрос.</a:t>
            </a:r>
            <a:br>
              <a:rPr lang="ru-RU" sz="4800" b="1" dirty="0" smtClean="0"/>
            </a:br>
            <a:r>
              <a:rPr lang="ru-RU" sz="4800" b="1" dirty="0" smtClean="0"/>
              <a:t>Отвечайте на вопрос.</a:t>
            </a:r>
          </a:p>
        </p:txBody>
      </p:sp>
      <p:pic>
        <p:nvPicPr>
          <p:cNvPr id="6147" name="Picture 4" descr="http://filologfiln.ucoz.ru/_ph/33/1/5965312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4386263"/>
            <a:ext cx="2286000" cy="1828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Рисунок 3" descr="Рисунок6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428625"/>
            <a:ext cx="1560512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50187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2843213" y="323850"/>
            <a:ext cx="3563937" cy="12604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altLang="ru-RU" sz="3600" b="1" smtClean="0">
                <a:solidFill>
                  <a:srgbClr val="000000"/>
                </a:solidFill>
              </a:rPr>
              <a:t>Предложения</a:t>
            </a:r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1584325" y="2124075"/>
            <a:ext cx="2592388" cy="1079500"/>
          </a:xfrm>
          <a:prstGeom prst="rect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altLang="ru-RU" sz="3200" b="1" smtClean="0">
                <a:solidFill>
                  <a:srgbClr val="000000"/>
                </a:solidFill>
              </a:rPr>
              <a:t>Сложные</a:t>
            </a: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5040313" y="2124075"/>
            <a:ext cx="2592387" cy="1079500"/>
          </a:xfrm>
          <a:prstGeom prst="rect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altLang="ru-RU" sz="3200" b="1" smtClean="0">
                <a:solidFill>
                  <a:srgbClr val="000000"/>
                </a:solidFill>
              </a:rPr>
              <a:t>Простые</a:t>
            </a:r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3960813" y="3779838"/>
            <a:ext cx="2592387" cy="1079500"/>
          </a:xfrm>
          <a:prstGeom prst="rect">
            <a:avLst/>
          </a:prstGeom>
          <a:solidFill>
            <a:srgbClr val="E6E6FF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altLang="ru-RU" sz="2800" b="1" smtClean="0">
                <a:solidFill>
                  <a:srgbClr val="000000"/>
                </a:solidFill>
              </a:rPr>
              <a:t>Союзные</a:t>
            </a:r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720725" y="3779838"/>
            <a:ext cx="2592388" cy="1079500"/>
          </a:xfrm>
          <a:prstGeom prst="rect">
            <a:avLst/>
          </a:prstGeom>
          <a:solidFill>
            <a:srgbClr val="E6E6FF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altLang="ru-RU" sz="2800" b="1" smtClean="0">
                <a:solidFill>
                  <a:srgbClr val="000000"/>
                </a:solidFill>
              </a:rPr>
              <a:t>Бессоюзные</a:t>
            </a:r>
          </a:p>
        </p:txBody>
      </p:sp>
      <p:sp>
        <p:nvSpPr>
          <p:cNvPr id="6151" name="Rectangle 6"/>
          <p:cNvSpPr>
            <a:spLocks noChangeArrowheads="1"/>
          </p:cNvSpPr>
          <p:nvPr/>
        </p:nvSpPr>
        <p:spPr bwMode="auto">
          <a:xfrm>
            <a:off x="2411413" y="5364163"/>
            <a:ext cx="2640012" cy="1100137"/>
          </a:xfrm>
          <a:prstGeom prst="rect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altLang="ru-RU" sz="2800" b="1" smtClean="0">
                <a:solidFill>
                  <a:srgbClr val="000000"/>
                </a:solidFill>
              </a:rPr>
              <a:t>Сложно-</a:t>
            </a:r>
          </a:p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altLang="ru-RU" sz="2800" b="1" smtClean="0">
                <a:solidFill>
                  <a:srgbClr val="000000"/>
                </a:solidFill>
              </a:rPr>
              <a:t>сочинённые</a:t>
            </a:r>
          </a:p>
        </p:txBody>
      </p:sp>
      <p:sp>
        <p:nvSpPr>
          <p:cNvPr id="6152" name="Rectangle 7"/>
          <p:cNvSpPr>
            <a:spLocks noChangeArrowheads="1"/>
          </p:cNvSpPr>
          <p:nvPr/>
        </p:nvSpPr>
        <p:spPr bwMode="auto">
          <a:xfrm>
            <a:off x="5711825" y="5364163"/>
            <a:ext cx="2640013" cy="1100137"/>
          </a:xfrm>
          <a:prstGeom prst="rect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altLang="ru-RU" sz="2800" b="1" smtClean="0">
                <a:solidFill>
                  <a:srgbClr val="000000"/>
                </a:solidFill>
              </a:rPr>
              <a:t>Сложно-</a:t>
            </a:r>
          </a:p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altLang="ru-RU" sz="2800" b="1" smtClean="0">
                <a:solidFill>
                  <a:srgbClr val="000000"/>
                </a:solidFill>
              </a:rPr>
              <a:t>подчинённые</a:t>
            </a:r>
          </a:p>
        </p:txBody>
      </p:sp>
      <p:sp>
        <p:nvSpPr>
          <p:cNvPr id="6153" name="Line 8"/>
          <p:cNvSpPr>
            <a:spLocks noChangeShapeType="1"/>
          </p:cNvSpPr>
          <p:nvPr/>
        </p:nvSpPr>
        <p:spPr bwMode="auto">
          <a:xfrm flipH="1">
            <a:off x="2843213" y="1584325"/>
            <a:ext cx="1628775" cy="5397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6154" name="Line 9"/>
          <p:cNvSpPr>
            <a:spLocks noChangeShapeType="1"/>
          </p:cNvSpPr>
          <p:nvPr/>
        </p:nvSpPr>
        <p:spPr bwMode="auto">
          <a:xfrm flipH="1">
            <a:off x="1792288" y="3203575"/>
            <a:ext cx="1095375" cy="5762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6155" name="Line 10"/>
          <p:cNvSpPr>
            <a:spLocks noChangeShapeType="1"/>
          </p:cNvSpPr>
          <p:nvPr/>
        </p:nvSpPr>
        <p:spPr bwMode="auto">
          <a:xfrm flipH="1">
            <a:off x="3736975" y="4859338"/>
            <a:ext cx="1455738" cy="5048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6156" name="Line 11"/>
          <p:cNvSpPr>
            <a:spLocks noChangeShapeType="1"/>
          </p:cNvSpPr>
          <p:nvPr/>
        </p:nvSpPr>
        <p:spPr bwMode="auto">
          <a:xfrm>
            <a:off x="4500563" y="1584325"/>
            <a:ext cx="1835150" cy="5397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6157" name="Line 12"/>
          <p:cNvSpPr>
            <a:spLocks noChangeShapeType="1"/>
          </p:cNvSpPr>
          <p:nvPr/>
        </p:nvSpPr>
        <p:spPr bwMode="auto">
          <a:xfrm>
            <a:off x="2916238" y="3203575"/>
            <a:ext cx="1403350" cy="5762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>
            <a:off x="5219700" y="4859338"/>
            <a:ext cx="1403350" cy="5048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4311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Сочинительные союзы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513" y="1295400"/>
            <a:ext cx="8780462" cy="4830763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163513" y="1301750"/>
            <a:ext cx="2971800" cy="14478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defRPr/>
            </a:pPr>
            <a:r>
              <a:rPr lang="ru-RU" sz="2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Соединительные</a:t>
            </a: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3152775" y="1301750"/>
            <a:ext cx="2819400" cy="14478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defRPr/>
            </a:pPr>
            <a:r>
              <a:rPr lang="ru-RU" sz="2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Разделительные </a:t>
            </a: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5972175" y="1336675"/>
            <a:ext cx="2971800" cy="1412875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defRPr/>
            </a:pPr>
            <a:r>
              <a:rPr lang="ru-RU" sz="2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Противительные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3513" y="3048000"/>
            <a:ext cx="2971800" cy="3505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defRPr/>
            </a:pPr>
            <a:r>
              <a:rPr lang="ru-RU" sz="28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И, да(= И),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defRPr/>
            </a:pPr>
            <a:r>
              <a:rPr lang="ru-RU" sz="28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 </a:t>
            </a:r>
            <a:r>
              <a:rPr lang="ru-RU" sz="28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только..,но</a:t>
            </a:r>
            <a:r>
              <a:rPr lang="ru-RU" sz="28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и..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defRPr/>
            </a:pPr>
            <a:r>
              <a:rPr lang="ru-RU" sz="28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также, тоже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defRPr/>
            </a:pPr>
            <a:r>
              <a:rPr lang="ru-RU" sz="28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и…и…, ни…ни...,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defRPr/>
            </a:pPr>
            <a:r>
              <a:rPr lang="ru-RU" sz="28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как…,так и…</a:t>
            </a:r>
            <a:endParaRPr lang="ru-RU" sz="2800" dirty="0">
              <a:solidFill>
                <a:srgbClr val="FFFFFF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00400" y="3024188"/>
            <a:ext cx="2819400" cy="3505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defRPr/>
            </a:pPr>
            <a:r>
              <a:rPr lang="ru-RU" sz="28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или,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defRPr/>
            </a:pPr>
            <a:r>
              <a:rPr lang="ru-RU" sz="28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или…,или…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defRPr/>
            </a:pPr>
            <a:r>
              <a:rPr lang="ru-RU" sz="28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либо…,либо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defRPr/>
            </a:pPr>
            <a:r>
              <a:rPr lang="ru-RU" sz="28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то…, то…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defRPr/>
            </a:pPr>
            <a:r>
              <a:rPr lang="ru-RU" sz="28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 </a:t>
            </a:r>
            <a:r>
              <a:rPr lang="ru-RU" sz="28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ли..,то</a:t>
            </a:r>
            <a:r>
              <a:rPr lang="ru-RU" sz="28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ли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defRPr/>
            </a:pPr>
            <a:r>
              <a:rPr lang="ru-RU" sz="28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 </a:t>
            </a:r>
            <a:r>
              <a:rPr lang="ru-RU" sz="28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то..,не</a:t>
            </a:r>
            <a:r>
              <a:rPr lang="ru-RU" sz="28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то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30913" y="3048000"/>
            <a:ext cx="2971800" cy="3505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defRPr/>
            </a:pPr>
            <a:r>
              <a:rPr lang="ru-RU" sz="28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а,  да(= но),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defRPr/>
            </a:pPr>
            <a:r>
              <a:rPr lang="ru-RU" sz="28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но, зато,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defRPr/>
            </a:pPr>
            <a:r>
              <a:rPr lang="ru-RU" sz="28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однако,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defRPr/>
            </a:pPr>
            <a:r>
              <a:rPr lang="ru-RU" sz="28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однако же,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defRPr/>
            </a:pPr>
            <a:r>
              <a:rPr lang="ru-RU" sz="28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все же,  же</a:t>
            </a:r>
          </a:p>
        </p:txBody>
      </p:sp>
    </p:spTree>
    <p:extLst>
      <p:ext uri="{BB962C8B-B14F-4D97-AF65-F5344CB8AC3E}">
        <p14:creationId xmlns:p14="http://schemas.microsoft.com/office/powerpoint/2010/main" val="59385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7813"/>
            <a:ext cx="8534400" cy="1139825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Сложносочиненные предложения-</a:t>
            </a:r>
            <a:br>
              <a:rPr lang="ru-RU" sz="4000" dirty="0" smtClean="0"/>
            </a:br>
            <a:r>
              <a:rPr lang="ru-RU" sz="4000" dirty="0" smtClean="0"/>
              <a:t>это     …….……………..</a:t>
            </a:r>
            <a:br>
              <a:rPr lang="ru-RU" sz="4000" dirty="0" smtClean="0"/>
            </a:br>
            <a:r>
              <a:rPr lang="ru-RU" sz="4000" dirty="0" smtClean="0"/>
              <a:t>  предложения, связанные ………. союзами.</a:t>
            </a:r>
          </a:p>
        </p:txBody>
      </p:sp>
    </p:spTree>
    <p:extLst>
      <p:ext uri="{BB962C8B-B14F-4D97-AF65-F5344CB8AC3E}">
        <p14:creationId xmlns:p14="http://schemas.microsoft.com/office/powerpoint/2010/main" val="281204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500063" y="1000125"/>
            <a:ext cx="8358187" cy="3143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85800" y="3071813"/>
            <a:ext cx="7772400" cy="357187"/>
          </a:xfrm>
        </p:spPr>
        <p:txBody>
          <a:bodyPr/>
          <a:lstStyle/>
          <a:p>
            <a:pPr>
              <a:defRPr/>
            </a:pPr>
            <a:r>
              <a:rPr lang="ru-RU" b="1" dirty="0" smtClean="0"/>
              <a:t>Покажите свои знания,</a:t>
            </a:r>
            <a:br>
              <a:rPr lang="ru-RU" b="1" dirty="0" smtClean="0"/>
            </a:br>
            <a:r>
              <a:rPr lang="ru-RU" b="1" dirty="0" smtClean="0"/>
              <a:t>Расставьте знаки препинания.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8195" name="Picture 4" descr="http://filologfiln.ucoz.ru/_ph/33/1/5965312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357694"/>
            <a:ext cx="2333625" cy="18669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472178101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0" y="76200"/>
            <a:ext cx="8229600" cy="6248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b="1" dirty="0" smtClean="0"/>
              <a:t>1) Отметьте предложения, где перед союзом И  не ставится запятая: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/>
              <a:t>А) Север дышит холодом ночи и колышет траву.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/>
              <a:t>Б) После грома воздух стал чище и свежее.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/>
              <a:t>В) Дождевая  вода сошла и река струилась узеньким ручейком.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685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93712"/>
            <a:ext cx="8229600" cy="5943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b="1" dirty="0" smtClean="0"/>
              <a:t>2) Отметьте ССП, где нужно поставить тире: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/>
              <a:t>А) Ночью печально и широко шумело море и было холодно.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/>
              <a:t>Б) Стою, слушаю и вдруг что-то как полыхнет через все небо.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/>
              <a:t>В) Стало темнеть и улицы мало-помалу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опустели. </a:t>
            </a:r>
          </a:p>
        </p:txBody>
      </p:sp>
    </p:spTree>
    <p:extLst>
      <p:ext uri="{BB962C8B-B14F-4D97-AF65-F5344CB8AC3E}">
        <p14:creationId xmlns:p14="http://schemas.microsoft.com/office/powerpoint/2010/main" val="6962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3) Отметьте союзы в предложениях:</a:t>
            </a:r>
          </a:p>
          <a:p>
            <a:pPr eaLnBrk="1" hangingPunct="1">
              <a:defRPr/>
            </a:pPr>
            <a:r>
              <a:rPr lang="ru-RU" dirty="0" smtClean="0"/>
              <a:t> соединительный,</a:t>
            </a:r>
          </a:p>
          <a:p>
            <a:pPr eaLnBrk="1" hangingPunct="1">
              <a:defRPr/>
            </a:pPr>
            <a:r>
              <a:rPr lang="ru-RU" dirty="0" smtClean="0"/>
              <a:t> разделительный,</a:t>
            </a:r>
          </a:p>
          <a:p>
            <a:pPr eaLnBrk="1" hangingPunct="1">
              <a:defRPr/>
            </a:pPr>
            <a:r>
              <a:rPr lang="ru-RU" dirty="0" smtClean="0"/>
              <a:t> противительный.</a:t>
            </a:r>
          </a:p>
          <a:p>
            <a:pPr eaLnBrk="1" hangingPunct="1">
              <a:defRPr/>
            </a:pPr>
            <a:r>
              <a:rPr lang="ru-RU" dirty="0" smtClean="0"/>
              <a:t>А) Дождь льет второй день, однако мы не теряем надежды.</a:t>
            </a:r>
          </a:p>
          <a:p>
            <a:pPr eaLnBrk="1" hangingPunct="1">
              <a:defRPr/>
            </a:pPr>
            <a:r>
              <a:rPr lang="ru-RU" dirty="0" smtClean="0"/>
              <a:t>Б) То встретишь бурелом, то под ногами попадаются кочки.</a:t>
            </a:r>
          </a:p>
          <a:p>
            <a:pPr eaLnBrk="1" hangingPunct="1">
              <a:defRPr/>
            </a:pPr>
            <a:r>
              <a:rPr lang="ru-RU" dirty="0" smtClean="0"/>
              <a:t>В) Ветер стих, и теперь в ровный гул дождя вошел новый звук. </a:t>
            </a:r>
          </a:p>
        </p:txBody>
      </p:sp>
    </p:spTree>
    <p:extLst>
      <p:ext uri="{BB962C8B-B14F-4D97-AF65-F5344CB8AC3E}">
        <p14:creationId xmlns:p14="http://schemas.microsoft.com/office/powerpoint/2010/main" val="15781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0" y="285750"/>
            <a:ext cx="9144000" cy="4929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0" y="1000125"/>
            <a:ext cx="9144000" cy="3643313"/>
          </a:xfrm>
        </p:spPr>
        <p:txBody>
          <a:bodyPr/>
          <a:lstStyle/>
          <a:p>
            <a:pPr>
              <a:defRPr/>
            </a:pPr>
            <a:r>
              <a:rPr lang="ru-RU" b="1" dirty="0" smtClean="0"/>
              <a:t>А сейчас желаю вам удач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/>
              <a:t>в</a:t>
            </a:r>
            <a:r>
              <a:rPr lang="ru-RU" b="1" dirty="0" smtClean="0"/>
              <a:t> решении сложных  </a:t>
            </a:r>
            <a:br>
              <a:rPr lang="ru-RU" b="1" dirty="0" smtClean="0"/>
            </a:br>
            <a:r>
              <a:rPr lang="ru-RU" b="1" dirty="0" smtClean="0"/>
              <a:t>задач. </a:t>
            </a:r>
            <a:endParaRPr lang="ru-RU" dirty="0"/>
          </a:p>
        </p:txBody>
      </p:sp>
      <p:pic>
        <p:nvPicPr>
          <p:cNvPr id="10243" name="Picture 4" descr="http://filologfiln.ucoz.ru/_ph/33/1/5965312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714884"/>
            <a:ext cx="2422525" cy="19383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787586781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ользователь\Desktop\Documents\фото нИКИТА\DSC00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8"/>
            <a:ext cx="9252519" cy="693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16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388" y="0"/>
            <a:ext cx="9391651" cy="688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1294624"/>
            <a:ext cx="7496283" cy="3416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Урок</a:t>
            </a:r>
            <a:r>
              <a:rPr lang="ru-RU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повторения 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теме 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«Сложносочиненное 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Предложение»</a:t>
            </a:r>
            <a:endParaRPr lang="ru-RU" sz="5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65782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57188" y="928688"/>
            <a:ext cx="8572500" cy="3429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0" y="2500313"/>
            <a:ext cx="9144000" cy="92868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/>
              <a:t>К ОГЭ готовимся – и вот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/>
              <a:t>п</a:t>
            </a:r>
            <a:r>
              <a:rPr lang="ru-RU" b="1" dirty="0" smtClean="0"/>
              <a:t>ришло и время, </a:t>
            </a:r>
            <a:br>
              <a:rPr lang="ru-RU" b="1" dirty="0" smtClean="0"/>
            </a:br>
            <a:r>
              <a:rPr lang="ru-RU" b="1" dirty="0" smtClean="0"/>
              <a:t>и черёд. </a:t>
            </a:r>
            <a:endParaRPr lang="ru-RU" dirty="0"/>
          </a:p>
        </p:txBody>
      </p:sp>
      <p:pic>
        <p:nvPicPr>
          <p:cNvPr id="15363" name="Picture 4" descr="http://filologfiln.ucoz.ru/_ph/33/1/5965312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338" y="4286250"/>
            <a:ext cx="2589212" cy="20716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39030260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107504" y="404664"/>
            <a:ext cx="9144000" cy="525658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/>
              <a:t>В поредевшем саду</a:t>
            </a:r>
            <a:br>
              <a:rPr lang="ru-RU" b="1" dirty="0" smtClean="0"/>
            </a:br>
            <a:r>
              <a:rPr lang="ru-RU" b="1" dirty="0" smtClean="0"/>
              <a:t> далеко видна дорога к большому шалашу,(1) усыпанная соломой. Около шалаша вечером греется самовар, (2) и по саду расстилается  длинной полосой голубоватый дым.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8526959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/>
              <a:t>Употребление сложносочиненных предложений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0" y="15240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    В каких стилях речи употребляются   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 сложноподчиненные предложения?</a:t>
            </a:r>
          </a:p>
        </p:txBody>
      </p:sp>
    </p:spTree>
    <p:extLst>
      <p:ext uri="{BB962C8B-B14F-4D97-AF65-F5344CB8AC3E}">
        <p14:creationId xmlns:p14="http://schemas.microsoft.com/office/powerpoint/2010/main" val="275452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r>
              <a:rPr lang="ru-RU" dirty="0" smtClean="0"/>
              <a:t>   ССП наиболее широко используются в художественной, публицистической и разговорной речи. Они являются средством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создания образной, конкретно-чувственной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картины, передачи впечатлений, а также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средством выражения чувств и оценок. Они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могут передавать явления, которые происходят одновременно или следуют одно за другим, явления чередующиеся, сопоставляемые и противопоставляемые.</a:t>
            </a:r>
          </a:p>
        </p:txBody>
      </p:sp>
    </p:spTree>
    <p:extLst>
      <p:ext uri="{BB962C8B-B14F-4D97-AF65-F5344CB8AC3E}">
        <p14:creationId xmlns:p14="http://schemas.microsoft.com/office/powerpoint/2010/main" val="300388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0" y="500063"/>
            <a:ext cx="8929688" cy="3357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14438"/>
            <a:ext cx="9144000" cy="2643187"/>
          </a:xfrm>
          <a:noFill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>
              <a:defRPr/>
            </a:pPr>
            <a:r>
              <a:rPr lang="ru-RU" sz="4800" b="1" dirty="0" smtClean="0"/>
              <a:t>Чтобы знания были впрок,</a:t>
            </a:r>
            <a:br>
              <a:rPr lang="ru-RU" sz="4800" b="1" dirty="0" smtClean="0"/>
            </a:br>
            <a:r>
              <a:rPr lang="ru-RU" sz="4800" b="1" dirty="0" smtClean="0"/>
              <a:t> Следует повторить урок.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pic>
        <p:nvPicPr>
          <p:cNvPr id="16387" name="Picture 4" descr="http://filologfiln.ucoz.ru/_ph/33/1/5965312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143380"/>
            <a:ext cx="2452687" cy="23193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82616519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357188" y="214313"/>
            <a:ext cx="8572500" cy="45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3579812"/>
          </a:xfrm>
        </p:spPr>
        <p:txBody>
          <a:bodyPr/>
          <a:lstStyle/>
          <a:p>
            <a:pPr>
              <a:defRPr/>
            </a:pPr>
            <a:r>
              <a:rPr lang="ru-RU" b="1" dirty="0" smtClean="0"/>
              <a:t>Чтобы упрочить ваши знания,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   Даю домашнее задание.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238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0" y="4138711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 smtClean="0">
                <a:solidFill>
                  <a:srgbClr val="0000E2"/>
                </a:solidFill>
                <a:cs typeface="Times New Roman" pitchFamily="18" charset="0"/>
              </a:rPr>
              <a:t>                                                    </a:t>
            </a:r>
            <a:endParaRPr lang="ru-RU" altLang="ru-RU" sz="3200" b="1" dirty="0" smtClean="0">
              <a:solidFill>
                <a:srgbClr val="0000E2"/>
              </a:solidFill>
            </a:endParaRPr>
          </a:p>
        </p:txBody>
      </p:sp>
      <p:pic>
        <p:nvPicPr>
          <p:cNvPr id="20485" name="Picture 6" descr="http://filologfiln.ucoz.ru/_ph/33/1/5965312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4572000"/>
            <a:ext cx="2327275" cy="18621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4714884"/>
            <a:ext cx="3007584" cy="18868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7361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142875" y="1600200"/>
            <a:ext cx="8858250" cy="1828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Вот закончился урок.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Подвести нужно итог.</a:t>
            </a:r>
            <a:br>
              <a:rPr lang="ru-RU" b="1" dirty="0" smtClean="0"/>
            </a:br>
            <a:r>
              <a:rPr lang="ru-RU" b="1" dirty="0" smtClean="0"/>
              <a:t>Пришло время оценки выставлять.</a:t>
            </a:r>
            <a:br>
              <a:rPr lang="ru-RU" b="1" dirty="0" smtClean="0"/>
            </a:br>
            <a:r>
              <a:rPr lang="ru-RU" b="1" dirty="0" smtClean="0"/>
              <a:t>Вам желаю только «пять»!     </a:t>
            </a:r>
            <a:br>
              <a:rPr lang="ru-RU" b="1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423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дмила\Documents\тело вещества\mountains_234-cr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9" y="-8748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116632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FFFF"/>
                </a:solidFill>
              </a:rPr>
              <a:t>   Усвоил новое знание и научился применять его на практике.</a:t>
            </a:r>
            <a:endParaRPr lang="ru-RU" sz="2000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2703" y="980728"/>
            <a:ext cx="5166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FFFF"/>
                </a:solidFill>
              </a:rPr>
              <a:t>Усвоил новое знание, но нужна помощь.</a:t>
            </a:r>
            <a:endParaRPr lang="ru-RU" sz="2000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5759" y="1741766"/>
            <a:ext cx="3302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FFFF"/>
                </a:solidFill>
              </a:rPr>
              <a:t>Испытываю затруднения</a:t>
            </a:r>
            <a:endParaRPr lang="ru-RU" sz="200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2431085"/>
            <a:ext cx="29690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FFFF"/>
                </a:solidFill>
              </a:rPr>
              <a:t>На уроке было трудно,</a:t>
            </a:r>
          </a:p>
          <a:p>
            <a:r>
              <a:rPr lang="ru-RU" sz="2000" dirty="0">
                <a:solidFill>
                  <a:srgbClr val="FFFFFF"/>
                </a:solidFill>
              </a:rPr>
              <a:t>н</a:t>
            </a:r>
            <a:r>
              <a:rPr lang="ru-RU" sz="2000" dirty="0" smtClean="0">
                <a:solidFill>
                  <a:srgbClr val="FFFFFF"/>
                </a:solidFill>
              </a:rPr>
              <a:t>ичего не понял.</a:t>
            </a:r>
            <a:endParaRPr lang="ru-RU" sz="2000" dirty="0">
              <a:solidFill>
                <a:srgbClr val="FFFFFF"/>
              </a:solidFill>
            </a:endParaRPr>
          </a:p>
        </p:txBody>
      </p:sp>
      <p:pic>
        <p:nvPicPr>
          <p:cNvPr id="3" name="Picture 2" descr="C:\Users\Людмила\Downloads\3динструктор.php_files\cray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431085"/>
            <a:ext cx="1484116" cy="90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Людмила\Downloads\3динструктор.php_files\good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614" y="-87487"/>
            <a:ext cx="1059929" cy="111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Людмила\Downloads\3динструктор.php_files\wink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526" y="642993"/>
            <a:ext cx="1092308" cy="95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Людмила\Downloads\3динструктор.php_files\rtfm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73" y="1599384"/>
            <a:ext cx="1203945" cy="120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86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data\articles\64\6472\647207\presentation\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5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48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виолетта\DSCN1489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000" y="116632"/>
            <a:ext cx="9192000" cy="689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99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виолетта\DSCN14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180000" cy="688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80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ользователь\Desktop\Documents\фото нИКИТА\Толмачев Яросла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634"/>
            <a:ext cx="8964488" cy="672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54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ользователь\Desktop\Documents\фото нИКИТА\DSC00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8"/>
            <a:ext cx="9252519" cy="693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70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ользователь\Desktop\Documents\фото нИКИТА\DSC000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-81636"/>
            <a:ext cx="9386836" cy="703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35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Pictures\фотографии\060920134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-567444"/>
            <a:ext cx="9900592" cy="742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65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виолетта\DSCN15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9513" y="-1838325"/>
            <a:ext cx="14044613" cy="1053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92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 Black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 Black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Занавес">
  <a:themeElements>
    <a:clrScheme name="Занавес 9">
      <a:dk1>
        <a:srgbClr val="000000"/>
      </a:dk1>
      <a:lt1>
        <a:srgbClr val="FFFFFF"/>
      </a:lt1>
      <a:dk2>
        <a:srgbClr val="000099"/>
      </a:dk2>
      <a:lt2>
        <a:srgbClr val="DDDDDD"/>
      </a:lt2>
      <a:accent1>
        <a:srgbClr val="C6D4D4"/>
      </a:accent1>
      <a:accent2>
        <a:srgbClr val="C0C0C0"/>
      </a:accent2>
      <a:accent3>
        <a:srgbClr val="FFFFFF"/>
      </a:accent3>
      <a:accent4>
        <a:srgbClr val="000000"/>
      </a:accent4>
      <a:accent5>
        <a:srgbClr val="DFE6E6"/>
      </a:accent5>
      <a:accent6>
        <a:srgbClr val="AEAEAE"/>
      </a:accent6>
      <a:hlink>
        <a:srgbClr val="6600FF"/>
      </a:hlink>
      <a:folHlink>
        <a:srgbClr val="9900CC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Занавес">
  <a:themeElements>
    <a:clrScheme name="Занавес 9">
      <a:dk1>
        <a:srgbClr val="000000"/>
      </a:dk1>
      <a:lt1>
        <a:srgbClr val="FFFFFF"/>
      </a:lt1>
      <a:dk2>
        <a:srgbClr val="000099"/>
      </a:dk2>
      <a:lt2>
        <a:srgbClr val="DDDDDD"/>
      </a:lt2>
      <a:accent1>
        <a:srgbClr val="C6D4D4"/>
      </a:accent1>
      <a:accent2>
        <a:srgbClr val="C0C0C0"/>
      </a:accent2>
      <a:accent3>
        <a:srgbClr val="FFFFFF"/>
      </a:accent3>
      <a:accent4>
        <a:srgbClr val="000000"/>
      </a:accent4>
      <a:accent5>
        <a:srgbClr val="DFE6E6"/>
      </a:accent5>
      <a:accent6>
        <a:srgbClr val="AEAEAE"/>
      </a:accent6>
      <a:hlink>
        <a:srgbClr val="6600FF"/>
      </a:hlink>
      <a:folHlink>
        <a:srgbClr val="9900CC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Апекс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369</Words>
  <Application>Microsoft Office PowerPoint</Application>
  <PresentationFormat>Экран (4:3)</PresentationFormat>
  <Paragraphs>83</Paragraphs>
  <Slides>28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1_Круги</vt:lpstr>
      <vt:lpstr>1_Тема Office</vt:lpstr>
      <vt:lpstr>2_Тема Office</vt:lpstr>
      <vt:lpstr>Занавес</vt:lpstr>
      <vt:lpstr>1_Занавес</vt:lpstr>
      <vt:lpstr>3_Тема Office</vt:lpstr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Начинается опрос. Отвечайте на вопрос.</vt:lpstr>
      <vt:lpstr>Презентация PowerPoint</vt:lpstr>
      <vt:lpstr>Сочинительные союзы</vt:lpstr>
      <vt:lpstr>    Сложносочиненные предложения- это     …….……………..   предложения, связанные ………. союзами.</vt:lpstr>
      <vt:lpstr>Покажите свои знания, Расставьте знаки препинания. </vt:lpstr>
      <vt:lpstr>Презентация PowerPoint</vt:lpstr>
      <vt:lpstr>Презентация PowerPoint</vt:lpstr>
      <vt:lpstr>Презентация PowerPoint</vt:lpstr>
      <vt:lpstr>А сейчас желаю вам удач в решении сложных   задач. </vt:lpstr>
      <vt:lpstr>Презентация PowerPoint</vt:lpstr>
      <vt:lpstr>К ОГЭ готовимся – и вот пришло и время,  и черёд. </vt:lpstr>
      <vt:lpstr>В поредевшем саду  далеко видна дорога к большому шалашу,(1) усыпанная соломой. Около шалаша вечером греется самовар, (2) и по саду расстилается  длинной полосой голубоватый дым.</vt:lpstr>
      <vt:lpstr>Употребление сложносочиненных предложений</vt:lpstr>
      <vt:lpstr>Презентация PowerPoint</vt:lpstr>
      <vt:lpstr>Чтобы знания были впрок,  Следует повторить урок. </vt:lpstr>
      <vt:lpstr>Чтобы упрочить ваши знания,     Даю домашнее задание. </vt:lpstr>
      <vt:lpstr>      Вот закончился урок. Подвести нужно итог. Пришло время оценки выставлять. Вам желаю только «пять»!    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25</cp:revision>
  <dcterms:created xsi:type="dcterms:W3CDTF">2015-10-21T15:17:23Z</dcterms:created>
  <dcterms:modified xsi:type="dcterms:W3CDTF">2016-02-26T13:07:46Z</dcterms:modified>
</cp:coreProperties>
</file>