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273" r:id="rId2"/>
    <p:sldId id="258" r:id="rId3"/>
    <p:sldId id="259" r:id="rId4"/>
    <p:sldId id="260" r:id="rId5"/>
    <p:sldId id="275" r:id="rId6"/>
    <p:sldId id="261" r:id="rId7"/>
    <p:sldId id="262" r:id="rId8"/>
    <p:sldId id="268" r:id="rId9"/>
    <p:sldId id="276" r:id="rId10"/>
    <p:sldId id="26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11" autoAdjust="0"/>
    <p:restoredTop sz="94660"/>
  </p:normalViewPr>
  <p:slideViewPr>
    <p:cSldViewPr>
      <p:cViewPr>
        <p:scale>
          <a:sx n="75" d="100"/>
          <a:sy n="75" d="100"/>
        </p:scale>
        <p:origin x="-12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A0825DB-52C0-4A23-8982-D7FA4B6E579E}" type="datetimeFigureOut">
              <a:rPr lang="ru-RU"/>
              <a:pPr>
                <a:defRPr/>
              </a:pPr>
              <a:t>10.04.2015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4DBE6DF-6313-44C5-880D-5D4D3B623C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9739809-7FD8-41E5-9174-48B981DC7848}" type="slidenum">
              <a:rPr lang="ru-RU" smtClean="0">
                <a:cs typeface="Arial" charset="0"/>
              </a:rPr>
              <a:pPr/>
              <a:t>1</a:t>
            </a:fld>
            <a:endParaRPr lang="ru-RU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A1D18E-46B8-438D-B8FB-F79E0152D4D7}" type="slidenum">
              <a:rPr lang="ru-RU" smtClean="0">
                <a:cs typeface="Arial" charset="0"/>
              </a:rPr>
              <a:pPr/>
              <a:t>2</a:t>
            </a:fld>
            <a:endParaRPr lang="ru-RU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DCD5D2F-2D2D-4919-8127-065842B840C9}" type="slidenum">
              <a:rPr lang="ru-RU" smtClean="0">
                <a:cs typeface="Arial" charset="0"/>
              </a:rPr>
              <a:pPr/>
              <a:t>3</a:t>
            </a:fld>
            <a:endParaRPr lang="ru-RU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6F833-799B-42E6-977D-E41A8E0760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A4616-06EF-4B8E-809A-4E5543F721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89574-EE31-4347-9EE1-3E65CA7239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72FE0-A6A4-4618-9EED-9F6AFF75B1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A40E4-7DD8-4B83-9A05-00FCF4F6C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BB37A-A8C3-455D-A6F8-7583D2166E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1F327-D8C3-497C-A822-A686A95364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85F69-9525-41FE-ACAF-3D4C7BFF38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B0910-09A7-4DBC-9539-DEDE2B010A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0B2BF-5968-452B-B2B0-99FE327F40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83A13-7D88-465A-B0D8-509B1A7DEB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794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42673CED-D59C-4EC1-8B89-9518E9E2B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3400" smtClean="0"/>
              <a:t>Круглый стол по теме</a:t>
            </a:r>
            <a:r>
              <a:rPr lang="ru-RU" sz="3400" b="1" i="1" smtClean="0"/>
              <a:t/>
            </a:r>
            <a:br>
              <a:rPr lang="ru-RU" sz="3400" b="1" i="1" smtClean="0"/>
            </a:br>
            <a:r>
              <a:rPr lang="ru-RU" sz="3400" b="1" i="1" smtClean="0"/>
              <a:t> «Организационно – правовые формы: преимущества и недостатки»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Внеклассное мероприятие по дисциплине: «Основы экономики»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latin typeface="Arial" charset="0"/>
              </a:rPr>
              <a:t>Констатирующая часть:</a:t>
            </a:r>
          </a:p>
        </p:txBody>
      </p:sp>
      <p:graphicFrame>
        <p:nvGraphicFramePr>
          <p:cNvPr id="26642" name="Group 18"/>
          <p:cNvGraphicFramePr>
            <a:graphicFrameLocks noGrp="1"/>
          </p:cNvGraphicFramePr>
          <p:nvPr>
            <p:ph idx="1"/>
          </p:nvPr>
        </p:nvGraphicFramePr>
        <p:xfrm>
          <a:off x="468313" y="1916113"/>
          <a:ext cx="8351837" cy="4392612"/>
        </p:xfrm>
        <a:graphic>
          <a:graphicData uri="http://schemas.openxmlformats.org/drawingml/2006/table">
            <a:tbl>
              <a:tblPr/>
              <a:tblGrid>
                <a:gridCol w="1181100"/>
                <a:gridCol w="3584575"/>
                <a:gridCol w="3586162"/>
              </a:tblGrid>
              <a:tr h="4392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Общественные и религиозные организации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Для некоммерческих организаций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не предусмотрен уставный капитал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так как, в отличие от коммерческих юридических лиц, они могут не иметь вообще никакого имущества.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Участники некоммерческих организаций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несут никакой ответственности по обязательствам организации,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отличие от учредителей коммерческих фирм, отвечающих по обязательствам организации своим вкладом в уставной капитал (стоимостью акций).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 введением в действие гл. 26.2 Налогового Кодекса РФ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некоммерческие организации могут перейти на упрощенную систему налогообложения.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Денежные средства и имущество, полученные на осуществление благотворительной деятельности,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облагаются налогом на прибыль.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Организации вправе осуществлять предпринимательскую деятельность лишь для достижения целей, ради которых они созданы, и соответствующую этим целям.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Участники (члены) указанных организаций не сохраняют прав на переданное ими этим организациям в собственность имущество, в том числе на членские взносы.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260350"/>
            <a:ext cx="8147050" cy="5530850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Цели:</a:t>
            </a:r>
            <a:endParaRPr lang="ru-RU" sz="2000" i="1" smtClean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/>
            <a:r>
              <a:rPr lang="ru-RU" sz="2000" i="1" smtClean="0">
                <a:solidFill>
                  <a:srgbClr val="000000"/>
                </a:solidFill>
                <a:cs typeface="Times New Roman" pitchFamily="18" charset="0"/>
              </a:rPr>
              <a:t>Образовательные:</a:t>
            </a:r>
            <a:endParaRPr lang="ru-RU" sz="2000" smtClean="0">
              <a:solidFill>
                <a:srgbClr val="000000"/>
              </a:solidFill>
            </a:endParaRPr>
          </a:p>
          <a:p>
            <a:pPr eaLnBrk="1" hangingPunct="1">
              <a:buFont typeface="Symbol" pitchFamily="18" charset="2"/>
              <a:buChar char=""/>
            </a:pP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знакомство с понятием акционерного общества, производственного кооператива, хозяйственных товариществ, унитарного предприятия, а также религиозных и общественных организаций; </a:t>
            </a:r>
          </a:p>
          <a:p>
            <a:pPr eaLnBrk="1" hangingPunct="1">
              <a:buFont typeface="Symbol" pitchFamily="18" charset="2"/>
              <a:buChar char=""/>
            </a:pP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выявление преимуществ и недостатков различных видов организационно – правовых форм; </a:t>
            </a:r>
          </a:p>
          <a:p>
            <a:pPr eaLnBrk="1" hangingPunct="1">
              <a:buFont typeface="Symbol" pitchFamily="18" charset="2"/>
              <a:buChar char=""/>
            </a:pP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изучение особенностей организационно – правовых форм. </a:t>
            </a:r>
            <a:endParaRPr 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sz="2000" i="1" smtClean="0">
                <a:solidFill>
                  <a:srgbClr val="000000"/>
                </a:solidFill>
                <a:cs typeface="Times New Roman" pitchFamily="18" charset="0"/>
              </a:rPr>
              <a:t>Развивающие:	</a:t>
            </a:r>
            <a:endParaRPr lang="ru-RU" sz="2000" smtClean="0">
              <a:solidFill>
                <a:srgbClr val="000000"/>
              </a:solidFill>
            </a:endParaRPr>
          </a:p>
          <a:p>
            <a:pPr eaLnBrk="1" hangingPunct="1">
              <a:buFont typeface="Symbol" pitchFamily="18" charset="2"/>
              <a:buChar char=""/>
            </a:pP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развитие навыков экономического анализа в определении преимуществ основных организационно – правовых форм; </a:t>
            </a:r>
          </a:p>
          <a:p>
            <a:pPr eaLnBrk="1" hangingPunct="1">
              <a:buFont typeface="Symbol" pitchFamily="18" charset="2"/>
              <a:buChar char=""/>
            </a:pP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мотивация к глубокому изучению факторов перед принятием решений; </a:t>
            </a:r>
          </a:p>
          <a:p>
            <a:pPr eaLnBrk="1" hangingPunct="1">
              <a:buFont typeface="Symbol" pitchFamily="18" charset="2"/>
              <a:buChar char=""/>
            </a:pP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обучение ведению аргументированной дискуссии.</a:t>
            </a:r>
            <a:endParaRPr lang="ru-RU" sz="2000" smtClean="0">
              <a:solidFill>
                <a:srgbClr val="000000"/>
              </a:solidFill>
            </a:endParaRPr>
          </a:p>
          <a:p>
            <a:pPr eaLnBrk="1" hangingPunct="1"/>
            <a:r>
              <a:rPr lang="ru-RU" sz="2000" i="1" smtClean="0">
                <a:solidFill>
                  <a:srgbClr val="000000"/>
                </a:solidFill>
                <a:cs typeface="Times New Roman" pitchFamily="18" charset="0"/>
              </a:rPr>
              <a:t>Воспитательные:</a:t>
            </a:r>
            <a:endParaRPr lang="ru-RU" sz="2000" smtClean="0">
              <a:solidFill>
                <a:srgbClr val="000000"/>
              </a:solidFill>
            </a:endParaRPr>
          </a:p>
          <a:p>
            <a:pPr eaLnBrk="1" hangingPunct="1">
              <a:buFont typeface="Symbol" pitchFamily="18" charset="2"/>
              <a:buChar char=""/>
            </a:pP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развитие навыков обсуждения для поиска оптимального решения; </a:t>
            </a:r>
          </a:p>
          <a:p>
            <a:pPr eaLnBrk="1" hangingPunct="1">
              <a:buFont typeface="Symbol" pitchFamily="18" charset="2"/>
              <a:buChar char=""/>
            </a:pP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мотивация к поиску самостоятельного решения; </a:t>
            </a:r>
          </a:p>
          <a:p>
            <a:pPr eaLnBrk="1" hangingPunct="1">
              <a:buFont typeface="Symbol" pitchFamily="18" charset="2"/>
              <a:buChar char=""/>
            </a:pP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воспитание способности агрегировать информацию и обобщать данные.</a:t>
            </a:r>
            <a:r>
              <a:rPr lang="ru-RU" sz="2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AutoShape 4"/>
          <p:cNvSpPr>
            <a:spLocks noChangeArrowheads="1"/>
          </p:cNvSpPr>
          <p:nvPr/>
        </p:nvSpPr>
        <p:spPr bwMode="auto">
          <a:xfrm>
            <a:off x="755650" y="1916113"/>
            <a:ext cx="7488238" cy="4319587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9275"/>
            <a:ext cx="8229600" cy="5241925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000000"/>
                </a:solidFill>
                <a:cs typeface="Times New Roman" pitchFamily="18" charset="0"/>
              </a:rPr>
              <a:t>Актуальность:</a:t>
            </a:r>
            <a:endParaRPr lang="ru-RU" sz="2400" smtClean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/>
            <a:r>
              <a:rPr lang="ru-RU" sz="2400" smtClean="0">
                <a:solidFill>
                  <a:srgbClr val="000000"/>
                </a:solidFill>
                <a:cs typeface="Times New Roman" pitchFamily="18" charset="0"/>
              </a:rPr>
              <a:t>	Рыночные отношения диктуют новые формы выживания в условиях кризиса. Большая часть работоспособного населения не хочет довольствоваться только одним источником дохода, который приносит основное место работы. В связи с этим открывают «собственное дело». Прежде чем зарегистрировать свою фирму необходимо определиться с её организационно правовой формой. Для этого нужно знать основные виды организационно – правовых форм согласно законодательству РФ. А также оценить их преимущества и недостатки.</a:t>
            </a:r>
          </a:p>
          <a:p>
            <a:pPr eaLnBrk="1" hangingPunct="1"/>
            <a:r>
              <a:rPr lang="ru-RU" sz="2400" smtClean="0">
                <a:solidFill>
                  <a:srgbClr val="000000"/>
                </a:solidFill>
                <a:cs typeface="Times New Roman" pitchFamily="18" charset="0"/>
              </a:rPr>
              <a:t>	Решению этой проблемы и посвящается внеклассное мероприятие по дисциплине «Основы экономики»: круглый стол «Организационно – правовые формы: преимущества и недостатки».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229600" cy="1143000"/>
          </a:xfrm>
        </p:spPr>
        <p:txBody>
          <a:bodyPr/>
          <a:lstStyle/>
          <a:p>
            <a:pPr eaLnBrk="1" hangingPunct="1"/>
            <a:r>
              <a:rPr lang="ru-RU" sz="3400" b="1" i="1" smtClean="0">
                <a:solidFill>
                  <a:srgbClr val="000000"/>
                </a:solidFill>
                <a:cs typeface="Times New Roman" pitchFamily="18" charset="0"/>
              </a:rPr>
              <a:t>Подготовка:</a:t>
            </a:r>
            <a:br>
              <a:rPr lang="ru-RU" sz="3400" b="1" i="1" smtClean="0">
                <a:solidFill>
                  <a:srgbClr val="000000"/>
                </a:solidFill>
                <a:cs typeface="Times New Roman" pitchFamily="18" charset="0"/>
              </a:rPr>
            </a:br>
            <a:r>
              <a:rPr lang="ru-RU" sz="3400" b="1" i="1" smtClean="0">
                <a:solidFill>
                  <a:srgbClr val="000000"/>
                </a:solidFill>
              </a:rPr>
              <a:t>1. </a:t>
            </a:r>
            <a:r>
              <a:rPr lang="ru-RU" sz="3400" b="1" i="1" smtClean="0">
                <a:solidFill>
                  <a:srgbClr val="000000"/>
                </a:solidFill>
                <a:cs typeface="Times New Roman" pitchFamily="18" charset="0"/>
              </a:rPr>
              <a:t>Исследовательская деятельность.</a:t>
            </a:r>
          </a:p>
        </p:txBody>
      </p:sp>
      <p:graphicFrame>
        <p:nvGraphicFramePr>
          <p:cNvPr id="21570" name="Group 66"/>
          <p:cNvGraphicFramePr>
            <a:graphicFrameLocks noGrp="1"/>
          </p:cNvGraphicFramePr>
          <p:nvPr/>
        </p:nvGraphicFramePr>
        <p:xfrm>
          <a:off x="755650" y="1597025"/>
          <a:ext cx="7920038" cy="5006975"/>
        </p:xfrm>
        <a:graphic>
          <a:graphicData uri="http://schemas.openxmlformats.org/drawingml/2006/table">
            <a:tbl>
              <a:tblPr/>
              <a:tblGrid>
                <a:gridCol w="474663"/>
                <a:gridCol w="2643187"/>
                <a:gridCol w="788988"/>
                <a:gridCol w="4013200"/>
              </a:tblGrid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Фамилия и имя студента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 исследовательского проекта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ая группа: Руководитель Агафонова Татьяна Николаевна</a:t>
                      </a:r>
                      <a:endParaRPr kumimoji="0" lang="ru-RU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Шилова Татьяна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 1т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Хозяйственные товарищества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Пожидаева Екатерина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 1т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Акционерное общество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ая группа: Руководитель Яковлева Ольга Владимировна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Кириллова Елена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 1т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Муниципальные унитарные предприятия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Канова Софья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 12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Производственный кооператив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Мирошников Павел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 3т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Общественные и религиозные организации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ая группа: Руководитель Щепихина Галина Ивановна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Колчина Надежда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 2т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Проблемы развития малого и среднего бизнеса</a:t>
                      </a:r>
                      <a:endParaRPr kumimoji="0" lang="ru-RU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smtClean="0">
                <a:solidFill>
                  <a:srgbClr val="000000"/>
                </a:solidFill>
                <a:cs typeface="Times New Roman" pitchFamily="18" charset="0"/>
              </a:rPr>
              <a:t>Подготовка: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73238"/>
            <a:ext cx="8208962" cy="4679950"/>
          </a:xfrm>
        </p:spPr>
        <p:txBody>
          <a:bodyPr/>
          <a:lstStyle/>
          <a:p>
            <a:pPr marL="571500" indent="-571500">
              <a:buFontTx/>
              <a:buNone/>
            </a:pPr>
            <a:r>
              <a:rPr lang="ru-RU" b="1" i="1" smtClean="0">
                <a:solidFill>
                  <a:srgbClr val="000000"/>
                </a:solidFill>
              </a:rPr>
              <a:t>2. </a:t>
            </a:r>
            <a:r>
              <a:rPr lang="ru-RU" b="1" i="1" smtClean="0">
                <a:solidFill>
                  <a:srgbClr val="000000"/>
                </a:solidFill>
                <a:cs typeface="Times New Roman" pitchFamily="18" charset="0"/>
              </a:rPr>
              <a:t>Создание презентаций по результатам исследовательской деятельности.</a:t>
            </a:r>
            <a:endParaRPr lang="ru-RU" b="1" i="1" smtClean="0">
              <a:solidFill>
                <a:srgbClr val="000000"/>
              </a:solidFill>
            </a:endParaRPr>
          </a:p>
          <a:p>
            <a:pPr marL="571500" indent="-571500">
              <a:buFontTx/>
              <a:buNone/>
            </a:pPr>
            <a:r>
              <a:rPr lang="ru-RU" b="1" i="1" smtClean="0">
                <a:solidFill>
                  <a:srgbClr val="000000"/>
                </a:solidFill>
              </a:rPr>
              <a:t>3. </a:t>
            </a:r>
            <a:r>
              <a:rPr lang="ru-RU" b="1" i="1" smtClean="0">
                <a:solidFill>
                  <a:srgbClr val="000000"/>
                </a:solidFill>
                <a:cs typeface="Times New Roman" pitchFamily="18" charset="0"/>
              </a:rPr>
              <a:t>Приглашение </a:t>
            </a:r>
            <a:r>
              <a:rPr lang="ru-RU" b="1" i="1" smtClean="0">
                <a:solidFill>
                  <a:srgbClr val="000080"/>
                </a:solidFill>
                <a:cs typeface="Times New Roman" pitchFamily="18" charset="0"/>
              </a:rPr>
              <a:t>эксперта </a:t>
            </a:r>
          </a:p>
          <a:p>
            <a:pPr marL="571500" indent="-571500"/>
            <a:r>
              <a:rPr lang="ru-RU" b="1" i="1" smtClean="0">
                <a:solidFill>
                  <a:srgbClr val="000080"/>
                </a:solidFill>
                <a:cs typeface="Times New Roman" pitchFamily="18" charset="0"/>
              </a:rPr>
              <a:t>Морокина Елена Николаевна</a:t>
            </a:r>
            <a:endParaRPr lang="ru-RU" b="1" i="1" smtClean="0">
              <a:solidFill>
                <a:srgbClr val="000080"/>
              </a:solidFill>
            </a:endParaRPr>
          </a:p>
          <a:p>
            <a:pPr marL="571500" indent="-571500"/>
            <a:r>
              <a:rPr lang="ru-RU" b="1" i="1" smtClean="0">
                <a:solidFill>
                  <a:srgbClr val="000080"/>
                </a:solidFill>
                <a:cs typeface="Times New Roman" pitchFamily="18" charset="0"/>
              </a:rPr>
              <a:t> директор ООО Управляющая компания «Тренд».</a:t>
            </a:r>
            <a:endParaRPr lang="ru-RU" b="1" i="1" smtClean="0">
              <a:solidFill>
                <a:srgbClr val="000080"/>
              </a:solidFill>
            </a:endParaRPr>
          </a:p>
          <a:p>
            <a:pPr marL="571500" indent="-571500">
              <a:buFontTx/>
              <a:buNone/>
            </a:pPr>
            <a:r>
              <a:rPr lang="ru-RU" b="1" i="1" smtClean="0">
                <a:solidFill>
                  <a:srgbClr val="000000"/>
                </a:solidFill>
              </a:rPr>
              <a:t>4. </a:t>
            </a:r>
            <a:r>
              <a:rPr lang="ru-RU" b="1" i="1" smtClean="0">
                <a:solidFill>
                  <a:srgbClr val="000000"/>
                </a:solidFill>
                <a:cs typeface="Times New Roman" pitchFamily="18" charset="0"/>
              </a:rPr>
              <a:t>Подготовка выступлений</a:t>
            </a:r>
            <a:r>
              <a:rPr lang="ru-RU" b="1" i="1" smtClean="0">
                <a:solidFill>
                  <a:srgbClr val="000000"/>
                </a:solidFill>
              </a:rPr>
              <a:t>.</a:t>
            </a:r>
          </a:p>
          <a:p>
            <a:pPr marL="571500" indent="-571500">
              <a:buFontTx/>
              <a:buNone/>
            </a:pPr>
            <a:r>
              <a:rPr lang="ru-RU" b="1" i="1" smtClean="0">
                <a:solidFill>
                  <a:srgbClr val="000000"/>
                </a:solidFill>
              </a:rPr>
              <a:t>5. </a:t>
            </a:r>
            <a:r>
              <a:rPr lang="ru-RU" b="1" i="1" smtClean="0">
                <a:solidFill>
                  <a:srgbClr val="000000"/>
                </a:solidFill>
                <a:cs typeface="Times New Roman" pitchFamily="18" charset="0"/>
              </a:rPr>
              <a:t>Подготовка помещения для проведения круглого стола.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AutoShape 4"/>
          <p:cNvSpPr>
            <a:spLocks noChangeArrowheads="1"/>
          </p:cNvSpPr>
          <p:nvPr/>
        </p:nvSpPr>
        <p:spPr bwMode="auto">
          <a:xfrm>
            <a:off x="755650" y="2133600"/>
            <a:ext cx="7632700" cy="3959225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188913"/>
            <a:ext cx="7065963" cy="647700"/>
          </a:xfrm>
        </p:spPr>
        <p:txBody>
          <a:bodyPr/>
          <a:lstStyle/>
          <a:p>
            <a:pPr eaLnBrk="1" hangingPunct="1"/>
            <a:r>
              <a:rPr lang="ru-RU" sz="2800" b="1" smtClean="0"/>
              <a:t>Круглый стол: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765175"/>
            <a:ext cx="8569325" cy="5688013"/>
          </a:xfrm>
        </p:spPr>
        <p:txBody>
          <a:bodyPr/>
          <a:lstStyle/>
          <a:p>
            <a:pPr eaLnBrk="1" hangingPunct="1"/>
            <a:r>
              <a:rPr lang="ru-RU" sz="2400" smtClean="0">
                <a:solidFill>
                  <a:srgbClr val="000000"/>
                </a:solidFill>
                <a:cs typeface="Times New Roman" pitchFamily="18" charset="0"/>
              </a:rPr>
              <a:t>1) </a:t>
            </a:r>
            <a:r>
              <a:rPr lang="ru-RU" sz="1800" smtClean="0">
                <a:solidFill>
                  <a:srgbClr val="000000"/>
                </a:solidFill>
                <a:cs typeface="Times New Roman" pitchFamily="18" charset="0"/>
              </a:rPr>
              <a:t>Определение правил и регламента круглого стола.  </a:t>
            </a:r>
          </a:p>
          <a:p>
            <a:pPr eaLnBrk="1" hangingPunct="1">
              <a:buFont typeface="Wingdings" pitchFamily="2" charset="2"/>
              <a:buChar char=""/>
            </a:pPr>
            <a:r>
              <a:rPr lang="ru-RU" sz="1800" smtClean="0">
                <a:solidFill>
                  <a:srgbClr val="000000"/>
                </a:solidFill>
                <a:cs typeface="Times New Roman" pitchFamily="18" charset="0"/>
              </a:rPr>
              <a:t>выступление докладчиков 3 – 5 минут;</a:t>
            </a:r>
          </a:p>
          <a:p>
            <a:pPr eaLnBrk="1" hangingPunct="1">
              <a:buFont typeface="Wingdings" pitchFamily="2" charset="2"/>
              <a:buChar char=""/>
            </a:pPr>
            <a:r>
              <a:rPr lang="ru-RU" sz="1800" smtClean="0">
                <a:solidFill>
                  <a:srgbClr val="000000"/>
                </a:solidFill>
                <a:cs typeface="Times New Roman" pitchFamily="18" charset="0"/>
              </a:rPr>
              <a:t>количество вопросов к докладчику – не более 5.</a:t>
            </a:r>
          </a:p>
          <a:p>
            <a:pPr eaLnBrk="1" hangingPunct="1"/>
            <a:r>
              <a:rPr lang="ru-RU" sz="1800" smtClean="0">
                <a:solidFill>
                  <a:srgbClr val="000000"/>
                </a:solidFill>
                <a:cs typeface="Times New Roman" pitchFamily="18" charset="0"/>
              </a:rPr>
              <a:t>2) Представление участниками круглого стола своих проектов:</a:t>
            </a:r>
          </a:p>
          <a:p>
            <a:pPr lvl="1" eaLnBrk="1" hangingPunct="1">
              <a:buClr>
                <a:schemeClr val="tx1"/>
              </a:buClr>
              <a:buFontTx/>
              <a:buAutoNum type="arabicPeriod"/>
            </a:pPr>
            <a:r>
              <a:rPr lang="ru-RU" sz="240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Колчина Надежда</a:t>
            </a: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	Об 2т	Проблемы развития малого и среднего бизнеса Руководитель </a:t>
            </a: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Щепихина Галина Ивановна</a:t>
            </a:r>
          </a:p>
          <a:p>
            <a:pPr lvl="1" eaLnBrk="1" hangingPunct="1">
              <a:buClr>
                <a:schemeClr val="tx1"/>
              </a:buClr>
              <a:buFontTx/>
              <a:buAutoNum type="arabicPeriod"/>
            </a:pP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Шилова Татьяна</a:t>
            </a: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	ОБ 1т	 Хозяйственные товарищества </a:t>
            </a:r>
          </a:p>
          <a:p>
            <a:pPr eaLnBrk="1" hangingPunct="1"/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Руководитель </a:t>
            </a: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Агафонова Татьяна Николаевна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ru-RU" sz="2000" smtClean="0">
                <a:solidFill>
                  <a:srgbClr val="000000"/>
                </a:solidFill>
              </a:rPr>
              <a:t>3. </a:t>
            </a: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Пожидаева Екатерина</a:t>
            </a: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	ОБ 1т	 Акционерное общество</a:t>
            </a:r>
          </a:p>
          <a:p>
            <a:pPr eaLnBrk="1" hangingPunct="1"/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 Руководитель </a:t>
            </a: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Агафонова Татьяна Николаевна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ru-RU" sz="2000" smtClean="0">
                <a:solidFill>
                  <a:srgbClr val="000000"/>
                </a:solidFill>
              </a:rPr>
              <a:t>4. </a:t>
            </a: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Кириллова Елена</a:t>
            </a: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	ОБ 1т 	Муниципальные унитарные предприятия Руководитель </a:t>
            </a: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Яковлева Ольга Владимировна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ru-RU" sz="2000" smtClean="0">
                <a:solidFill>
                  <a:srgbClr val="000000"/>
                </a:solidFill>
              </a:rPr>
              <a:t>5. </a:t>
            </a: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Канова Софья</a:t>
            </a: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	Э 12	Производственный кооператив </a:t>
            </a:r>
          </a:p>
          <a:p>
            <a:pPr eaLnBrk="1" hangingPunct="1"/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 Руководитель </a:t>
            </a: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Яковлева Ольга Владимировна</a:t>
            </a:r>
          </a:p>
          <a:p>
            <a:pPr lvl="1" eaLnBrk="1" hangingPunct="1">
              <a:buClr>
                <a:schemeClr val="tx1"/>
              </a:buClr>
              <a:buFontTx/>
              <a:buNone/>
            </a:pPr>
            <a:r>
              <a:rPr lang="ru-RU" sz="2000" smtClean="0">
                <a:solidFill>
                  <a:srgbClr val="000000"/>
                </a:solidFill>
              </a:rPr>
              <a:t>6. </a:t>
            </a: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Мирошников Павел</a:t>
            </a:r>
            <a:r>
              <a:rPr lang="ru-RU" sz="2000" smtClean="0">
                <a:solidFill>
                  <a:srgbClr val="000000"/>
                </a:solidFill>
                <a:cs typeface="Times New Roman" pitchFamily="18" charset="0"/>
              </a:rPr>
              <a:t>	ОП 3т	Общественные и религиозные организации Руководитель </a:t>
            </a:r>
            <a:r>
              <a:rPr lang="ru-RU" sz="2000" b="1" smtClean="0">
                <a:solidFill>
                  <a:srgbClr val="000000"/>
                </a:solidFill>
                <a:cs typeface="Times New Roman" pitchFamily="18" charset="0"/>
              </a:rPr>
              <a:t>Яковлева Ольга Владимировна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AutoShape 4"/>
          <p:cNvSpPr>
            <a:spLocks noChangeArrowheads="1"/>
          </p:cNvSpPr>
          <p:nvPr/>
        </p:nvSpPr>
        <p:spPr bwMode="auto">
          <a:xfrm>
            <a:off x="684213" y="1773238"/>
            <a:ext cx="7704137" cy="4319587"/>
          </a:xfrm>
          <a:prstGeom prst="star32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/>
          <a:lstStyle/>
          <a:p>
            <a:pPr eaLnBrk="1" hangingPunct="1"/>
            <a:r>
              <a:rPr lang="ru-RU" sz="2800" b="1" smtClean="0"/>
              <a:t>Круглый стол: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412875"/>
            <a:ext cx="7561262" cy="4824413"/>
          </a:xfrm>
        </p:spPr>
        <p:txBody>
          <a:bodyPr/>
          <a:lstStyle/>
          <a:p>
            <a:pPr>
              <a:buFontTx/>
              <a:buNone/>
            </a:pPr>
            <a:r>
              <a:rPr lang="ru-RU" sz="2400" b="1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b="1" smtClean="0">
                <a:solidFill>
                  <a:srgbClr val="000000"/>
                </a:solidFill>
                <a:latin typeface="Times New Roman" pitchFamily="18" charset="0"/>
              </a:rPr>
              <a:t>О</a:t>
            </a:r>
            <a:r>
              <a:rPr lang="ru-RU" sz="2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бмен мнениями в виде вопросов к докладчикам.</a:t>
            </a:r>
            <a:r>
              <a:rPr lang="ru-RU" sz="2400" b="1" smtClean="0">
                <a:latin typeface="Times New Roman" pitchFamily="18" charset="0"/>
              </a:rPr>
              <a:t> </a:t>
            </a:r>
          </a:p>
          <a:p>
            <a:pPr>
              <a:buFontTx/>
              <a:buNone/>
            </a:pPr>
            <a:r>
              <a:rPr lang="ru-RU" sz="2400" b="1" smtClean="0">
                <a:solidFill>
                  <a:srgbClr val="000000"/>
                </a:solidFill>
                <a:cs typeface="Times New Roman" pitchFamily="18" charset="0"/>
              </a:rPr>
              <a:t>4) Констатирующая часть.</a:t>
            </a:r>
          </a:p>
          <a:p>
            <a:pPr>
              <a:buFontTx/>
              <a:buNone/>
            </a:pPr>
            <a:r>
              <a:rPr lang="ru-RU" sz="2400" b="1" smtClean="0">
                <a:solidFill>
                  <a:srgbClr val="000000"/>
                </a:solidFill>
                <a:cs typeface="Times New Roman" pitchFamily="18" charset="0"/>
              </a:rPr>
              <a:t>Яковлева Ольга Владимировна</a:t>
            </a:r>
            <a:r>
              <a:rPr lang="ru-RU" sz="2400" b="1" i="1" smtClean="0">
                <a:solidFill>
                  <a:srgbClr val="000000"/>
                </a:solidFill>
                <a:cs typeface="Times New Roman" pitchFamily="18" charset="0"/>
              </a:rPr>
              <a:t>:</a:t>
            </a:r>
          </a:p>
          <a:p>
            <a:pPr>
              <a:buFontTx/>
              <a:buNone/>
            </a:pPr>
            <a:r>
              <a:rPr lang="ru-RU" sz="2400" b="1" i="1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2400" b="1" i="1" smtClean="0">
                <a:cs typeface="Times New Roman" pitchFamily="18" charset="0"/>
              </a:rPr>
              <a:t>Преимущества и недостатки организационно – правовых форм.</a:t>
            </a:r>
            <a:endParaRPr lang="ru-RU" sz="2400" b="1" smtClean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ru-RU" sz="2400" b="1" smtClean="0">
                <a:solidFill>
                  <a:srgbClr val="000000"/>
                </a:solidFill>
                <a:cs typeface="Times New Roman" pitchFamily="18" charset="0"/>
              </a:rPr>
              <a:t>5) Слово эксперту:</a:t>
            </a:r>
            <a:endParaRPr lang="ru-RU" sz="2400" b="1" i="1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ru-RU" sz="2400" b="1" i="1" smtClean="0">
                <a:cs typeface="Times New Roman" pitchFamily="18" charset="0"/>
              </a:rPr>
              <a:t>Морокина Елена Николаевна</a:t>
            </a:r>
            <a:r>
              <a:rPr lang="ru-RU" sz="2400" b="1" smtClean="0">
                <a:cs typeface="Times New Roman" pitchFamily="18" charset="0"/>
              </a:rPr>
              <a:t> директор ООО Управляющая компания «Тренд».</a:t>
            </a:r>
          </a:p>
          <a:p>
            <a:pPr>
              <a:buFontTx/>
              <a:buNone/>
            </a:pPr>
            <a:r>
              <a:rPr lang="ru-RU" sz="2400" b="1" smtClean="0">
                <a:solidFill>
                  <a:srgbClr val="000000"/>
                </a:solidFill>
                <a:cs typeface="Times New Roman" pitchFamily="18" charset="0"/>
              </a:rPr>
              <a:t>5) Подведение итогов, вручение сертификатов и грамот.</a:t>
            </a:r>
            <a:endParaRPr lang="ru-RU" sz="2400" b="1" smtClean="0"/>
          </a:p>
          <a:p>
            <a:pPr>
              <a:buFontTx/>
              <a:buNone/>
            </a:pPr>
            <a:endParaRPr lang="ru-RU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260350"/>
            <a:ext cx="6481763" cy="720725"/>
          </a:xfrm>
        </p:spPr>
        <p:txBody>
          <a:bodyPr/>
          <a:lstStyle/>
          <a:p>
            <a:pPr eaLnBrk="1" hangingPunct="1"/>
            <a:r>
              <a:rPr lang="ru-RU" b="1" smtClean="0"/>
              <a:t>Констатирующая часть:</a:t>
            </a:r>
            <a:r>
              <a:rPr lang="ru-RU" smtClean="0"/>
              <a:t> </a:t>
            </a:r>
          </a:p>
        </p:txBody>
      </p:sp>
      <p:graphicFrame>
        <p:nvGraphicFramePr>
          <p:cNvPr id="32850" name="Group 82"/>
          <p:cNvGraphicFramePr>
            <a:graphicFrameLocks noGrp="1"/>
          </p:cNvGraphicFramePr>
          <p:nvPr/>
        </p:nvGraphicFramePr>
        <p:xfrm>
          <a:off x="179388" y="836613"/>
          <a:ext cx="8964612" cy="6310312"/>
        </p:xfrm>
        <a:graphic>
          <a:graphicData uri="http://schemas.openxmlformats.org/drawingml/2006/table">
            <a:tbl>
              <a:tblPr/>
              <a:tblGrid>
                <a:gridCol w="995362"/>
                <a:gridCol w="4114800"/>
                <a:gridCol w="3854450"/>
              </a:tblGrid>
              <a:tr h="143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Индивидуальная фирма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легко учредить;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значительная свобода действий;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существенные стимулы эффективной деятельности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легкость контроля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помощь со стороны государства.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ограниченность финансовых средств;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трудности совмещения функций контроля и управления;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полная финансовая ответственность;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высокая степень предпринимательского риска и ответственности за ошибочно принимаемые решения.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2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Товарищества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легко учредить;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возможность специализации в производстве и управлении;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более широкие по сравнению с индивидуальной фирмой финансовые возможности.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возможность возникновения несовместимых интересов в управлении;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возможность несогласованности действий;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риск распада фирмы при выходе одного из владельцев.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3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Акционерные общества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широкие возможности привлечения капитала;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ограниченная ответственность;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преимущества объединения капиталов;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возможность диверсификации производства.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организационные и финансовые сложности учреждения;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двойное налогообложение прибыли;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возможность расхождения между интересами производственной (экономической) деятельности и интересами собственников. 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1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Производственный кооператив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прибыль кооператива распределяется между его членами не пропорционально их паям, а в соответствии с их трудовым вкладом. Такой порядок распределения материально заинтересовывает каждого члена кооператива более добросовестно относиться к своему труду;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законодательством не ограничивается число членов кооператива, что предоставляет большие возможности для физических лиц для вступления в кооператив;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равные права всех членов в управлении кооперативом, так как каждый из них имеет только один голос.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число членов в кооперативе должно быть не менее 5 человек, а это существенно ограничивает возможности их создания.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Каждый член кооператива несет ограниченную субсидиарную ответственность по долгам кооператива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260350"/>
            <a:ext cx="6481763" cy="504825"/>
          </a:xfrm>
        </p:spPr>
        <p:txBody>
          <a:bodyPr/>
          <a:lstStyle/>
          <a:p>
            <a:pPr eaLnBrk="1" hangingPunct="1"/>
            <a:r>
              <a:rPr lang="ru-RU" b="1" smtClean="0"/>
              <a:t>Констатирующая часть:</a:t>
            </a:r>
            <a:r>
              <a:rPr lang="ru-RU" smtClean="0"/>
              <a:t> </a:t>
            </a:r>
          </a:p>
        </p:txBody>
      </p:sp>
      <p:graphicFrame>
        <p:nvGraphicFramePr>
          <p:cNvPr id="25617" name="Group 17"/>
          <p:cNvGraphicFramePr>
            <a:graphicFrameLocks noGrp="1"/>
          </p:cNvGraphicFramePr>
          <p:nvPr/>
        </p:nvGraphicFramePr>
        <p:xfrm>
          <a:off x="684213" y="836613"/>
          <a:ext cx="7991475" cy="5113337"/>
        </p:xfrm>
        <a:graphic>
          <a:graphicData uri="http://schemas.openxmlformats.org/drawingml/2006/table">
            <a:tbl>
              <a:tblPr/>
              <a:tblGrid>
                <a:gridCol w="1128712"/>
                <a:gridCol w="3430588"/>
                <a:gridCol w="3432175"/>
              </a:tblGrid>
              <a:tr h="5113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Унитарные предприятия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Поскольку унитарное предприятие создается правительством или органами местного самоуправления, то коммерческий интерес в нем может не иметь доминирующего значения. Такое предприятие чаще всего является выразителем общественного интереса;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Унитарное предприятие более стабильно, нежели частные предпринимательские структуры. Это обстоятельство вызвано тем, что, во-первых, унитарные предприятия функционируют в специальных сферах коммерческой деятельности, где конкуренция менее остра, и, во-вторых, в связи с постоянным контролем и поддержкой со стороны государства внезапное банкротство им, как правило, не грозит;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Наемный персонал унитарного предприятия чувствует себя зачастую более комфортно в плане предсказуемости дальнейшей деятельности предприятия (так как работа его связана с меньшим риском).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Работа на таком предприятии предпочтительнее для людей, которые получают небольшой, но стабильный заработок.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Государственная форма собственности менее экономически эффективна, нежели частная. 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Стабильность в оплате труда угнетает стимулы для творческой инициативы, коммерческого интереса и риска, повышения производительности труда;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Государственная форма собственности провоцирует бюрократизм в управлении унитарным предприятием, создает почву для уравниловки и разворовывания имущества предприятия;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Персонал унитарного предприятия часто стремится использовать имущество предприятия в целях личной наживы.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рбита">
  <a:themeElements>
    <a:clrScheme name="Office Theme 13">
      <a:dk1>
        <a:srgbClr val="003300"/>
      </a:dk1>
      <a:lt1>
        <a:srgbClr val="FFFFFF"/>
      </a:lt1>
      <a:dk2>
        <a:srgbClr val="3A566E"/>
      </a:dk2>
      <a:lt2>
        <a:srgbClr val="808080"/>
      </a:lt2>
      <a:accent1>
        <a:srgbClr val="A6BF73"/>
      </a:accent1>
      <a:accent2>
        <a:srgbClr val="FFFFCC"/>
      </a:accent2>
      <a:accent3>
        <a:srgbClr val="FFFFFF"/>
      </a:accent3>
      <a:accent4>
        <a:srgbClr val="002A00"/>
      </a:accent4>
      <a:accent5>
        <a:srgbClr val="D0DCBC"/>
      </a:accent5>
      <a:accent6>
        <a:srgbClr val="E7E7B9"/>
      </a:accent6>
      <a:hlink>
        <a:srgbClr val="7EA0BC"/>
      </a:hlink>
      <a:folHlink>
        <a:srgbClr val="BF848A"/>
      </a:folHlink>
    </a:clrScheme>
    <a:fontScheme name="Тема Off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3300"/>
        </a:dk1>
        <a:lt1>
          <a:srgbClr val="FFFFFF"/>
        </a:lt1>
        <a:dk2>
          <a:srgbClr val="3A566E"/>
        </a:dk2>
        <a:lt2>
          <a:srgbClr val="808080"/>
        </a:lt2>
        <a:accent1>
          <a:srgbClr val="A6BF73"/>
        </a:accent1>
        <a:accent2>
          <a:srgbClr val="FFFFCC"/>
        </a:accent2>
        <a:accent3>
          <a:srgbClr val="FFFFFF"/>
        </a:accent3>
        <a:accent4>
          <a:srgbClr val="002A00"/>
        </a:accent4>
        <a:accent5>
          <a:srgbClr val="D0DCBC"/>
        </a:accent5>
        <a:accent6>
          <a:srgbClr val="E7E7B9"/>
        </a:accent6>
        <a:hlink>
          <a:srgbClr val="7EA0BC"/>
        </a:hlink>
        <a:folHlink>
          <a:srgbClr val="BF848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</TotalTime>
  <Words>914</Words>
  <Application>Microsoft Office PowerPoint</Application>
  <PresentationFormat>Экран (4:3)</PresentationFormat>
  <Paragraphs>126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Times New Roman</vt:lpstr>
      <vt:lpstr>Arial</vt:lpstr>
      <vt:lpstr>Tahoma</vt:lpstr>
      <vt:lpstr>Calibri</vt:lpstr>
      <vt:lpstr>Symbol</vt:lpstr>
      <vt:lpstr>Wingdings</vt:lpstr>
      <vt:lpstr>Орбита</vt:lpstr>
      <vt:lpstr>Орбита</vt:lpstr>
      <vt:lpstr>Круглый стол по теме  «Организационно – правовые формы: преимущества и недостатки»</vt:lpstr>
      <vt:lpstr>Слайд 2</vt:lpstr>
      <vt:lpstr>Слайд 3</vt:lpstr>
      <vt:lpstr>Подготовка: 1. Исследовательская деятельность.</vt:lpstr>
      <vt:lpstr>Подготовка:</vt:lpstr>
      <vt:lpstr>Круглый стол:</vt:lpstr>
      <vt:lpstr>Круглый стол:</vt:lpstr>
      <vt:lpstr>Констатирующая часть: </vt:lpstr>
      <vt:lpstr>Констатирующая часть: </vt:lpstr>
      <vt:lpstr>Констатирующая часть: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Организационно-правовые формы бизнеса</dc:title>
  <dc:creator>Денис</dc:creator>
  <cp:lastModifiedBy>Яковлева</cp:lastModifiedBy>
  <cp:revision>30</cp:revision>
  <dcterms:created xsi:type="dcterms:W3CDTF">1601-01-01T00:00:00Z</dcterms:created>
  <dcterms:modified xsi:type="dcterms:W3CDTF">2015-04-10T10:11:04Z</dcterms:modified>
</cp:coreProperties>
</file>