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56" r:id="rId2"/>
    <p:sldId id="257" r:id="rId3"/>
    <p:sldId id="258" r:id="rId4"/>
    <p:sldId id="259" r:id="rId5"/>
    <p:sldId id="260" r:id="rId6"/>
    <p:sldId id="261" r:id="rId7"/>
    <p:sldId id="263" r:id="rId8"/>
    <p:sldId id="265" r:id="rId9"/>
    <p:sldId id="267" r:id="rId10"/>
    <p:sldId id="268" r:id="rId11"/>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8" d="100"/>
          <a:sy n="78" d="100"/>
        </p:scale>
        <p:origin x="-40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6"/>
          <p:cNvGrpSpPr>
            <a:grpSpLocks/>
          </p:cNvGrpSpPr>
          <p:nvPr/>
        </p:nvGrpSpPr>
        <p:grpSpPr bwMode="auto">
          <a:xfrm>
            <a:off x="0" y="-7938"/>
            <a:ext cx="12192000" cy="6865938"/>
            <a:chOff x="0" y="-8467"/>
            <a:chExt cx="12192000" cy="6866467"/>
          </a:xfrm>
        </p:grpSpPr>
        <p:cxnSp>
          <p:nvCxnSpPr>
            <p:cNvPr id="5" name="Straight Connector 31"/>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5" name="Date Placeholder 3"/>
          <p:cNvSpPr>
            <a:spLocks noGrp="1"/>
          </p:cNvSpPr>
          <p:nvPr>
            <p:ph type="dt" sz="half" idx="10"/>
          </p:nvPr>
        </p:nvSpPr>
        <p:spPr/>
        <p:txBody>
          <a:bodyPr/>
          <a:lstStyle>
            <a:lvl1pPr>
              <a:defRPr/>
            </a:lvl1pPr>
          </a:lstStyle>
          <a:p>
            <a:pPr>
              <a:defRPr/>
            </a:pPr>
            <a:fld id="{BCC18F19-6B47-40FD-9DAC-12605551E418}" type="datetimeFigureOut">
              <a:rPr lang="ru-RU"/>
              <a:pPr>
                <a:defRPr/>
              </a:pPr>
              <a:t>09.04.2015</a:t>
            </a:fld>
            <a:endParaRPr lang="ru-RU"/>
          </a:p>
        </p:txBody>
      </p:sp>
      <p:sp>
        <p:nvSpPr>
          <p:cNvPr id="16" name="Footer Placeholder 4"/>
          <p:cNvSpPr>
            <a:spLocks noGrp="1"/>
          </p:cNvSpPr>
          <p:nvPr>
            <p:ph type="ftr" sz="quarter" idx="11"/>
          </p:nvPr>
        </p:nvSpPr>
        <p:spPr/>
        <p:txBody>
          <a:bodyPr/>
          <a:lstStyle>
            <a:lvl1pPr>
              <a:defRPr/>
            </a:lvl1pPr>
          </a:lstStyle>
          <a:p>
            <a:pPr>
              <a:defRPr/>
            </a:pPr>
            <a:endParaRPr lang="ru-RU"/>
          </a:p>
        </p:txBody>
      </p:sp>
      <p:sp>
        <p:nvSpPr>
          <p:cNvPr id="17" name="Slide Number Placeholder 5"/>
          <p:cNvSpPr>
            <a:spLocks noGrp="1"/>
          </p:cNvSpPr>
          <p:nvPr>
            <p:ph type="sldNum" sz="quarter" idx="12"/>
          </p:nvPr>
        </p:nvSpPr>
        <p:spPr/>
        <p:txBody>
          <a:bodyPr/>
          <a:lstStyle>
            <a:lvl1pPr>
              <a:defRPr/>
            </a:lvl1pPr>
          </a:lstStyle>
          <a:p>
            <a:pPr>
              <a:defRPr/>
            </a:pPr>
            <a:fld id="{343FBCE3-2EFC-4C1A-B66F-64473760950D}"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A4C2DAB6-7540-47D9-B6B9-285D66844947}" type="datetimeFigureOut">
              <a:rPr lang="ru-RU"/>
              <a:pPr>
                <a:defRPr/>
              </a:pPr>
              <a:t>09.04.2015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299EBAFB-7763-4096-8957-DB1EFC265730}"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TextBox 19"/>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6" name="TextBox 21"/>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endParaRPr lang="en-US" dirty="0">
              <a:solidFill>
                <a:schemeClr val="accent1">
                  <a:lumMod val="60000"/>
                  <a:lumOff val="40000"/>
                </a:schemeClr>
              </a:solidFill>
              <a:latin typeface="Arial"/>
              <a:cs typeface="+mn-cs"/>
            </a:endParaRP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0F3F5DBC-356F-40A6-BEA3-1F944D15F645}" type="datetimeFigureOut">
              <a:rPr lang="ru-RU"/>
              <a:pPr>
                <a:defRPr/>
              </a:pPr>
              <a:t>09.04.2015</a:t>
            </a:fld>
            <a:endParaRPr lang="ru-RU"/>
          </a:p>
        </p:txBody>
      </p:sp>
      <p:sp>
        <p:nvSpPr>
          <p:cNvPr id="8" name="Footer Placeholder 4"/>
          <p:cNvSpPr>
            <a:spLocks noGrp="1"/>
          </p:cNvSpPr>
          <p:nvPr>
            <p:ph type="ftr" sz="quarter" idx="15"/>
          </p:nvPr>
        </p:nvSpPr>
        <p:spPr/>
        <p:txBody>
          <a:bodyPr/>
          <a:lstStyle>
            <a:lvl1pPr>
              <a:defRPr/>
            </a:lvl1pPr>
          </a:lstStyle>
          <a:p>
            <a:pPr>
              <a:defRPr/>
            </a:pPr>
            <a:endParaRPr lang="ru-RU"/>
          </a:p>
        </p:txBody>
      </p:sp>
      <p:sp>
        <p:nvSpPr>
          <p:cNvPr id="9" name="Slide Number Placeholder 5"/>
          <p:cNvSpPr>
            <a:spLocks noGrp="1"/>
          </p:cNvSpPr>
          <p:nvPr>
            <p:ph type="sldNum" sz="quarter" idx="16"/>
          </p:nvPr>
        </p:nvSpPr>
        <p:spPr/>
        <p:txBody>
          <a:bodyPr/>
          <a:lstStyle>
            <a:lvl1pPr>
              <a:defRPr/>
            </a:lvl1pPr>
          </a:lstStyle>
          <a:p>
            <a:pPr>
              <a:defRPr/>
            </a:pPr>
            <a:fld id="{22EBD53F-0C22-4355-ADED-3F99E5A57A8E}"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8C41F65F-BEAF-4315-B9CD-686C347AB309}" type="datetimeFigureOut">
              <a:rPr lang="ru-RU"/>
              <a:pPr>
                <a:defRPr/>
              </a:pPr>
              <a:t>09.04.2015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5C2B1EB5-8B58-43BC-9C42-449FC0186BE1}"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TextBox 23"/>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6" name="TextBox 24"/>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2D0B40F5-DC93-42A4-BA9A-5B36ACA8F625}" type="datetimeFigureOut">
              <a:rPr lang="ru-RU"/>
              <a:pPr>
                <a:defRPr/>
              </a:pPr>
              <a:t>09.04.2015</a:t>
            </a:fld>
            <a:endParaRPr lang="ru-RU"/>
          </a:p>
        </p:txBody>
      </p:sp>
      <p:sp>
        <p:nvSpPr>
          <p:cNvPr id="8" name="Footer Placeholder 4"/>
          <p:cNvSpPr>
            <a:spLocks noGrp="1"/>
          </p:cNvSpPr>
          <p:nvPr>
            <p:ph type="ftr" sz="quarter" idx="15"/>
          </p:nvPr>
        </p:nvSpPr>
        <p:spPr/>
        <p:txBody>
          <a:bodyPr/>
          <a:lstStyle>
            <a:lvl1pPr>
              <a:defRPr/>
            </a:lvl1pPr>
          </a:lstStyle>
          <a:p>
            <a:pPr>
              <a:defRPr/>
            </a:pPr>
            <a:endParaRPr lang="ru-RU"/>
          </a:p>
        </p:txBody>
      </p:sp>
      <p:sp>
        <p:nvSpPr>
          <p:cNvPr id="9" name="Slide Number Placeholder 5"/>
          <p:cNvSpPr>
            <a:spLocks noGrp="1"/>
          </p:cNvSpPr>
          <p:nvPr>
            <p:ph type="sldNum" sz="quarter" idx="16"/>
          </p:nvPr>
        </p:nvSpPr>
        <p:spPr/>
        <p:txBody>
          <a:bodyPr/>
          <a:lstStyle>
            <a:lvl1pPr>
              <a:defRPr/>
            </a:lvl1pPr>
          </a:lstStyle>
          <a:p>
            <a:pPr>
              <a:defRPr/>
            </a:pPr>
            <a:fld id="{D1E78A9F-2813-48FE-98BA-77FD0D99C1DD}"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4"/>
          </p:nvPr>
        </p:nvSpPr>
        <p:spPr/>
        <p:txBody>
          <a:bodyPr/>
          <a:lstStyle>
            <a:lvl1pPr>
              <a:defRPr/>
            </a:lvl1pPr>
          </a:lstStyle>
          <a:p>
            <a:pPr>
              <a:defRPr/>
            </a:pPr>
            <a:fld id="{ADF2CDC8-C385-4FCB-8DB5-0BF5C527BE14}" type="datetimeFigureOut">
              <a:rPr lang="ru-RU"/>
              <a:pPr>
                <a:defRPr/>
              </a:pPr>
              <a:t>09.04.2015</a:t>
            </a:fld>
            <a:endParaRPr lang="ru-RU"/>
          </a:p>
        </p:txBody>
      </p:sp>
      <p:sp>
        <p:nvSpPr>
          <p:cNvPr id="6" name="Footer Placeholder 4"/>
          <p:cNvSpPr>
            <a:spLocks noGrp="1"/>
          </p:cNvSpPr>
          <p:nvPr>
            <p:ph type="ftr" sz="quarter" idx="15"/>
          </p:nvPr>
        </p:nvSpPr>
        <p:spPr/>
        <p:txBody>
          <a:bodyPr/>
          <a:lstStyle>
            <a:lvl1pPr>
              <a:defRPr/>
            </a:lvl1pPr>
          </a:lstStyle>
          <a:p>
            <a:pPr>
              <a:defRPr/>
            </a:pPr>
            <a:endParaRPr lang="ru-RU"/>
          </a:p>
        </p:txBody>
      </p:sp>
      <p:sp>
        <p:nvSpPr>
          <p:cNvPr id="7" name="Slide Number Placeholder 5"/>
          <p:cNvSpPr>
            <a:spLocks noGrp="1"/>
          </p:cNvSpPr>
          <p:nvPr>
            <p:ph type="sldNum" sz="quarter" idx="16"/>
          </p:nvPr>
        </p:nvSpPr>
        <p:spPr/>
        <p:txBody>
          <a:bodyPr/>
          <a:lstStyle>
            <a:lvl1pPr>
              <a:defRPr/>
            </a:lvl1pPr>
          </a:lstStyle>
          <a:p>
            <a:pPr>
              <a:defRPr/>
            </a:pPr>
            <a:fld id="{1200B68D-0A68-4730-8002-A1F7FF44F484}"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97421721-0502-47B2-A8E2-F8F47ED2C29D}" type="datetimeFigureOut">
              <a:rPr lang="ru-RU"/>
              <a:pPr>
                <a:defRPr/>
              </a:pPr>
              <a:t>09.04.2015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96EF1B43-66A5-4C74-9C01-D2F47F219308}"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107F709B-EC57-43D7-B42B-B4ACF85FFE41}" type="datetimeFigureOut">
              <a:rPr lang="ru-RU"/>
              <a:pPr>
                <a:defRPr/>
              </a:pPr>
              <a:t>09.04.2015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CF60066C-3445-4854-8E26-5D76D458FF7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A6FAA4D7-B387-483E-B3CE-A1D1C9292279}" type="datetimeFigureOut">
              <a:rPr lang="ru-RU"/>
              <a:pPr>
                <a:defRPr/>
              </a:pPr>
              <a:t>09.04.2015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432F47E9-0B54-4C0B-83A3-866E456C89D5}"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AEAF45A0-829D-452B-A7A7-D235DFD9ACC9}" type="datetimeFigureOut">
              <a:rPr lang="ru-RU"/>
              <a:pPr>
                <a:defRPr/>
              </a:pPr>
              <a:t>09.04.2015</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591AB256-4CD9-44F2-BAD8-CC5FB8773DC2}"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BE7ED869-A79F-4AB7-9A56-D4B6439F6EDC}" type="datetimeFigureOut">
              <a:rPr lang="ru-RU"/>
              <a:pPr>
                <a:defRPr/>
              </a:pPr>
              <a:t>09.04.2015</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C86146D7-471F-4F1F-B492-209F1F87CE8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C10CB048-F95B-45AA-9A75-99D24B5B8496}" type="datetimeFigureOut">
              <a:rPr lang="ru-RU"/>
              <a:pPr>
                <a:defRPr/>
              </a:pPr>
              <a:t>09.04.2015</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A2748D19-EF27-4BE8-8BC2-B19DB29E336F}"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436CB57A-4411-445F-A45C-66FEC2BB5D1C}" type="datetimeFigureOut">
              <a:rPr lang="ru-RU"/>
              <a:pPr>
                <a:defRPr/>
              </a:pPr>
              <a:t>09.04.2015</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9D11FBF0-248B-4872-B56F-D209E67ACB75}"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309B64F-7018-4BE2-85F1-142BC63725F9}" type="datetimeFigureOut">
              <a:rPr lang="ru-RU"/>
              <a:pPr>
                <a:defRPr/>
              </a:pPr>
              <a:t>09.04.2015</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B7A2CBE7-3629-4682-8C49-8E310DAE86C7}"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6073AFDE-8BAB-4547-A99A-321E4628BCD2}" type="datetimeFigureOut">
              <a:rPr lang="ru-RU"/>
              <a:pPr>
                <a:defRPr/>
              </a:pPr>
              <a:t>09.04.2015</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8015C659-4615-4C1B-9BAD-27B183837FB4}"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BD2C4092-3257-412D-AC6A-95332B6557E2}" type="datetimeFigureOut">
              <a:rPr lang="ru-RU"/>
              <a:pPr>
                <a:defRPr/>
              </a:pPr>
              <a:t>09.04.2015</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CA031E06-7585-42D1-8CCB-91B35DCDFEF0}"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0" y="-7938"/>
            <a:ext cx="12192000" cy="6865938"/>
            <a:chOff x="0" y="-8467"/>
            <a:chExt cx="12192000" cy="6866467"/>
          </a:xfrm>
        </p:grpSpPr>
        <p:cxnSp>
          <p:nvCxnSpPr>
            <p:cNvPr id="20" name="Straight Connector 19"/>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77863" y="609600"/>
            <a:ext cx="8596312" cy="132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заголовка</a:t>
            </a:r>
            <a:endParaRPr lang="en-US" smtClean="0"/>
          </a:p>
        </p:txBody>
      </p:sp>
      <p:sp>
        <p:nvSpPr>
          <p:cNvPr id="1028" name="Text Placeholder 2"/>
          <p:cNvSpPr>
            <a:spLocks noGrp="1"/>
          </p:cNvSpPr>
          <p:nvPr>
            <p:ph type="body" idx="1"/>
          </p:nvPr>
        </p:nvSpPr>
        <p:spPr bwMode="auto">
          <a:xfrm>
            <a:off x="677863" y="2160588"/>
            <a:ext cx="8596312" cy="388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fontAlgn="auto">
              <a:spcBef>
                <a:spcPts val="0"/>
              </a:spcBef>
              <a:spcAft>
                <a:spcPts val="0"/>
              </a:spcAft>
              <a:defRPr sz="900" smtClean="0">
                <a:solidFill>
                  <a:schemeClr val="tx1">
                    <a:tint val="75000"/>
                  </a:schemeClr>
                </a:solidFill>
                <a:latin typeface="+mn-lt"/>
                <a:cs typeface="+mn-cs"/>
              </a:defRPr>
            </a:lvl1pPr>
          </a:lstStyle>
          <a:p>
            <a:pPr>
              <a:defRPr/>
            </a:pPr>
            <a:fld id="{F17C01CD-CD93-46AE-ADC7-AD62CC1B0D96}" type="datetimeFigureOut">
              <a:rPr lang="ru-RU"/>
              <a:pPr>
                <a:defRPr/>
              </a:pPr>
              <a:t>09.04.2015</a:t>
            </a:fld>
            <a:endParaRPr lang="ru-RU"/>
          </a:p>
        </p:txBody>
      </p:sp>
      <p:sp>
        <p:nvSpPr>
          <p:cNvPr id="5" name="Footer Placeholder 4"/>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cs typeface="+mn-cs"/>
              </a:defRPr>
            </a:lvl1pPr>
          </a:lstStyle>
          <a:p>
            <a:pPr>
              <a:defRPr/>
            </a:pPr>
            <a:endParaRPr lang="ru-RU"/>
          </a:p>
        </p:txBody>
      </p:sp>
      <p:sp>
        <p:nvSpPr>
          <p:cNvPr id="6" name="Slide Number Placeholder 5"/>
          <p:cNvSpPr>
            <a:spLocks noGrp="1"/>
          </p:cNvSpPr>
          <p:nvPr>
            <p:ph type="sldNum" sz="quarter" idx="4"/>
          </p:nvPr>
        </p:nvSpPr>
        <p:spPr>
          <a:xfrm>
            <a:off x="8589963" y="6042025"/>
            <a:ext cx="684212" cy="365125"/>
          </a:xfrm>
          <a:prstGeom prst="rect">
            <a:avLst/>
          </a:prstGeom>
        </p:spPr>
        <p:txBody>
          <a:bodyPr vert="horz" lIns="91440" tIns="45720" rIns="91440" bIns="45720" rtlCol="0" anchor="ctr"/>
          <a:lstStyle>
            <a:lvl1pPr algn="r" fontAlgn="auto">
              <a:spcBef>
                <a:spcPts val="0"/>
              </a:spcBef>
              <a:spcAft>
                <a:spcPts val="0"/>
              </a:spcAft>
              <a:defRPr sz="900" smtClean="0">
                <a:solidFill>
                  <a:schemeClr val="accent1"/>
                </a:solidFill>
                <a:latin typeface="+mn-lt"/>
                <a:cs typeface="+mn-cs"/>
              </a:defRPr>
            </a:lvl1pPr>
          </a:lstStyle>
          <a:p>
            <a:pPr>
              <a:defRPr/>
            </a:pPr>
            <a:fld id="{695B0E94-99A8-486A-B6E1-5EB0D0CDA9CA}"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48" r:id="rId1"/>
    <p:sldLayoutId id="2147483747" r:id="rId2"/>
    <p:sldLayoutId id="2147483746" r:id="rId3"/>
    <p:sldLayoutId id="2147483745" r:id="rId4"/>
    <p:sldLayoutId id="2147483744" r:id="rId5"/>
    <p:sldLayoutId id="2147483743" r:id="rId6"/>
    <p:sldLayoutId id="2147483742" r:id="rId7"/>
    <p:sldLayoutId id="2147483741" r:id="rId8"/>
    <p:sldLayoutId id="2147483740" r:id="rId9"/>
    <p:sldLayoutId id="2147483739" r:id="rId10"/>
    <p:sldLayoutId id="2147483749" r:id="rId11"/>
    <p:sldLayoutId id="2147483738" r:id="rId12"/>
    <p:sldLayoutId id="2147483750" r:id="rId13"/>
    <p:sldLayoutId id="2147483737" r:id="rId14"/>
    <p:sldLayoutId id="2147483736" r:id="rId15"/>
    <p:sldLayoutId id="2147483735" r:id="rId16"/>
  </p:sldLayoutIdLst>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itchFamily="34" charset="0"/>
        </a:defRPr>
      </a:lvl2pPr>
      <a:lvl3pPr algn="l" defTabSz="457200" rtl="0" fontAlgn="base">
        <a:spcBef>
          <a:spcPct val="0"/>
        </a:spcBef>
        <a:spcAft>
          <a:spcPct val="0"/>
        </a:spcAft>
        <a:defRPr sz="3600">
          <a:solidFill>
            <a:schemeClr val="accent1"/>
          </a:solidFill>
          <a:latin typeface="Trebuchet MS" pitchFamily="34" charset="0"/>
        </a:defRPr>
      </a:lvl3pPr>
      <a:lvl4pPr algn="l" defTabSz="457200" rtl="0" fontAlgn="base">
        <a:spcBef>
          <a:spcPct val="0"/>
        </a:spcBef>
        <a:spcAft>
          <a:spcPct val="0"/>
        </a:spcAft>
        <a:defRPr sz="3600">
          <a:solidFill>
            <a:schemeClr val="accent1"/>
          </a:solidFill>
          <a:latin typeface="Trebuchet MS" pitchFamily="34" charset="0"/>
        </a:defRPr>
      </a:lvl4pPr>
      <a:lvl5pPr algn="l" defTabSz="457200" rtl="0" fontAlgn="base">
        <a:spcBef>
          <a:spcPct val="0"/>
        </a:spcBef>
        <a:spcAft>
          <a:spcPct val="0"/>
        </a:spcAft>
        <a:defRPr sz="3600">
          <a:solidFill>
            <a:schemeClr val="accent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ctrTitle"/>
          </p:nvPr>
        </p:nvSpPr>
        <p:spPr>
          <a:xfrm>
            <a:off x="1506538" y="2405063"/>
            <a:ext cx="7767637" cy="1646237"/>
          </a:xfrm>
        </p:spPr>
        <p:txBody>
          <a:bodyPr/>
          <a:lstStyle/>
          <a:p>
            <a:r>
              <a:rPr lang="ru-RU" smtClean="0"/>
              <a:t>Хозяйственное товарищество на вере</a:t>
            </a:r>
          </a:p>
        </p:txBody>
      </p:sp>
      <p:sp>
        <p:nvSpPr>
          <p:cNvPr id="3" name="Подзаголовок 2"/>
          <p:cNvSpPr>
            <a:spLocks noGrp="1"/>
          </p:cNvSpPr>
          <p:nvPr>
            <p:ph type="subTitle" idx="1"/>
          </p:nvPr>
        </p:nvSpPr>
        <p:spPr>
          <a:xfrm>
            <a:off x="1506538" y="4051300"/>
            <a:ext cx="7767637" cy="1096963"/>
          </a:xfrm>
        </p:spPr>
        <p:txBody>
          <a:bodyPr rtlCol="0">
            <a:normAutofit/>
          </a:bodyPr>
          <a:lstStyle/>
          <a:p>
            <a:pPr fontAlgn="auto">
              <a:spcAft>
                <a:spcPts val="0"/>
              </a:spcAft>
              <a:buFont typeface="Wingdings 3" charset="2"/>
              <a:buNone/>
              <a:defRPr/>
            </a:pPr>
            <a:endParaRPr lang="ru-RU"/>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Заголовок 1"/>
          <p:cNvSpPr>
            <a:spLocks noGrp="1"/>
          </p:cNvSpPr>
          <p:nvPr>
            <p:ph type="title"/>
          </p:nvPr>
        </p:nvSpPr>
        <p:spPr/>
        <p:txBody>
          <a:bodyPr/>
          <a:lstStyle/>
          <a:p>
            <a:endParaRPr lang="ru-RU" smtClean="0"/>
          </a:p>
        </p:txBody>
      </p:sp>
      <p:sp>
        <p:nvSpPr>
          <p:cNvPr id="27650" name="Объект 2"/>
          <p:cNvSpPr>
            <a:spLocks noGrp="1"/>
          </p:cNvSpPr>
          <p:nvPr>
            <p:ph idx="1"/>
          </p:nvPr>
        </p:nvSpPr>
        <p:spPr/>
        <p:txBody>
          <a:bodyPr/>
          <a:lstStyle/>
          <a:p>
            <a:endParaRPr lang="ru-RU"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title"/>
          </p:nvPr>
        </p:nvSpPr>
        <p:spPr/>
        <p:txBody>
          <a:bodyPr/>
          <a:lstStyle/>
          <a:p>
            <a:r>
              <a:rPr lang="ru-RU" sz="9600" smtClean="0"/>
              <a:t>Товарищество</a:t>
            </a:r>
          </a:p>
        </p:txBody>
      </p:sp>
      <p:sp>
        <p:nvSpPr>
          <p:cNvPr id="19458" name="Объект 2"/>
          <p:cNvSpPr>
            <a:spLocks noGrp="1"/>
          </p:cNvSpPr>
          <p:nvPr>
            <p:ph idx="1"/>
          </p:nvPr>
        </p:nvSpPr>
        <p:spPr/>
        <p:txBody>
          <a:bodyPr/>
          <a:lstStyle/>
          <a:p>
            <a:r>
              <a:rPr lang="ru-RU" sz="2000" smtClean="0"/>
              <a:t>Индивидуальная предпринимательская деятельность обладает ограниченными возможностями и распространяется в основном на мелкий бизнес. Для более или менее крупного дела приходиться соединять усилия нескольких лиц, переходить к коллективному предпринимательству. Объединение партнеров для совместного бизнеса называют</a:t>
            </a:r>
            <a:r>
              <a:rPr lang="ru-RU" sz="2000" b="1" u="sng" smtClean="0"/>
              <a:t> товариществом</a:t>
            </a:r>
            <a:r>
              <a:rPr lang="ru-RU" sz="2000" smtClean="0"/>
              <a:t>. Участие в товариществе принято скреплять письменным соглашением или договором. Для более тесного и прочного союза товарищество оформляется как предприятие. Товарищество соединяет не только усилия, но и капиталы его участников.</a:t>
            </a:r>
          </a:p>
          <a:p>
            <a:endParaRPr lang="ru-RU" sz="2000" smtClean="0"/>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p:txBody>
          <a:bodyPr/>
          <a:lstStyle/>
          <a:p>
            <a:r>
              <a:rPr lang="ru-RU" b="1" smtClean="0"/>
              <a:t>Коммандитное товарищество, его учредители</a:t>
            </a:r>
            <a:endParaRPr lang="ru-RU" smtClean="0"/>
          </a:p>
        </p:txBody>
      </p:sp>
      <p:sp>
        <p:nvSpPr>
          <p:cNvPr id="3" name="Объект 2"/>
          <p:cNvSpPr>
            <a:spLocks noGrp="1"/>
          </p:cNvSpPr>
          <p:nvPr>
            <p:ph idx="1"/>
          </p:nvPr>
        </p:nvSpPr>
        <p:spPr/>
        <p:txBody>
          <a:bodyPr rtlCol="0">
            <a:normAutofit fontScale="92500" lnSpcReduction="20000"/>
          </a:bodyPr>
          <a:lstStyle/>
          <a:p>
            <a:pPr>
              <a:spcAft>
                <a:spcPts val="0"/>
              </a:spcAft>
              <a:buFont typeface="Wingdings 3" charset="2"/>
              <a:buChar char=""/>
              <a:defRPr/>
            </a:pPr>
            <a:r>
              <a:rPr lang="ru-RU" sz="1900" dirty="0">
                <a:solidFill>
                  <a:schemeClr val="tx1">
                    <a:lumMod val="75000"/>
                    <a:lumOff val="25000"/>
                  </a:schemeClr>
                </a:solidFill>
                <a:latin typeface="Times New Roman" panose="02020603050405020304" pitchFamily="18" charset="0"/>
                <a:cs typeface="Times New Roman" panose="02020603050405020304" pitchFamily="18" charset="0"/>
              </a:rPr>
              <a:t>Коммандитное товарищество, подобно полному товариществу, представляет собой объединение на долевой, паевой основе нескольких лиц, созданное на основании договора между ними для совместной хозяйственной деятельности. Но принципиальное отличие смешанного товарищества от полного состоит в том, что только часть его членов, именуемых действительными членами (</a:t>
            </a:r>
            <a:r>
              <a:rPr lang="ru-RU" sz="1900" b="1" dirty="0" err="1">
                <a:solidFill>
                  <a:schemeClr val="tx1">
                    <a:lumMod val="75000"/>
                    <a:lumOff val="25000"/>
                  </a:schemeClr>
                </a:solidFill>
                <a:latin typeface="Times New Roman" panose="02020603050405020304" pitchFamily="18" charset="0"/>
                <a:cs typeface="Times New Roman" panose="02020603050405020304" pitchFamily="18" charset="0"/>
              </a:rPr>
              <a:t>комплиментариями</a:t>
            </a:r>
            <a:r>
              <a:rPr lang="ru-RU" sz="1900" dirty="0">
                <a:solidFill>
                  <a:schemeClr val="tx1">
                    <a:lumMod val="75000"/>
                    <a:lumOff val="25000"/>
                  </a:schemeClr>
                </a:solidFill>
                <a:latin typeface="Times New Roman" panose="02020603050405020304" pitchFamily="18" charset="0"/>
                <a:cs typeface="Times New Roman" panose="02020603050405020304" pitchFamily="18" charset="0"/>
              </a:rPr>
              <a:t>), несет полную солидарную ответственность по обязательствам товарищества всем своим имуществом. Другая же часть в виде членов-вкладчиков (</a:t>
            </a:r>
            <a:r>
              <a:rPr lang="ru-RU" sz="1900" b="1" dirty="0">
                <a:solidFill>
                  <a:schemeClr val="tx1">
                    <a:lumMod val="75000"/>
                    <a:lumOff val="25000"/>
                  </a:schemeClr>
                </a:solidFill>
                <a:latin typeface="Times New Roman" panose="02020603050405020304" pitchFamily="18" charset="0"/>
                <a:cs typeface="Times New Roman" panose="02020603050405020304" pitchFamily="18" charset="0"/>
              </a:rPr>
              <a:t>коммандитистов</a:t>
            </a:r>
            <a:r>
              <a:rPr lang="ru-RU" sz="1900" dirty="0">
                <a:solidFill>
                  <a:schemeClr val="tx1">
                    <a:lumMod val="75000"/>
                    <a:lumOff val="25000"/>
                  </a:schemeClr>
                </a:solidFill>
                <a:latin typeface="Times New Roman" panose="02020603050405020304" pitchFamily="18" charset="0"/>
                <a:cs typeface="Times New Roman" panose="02020603050405020304" pitchFamily="18" charset="0"/>
              </a:rPr>
              <a:t>) несет ограниченную ответственность по обязательствам товарищества только пределах своего вклада. Естественно, делами такого товарищества заправляют </a:t>
            </a:r>
            <a:r>
              <a:rPr lang="ru-RU" sz="1900" dirty="0" err="1">
                <a:solidFill>
                  <a:schemeClr val="tx1">
                    <a:lumMod val="75000"/>
                    <a:lumOff val="25000"/>
                  </a:schemeClr>
                </a:solidFill>
                <a:latin typeface="Times New Roman" panose="02020603050405020304" pitchFamily="18" charset="0"/>
                <a:cs typeface="Times New Roman" panose="02020603050405020304" pitchFamily="18" charset="0"/>
              </a:rPr>
              <a:t>комплиментарии</a:t>
            </a:r>
            <a:r>
              <a:rPr lang="ru-RU" sz="1900" dirty="0">
                <a:solidFill>
                  <a:schemeClr val="tx1">
                    <a:lumMod val="75000"/>
                    <a:lumOff val="25000"/>
                  </a:schemeClr>
                </a:solidFill>
                <a:latin typeface="Times New Roman" panose="02020603050405020304" pitchFamily="18" charset="0"/>
                <a:cs typeface="Times New Roman" panose="02020603050405020304" pitchFamily="18" charset="0"/>
              </a:rPr>
              <a:t>, а коммандитисты могут лишь требовать предоставления необходимой коммерческой информации и бывают вынуждены доверять полным товарищам. Отсюда и традиционное российское название такой организации – товарищество на вере.</a:t>
            </a:r>
          </a:p>
          <a:p>
            <a:pPr>
              <a:spcAft>
                <a:spcPts val="0"/>
              </a:spcAft>
              <a:buFont typeface="Wingdings 3" charset="2"/>
              <a:buChar char=""/>
              <a:defRPr/>
            </a:pPr>
            <a:r>
              <a:rPr lang="ru-RU" sz="1900" dirty="0">
                <a:solidFill>
                  <a:schemeClr val="tx1">
                    <a:lumMod val="75000"/>
                    <a:lumOff val="25000"/>
                  </a:schemeClr>
                </a:solidFill>
                <a:latin typeface="Times New Roman" panose="02020603050405020304" pitchFamily="18" charset="0"/>
                <a:cs typeface="Times New Roman" panose="02020603050405020304" pitchFamily="18" charset="0"/>
              </a:rPr>
              <a:t>Для создания коммандитного товарищества необходимы как минимум один </a:t>
            </a:r>
            <a:r>
              <a:rPr lang="ru-RU" sz="1900" dirty="0" err="1">
                <a:solidFill>
                  <a:schemeClr val="tx1">
                    <a:lumMod val="75000"/>
                    <a:lumOff val="25000"/>
                  </a:schemeClr>
                </a:solidFill>
                <a:latin typeface="Times New Roman" panose="02020603050405020304" pitchFamily="18" charset="0"/>
                <a:cs typeface="Times New Roman" panose="02020603050405020304" pitchFamily="18" charset="0"/>
              </a:rPr>
              <a:t>комплиментарий</a:t>
            </a:r>
            <a:r>
              <a:rPr lang="ru-RU" sz="1900" dirty="0">
                <a:solidFill>
                  <a:schemeClr val="tx1">
                    <a:lumMod val="75000"/>
                    <a:lumOff val="25000"/>
                  </a:schemeClr>
                </a:solidFill>
                <a:latin typeface="Times New Roman" panose="02020603050405020304" pitchFamily="18" charset="0"/>
                <a:cs typeface="Times New Roman" panose="02020603050405020304" pitchFamily="18" charset="0"/>
              </a:rPr>
              <a:t> и один коммандитист</a:t>
            </a:r>
            <a:r>
              <a:rPr lang="ru-RU" dirty="0">
                <a:solidFill>
                  <a:schemeClr val="tx1">
                    <a:lumMod val="75000"/>
                    <a:lumOff val="25000"/>
                  </a:schemeClr>
                </a:solidFill>
              </a:rPr>
              <a:t>.</a:t>
            </a:r>
          </a:p>
          <a:p>
            <a:pPr fontAlgn="auto">
              <a:spcAft>
                <a:spcPts val="0"/>
              </a:spcAft>
              <a:buFont typeface="Wingdings 3" charset="2"/>
              <a:buChar char=""/>
              <a:defRPr/>
            </a:pPr>
            <a:endParaRPr lang="ru-RU" dirty="0">
              <a:solidFill>
                <a:schemeClr val="tx1">
                  <a:lumMod val="75000"/>
                  <a:lumOff val="25000"/>
                </a:schemeClr>
              </a:solidFill>
            </a:endParaRPr>
          </a:p>
        </p:txBody>
      </p:sp>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a:spcAft>
                <a:spcPts val="0"/>
              </a:spcAft>
              <a:defRPr/>
            </a:pPr>
            <a:r>
              <a:rPr lang="ru-RU" b="1" dirty="0"/>
              <a:t>Права и обязанности </a:t>
            </a:r>
            <a:r>
              <a:rPr lang="ru-RU" b="1" dirty="0" err="1" smtClean="0"/>
              <a:t>комплиментариев</a:t>
            </a:r>
            <a:r>
              <a:rPr lang="ru-RU" b="1" dirty="0" smtClean="0"/>
              <a:t>:</a:t>
            </a:r>
            <a:r>
              <a:rPr lang="ru-RU" dirty="0"/>
              <a:t/>
            </a:r>
            <a:br>
              <a:rPr lang="ru-RU" dirty="0"/>
            </a:br>
            <a:r>
              <a:rPr lang="ru-RU" dirty="0"/>
              <a:t/>
            </a:r>
            <a:br>
              <a:rPr lang="ru-RU" dirty="0"/>
            </a:br>
            <a:endParaRPr lang="ru-RU" dirty="0"/>
          </a:p>
        </p:txBody>
      </p:sp>
      <p:sp>
        <p:nvSpPr>
          <p:cNvPr id="21506" name="Объект 2"/>
          <p:cNvSpPr>
            <a:spLocks noGrp="1"/>
          </p:cNvSpPr>
          <p:nvPr>
            <p:ph idx="1"/>
          </p:nvPr>
        </p:nvSpPr>
        <p:spPr/>
        <p:txBody>
          <a:bodyPr/>
          <a:lstStyle/>
          <a:p>
            <a:r>
              <a:rPr lang="ru-RU" smtClean="0"/>
              <a:t>Комплиментарии хозяйственного товарищества вправе:</a:t>
            </a:r>
          </a:p>
          <a:p>
            <a:r>
              <a:rPr lang="ru-RU" smtClean="0"/>
              <a:t>участвовать в управлении делами товарищества;</a:t>
            </a:r>
          </a:p>
          <a:p>
            <a:r>
              <a:rPr lang="ru-RU" smtClean="0"/>
              <a:t>получать информацию о деятельности товарищества и знакомиться с его бухгалтерскими книгами и иной документацией в установленном учредительными документами порядке;</a:t>
            </a:r>
          </a:p>
          <a:p>
            <a:r>
              <a:rPr lang="ru-RU" smtClean="0"/>
              <a:t>принимать участие в распределении прибыли, а также получать в случае ликвидации товарищества часть имущества, оставшегося после расчетов с кредиторами, или его стоимость</a:t>
            </a:r>
          </a:p>
        </p:txBody>
      </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dirty="0"/>
              <a:t>Помимо прав </a:t>
            </a:r>
            <a:r>
              <a:rPr lang="ru-RU" b="1" dirty="0" err="1"/>
              <a:t>комплиментарии</a:t>
            </a:r>
            <a:r>
              <a:rPr lang="ru-RU" b="1" dirty="0"/>
              <a:t> имеют и обязанности:</a:t>
            </a:r>
            <a:r>
              <a:rPr lang="ru-RU" dirty="0"/>
              <a:t/>
            </a:r>
            <a:br>
              <a:rPr lang="ru-RU" dirty="0"/>
            </a:br>
            <a:endParaRPr lang="ru-RU" dirty="0"/>
          </a:p>
        </p:txBody>
      </p:sp>
      <p:sp>
        <p:nvSpPr>
          <p:cNvPr id="22530" name="Объект 2"/>
          <p:cNvSpPr>
            <a:spLocks noGrp="1"/>
          </p:cNvSpPr>
          <p:nvPr>
            <p:ph idx="1"/>
          </p:nvPr>
        </p:nvSpPr>
        <p:spPr/>
        <p:txBody>
          <a:bodyPr/>
          <a:lstStyle/>
          <a:p>
            <a:r>
              <a:rPr lang="ru-RU" smtClean="0"/>
              <a:t>комплиментарии обязаны вносить вклады в порядке, размерах, способами и в сроки, которые предусмотрены учредительными документами;</a:t>
            </a:r>
          </a:p>
          <a:p>
            <a:r>
              <a:rPr lang="ru-RU" smtClean="0"/>
              <a:t>не разглашать конфиденциальную информацию о деятельности товарищества;</a:t>
            </a:r>
          </a:p>
          <a:p>
            <a:r>
              <a:rPr lang="ru-RU" smtClean="0"/>
              <a:t>нести ответственность по обязательствам товарищества принадлежащим им имуществом</a:t>
            </a:r>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dirty="0"/>
              <a:t>Права и обязанности коммандитистов (вкладчиков)</a:t>
            </a:r>
            <a:r>
              <a:rPr lang="ru-RU" dirty="0"/>
              <a:t/>
            </a:r>
            <a:br>
              <a:rPr lang="ru-RU" dirty="0"/>
            </a:br>
            <a:endParaRPr lang="ru-RU" dirty="0"/>
          </a:p>
        </p:txBody>
      </p:sp>
      <p:sp>
        <p:nvSpPr>
          <p:cNvPr id="23554" name="Объект 2"/>
          <p:cNvSpPr>
            <a:spLocks noGrp="1"/>
          </p:cNvSpPr>
          <p:nvPr>
            <p:ph idx="1"/>
          </p:nvPr>
        </p:nvSpPr>
        <p:spPr/>
        <p:txBody>
          <a:bodyPr/>
          <a:lstStyle/>
          <a:p>
            <a:r>
              <a:rPr lang="ru-RU" smtClean="0"/>
              <a:t>получать часть прибыли товарищества, причитающуюся на его долю в складочном капитале, в порядке, предусмотренном учредительным договором;</a:t>
            </a:r>
          </a:p>
          <a:p>
            <a:r>
              <a:rPr lang="ru-RU" smtClean="0"/>
              <a:t>знакомиться с годовыми отчетами и балансами товарищества;</a:t>
            </a:r>
          </a:p>
          <a:p>
            <a:r>
              <a:rPr lang="ru-RU" smtClean="0"/>
              <a:t>по окончании финансового года выйти из товарищества и получить свой вклад в порядке, предусмотренным договором;</a:t>
            </a:r>
          </a:p>
          <a:p>
            <a:r>
              <a:rPr lang="ru-RU" smtClean="0"/>
              <a:t>передать свою долю в складочном капитале или ее часть другому или третьему лицу. Передача всей доли иному лицу вкладчиком прекращает его участие в товариществе</a:t>
            </a:r>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a:spcAft>
                <a:spcPts val="0"/>
              </a:spcAft>
              <a:defRPr/>
            </a:pPr>
            <a:r>
              <a:rPr lang="ru-RU" b="1" u="sng" dirty="0" smtClean="0"/>
              <a:t> Учредительный договор товарищества на вере</a:t>
            </a:r>
            <a:r>
              <a:rPr lang="ru-RU" dirty="0" smtClean="0"/>
              <a:t/>
            </a:r>
            <a:br>
              <a:rPr lang="ru-RU" dirty="0" smtClean="0"/>
            </a:br>
            <a:r>
              <a:rPr lang="ru-RU" dirty="0" smtClean="0"/>
              <a:t/>
            </a:r>
            <a:br>
              <a:rPr lang="ru-RU" dirty="0" smtClean="0"/>
            </a:br>
            <a:endParaRPr lang="ru-RU" dirty="0"/>
          </a:p>
        </p:txBody>
      </p:sp>
      <p:sp>
        <p:nvSpPr>
          <p:cNvPr id="24578" name="Текст 3"/>
          <p:cNvSpPr>
            <a:spLocks noGrp="1"/>
          </p:cNvSpPr>
          <p:nvPr>
            <p:ph type="body" idx="1"/>
          </p:nvPr>
        </p:nvSpPr>
        <p:spPr>
          <a:xfrm>
            <a:off x="676275" y="2160588"/>
            <a:ext cx="4184650" cy="576262"/>
          </a:xfrm>
        </p:spPr>
        <p:txBody>
          <a:bodyPr/>
          <a:lstStyle/>
          <a:p>
            <a:endParaRPr lang="ru-RU" smtClean="0"/>
          </a:p>
        </p:txBody>
      </p:sp>
      <p:sp>
        <p:nvSpPr>
          <p:cNvPr id="5" name="Объект 4"/>
          <p:cNvSpPr>
            <a:spLocks noGrp="1"/>
          </p:cNvSpPr>
          <p:nvPr>
            <p:ph sz="half" idx="2"/>
          </p:nvPr>
        </p:nvSpPr>
        <p:spPr>
          <a:xfrm>
            <a:off x="676275" y="2736850"/>
            <a:ext cx="4184650" cy="4121150"/>
          </a:xfrm>
        </p:spPr>
        <p:txBody>
          <a:bodyPr rtlCol="0">
            <a:noAutofit/>
          </a:bodyPr>
          <a:lstStyle/>
          <a:p>
            <a:pPr>
              <a:spcAft>
                <a:spcPts val="0"/>
              </a:spcAft>
              <a:buFont typeface="Wingdings 3" charset="2"/>
              <a:buChar char=""/>
              <a:defRPr/>
            </a:pPr>
            <a:r>
              <a:rPr lang="ru-RU" sz="1600" b="1" dirty="0">
                <a:solidFill>
                  <a:schemeClr val="tx1">
                    <a:lumMod val="75000"/>
                    <a:lumOff val="25000"/>
                  </a:schemeClr>
                </a:solidFill>
                <a:latin typeface="+mj-lt"/>
                <a:cs typeface="Times New Roman" panose="02020603050405020304" pitchFamily="18" charset="0"/>
              </a:rPr>
              <a:t>Учредительный договор должен содержать следующую информацию:</a:t>
            </a:r>
          </a:p>
          <a:p>
            <a:pPr>
              <a:spcAft>
                <a:spcPts val="0"/>
              </a:spcAft>
              <a:buFont typeface="Wingdings 3" charset="2"/>
              <a:buChar char=""/>
              <a:defRPr/>
            </a:pPr>
            <a:r>
              <a:rPr lang="ru-RU" sz="1600" b="1" dirty="0">
                <a:solidFill>
                  <a:schemeClr val="tx1">
                    <a:lumMod val="75000"/>
                    <a:lumOff val="25000"/>
                  </a:schemeClr>
                </a:solidFill>
                <a:latin typeface="+mj-lt"/>
                <a:cs typeface="Times New Roman" panose="02020603050405020304" pitchFamily="18" charset="0"/>
              </a:rPr>
              <a:t>наименование юридического лица;</a:t>
            </a:r>
          </a:p>
          <a:p>
            <a:pPr>
              <a:spcAft>
                <a:spcPts val="0"/>
              </a:spcAft>
              <a:buFont typeface="Wingdings 3" charset="2"/>
              <a:buChar char=""/>
              <a:defRPr/>
            </a:pPr>
            <a:r>
              <a:rPr lang="ru-RU" sz="1600" b="1" dirty="0">
                <a:solidFill>
                  <a:schemeClr val="tx1">
                    <a:lumMod val="75000"/>
                    <a:lumOff val="25000"/>
                  </a:schemeClr>
                </a:solidFill>
                <a:latin typeface="+mj-lt"/>
                <a:cs typeface="Times New Roman" panose="02020603050405020304" pitchFamily="18" charset="0"/>
              </a:rPr>
              <a:t>место его нахождения;</a:t>
            </a:r>
          </a:p>
          <a:p>
            <a:pPr>
              <a:spcAft>
                <a:spcPts val="0"/>
              </a:spcAft>
              <a:buFont typeface="Wingdings 3" charset="2"/>
              <a:buChar char=""/>
              <a:defRPr/>
            </a:pPr>
            <a:r>
              <a:rPr lang="ru-RU" sz="1600" b="1" dirty="0">
                <a:solidFill>
                  <a:schemeClr val="tx1">
                    <a:lumMod val="75000"/>
                    <a:lumOff val="25000"/>
                  </a:schemeClr>
                </a:solidFill>
                <a:latin typeface="+mj-lt"/>
                <a:cs typeface="Times New Roman" panose="02020603050405020304" pitchFamily="18" charset="0"/>
              </a:rPr>
              <a:t>порядок управления деятельностью юридического лица;</a:t>
            </a:r>
          </a:p>
          <a:p>
            <a:pPr>
              <a:spcAft>
                <a:spcPts val="0"/>
              </a:spcAft>
              <a:buFont typeface="Wingdings 3" charset="2"/>
              <a:buChar char=""/>
              <a:defRPr/>
            </a:pPr>
            <a:r>
              <a:rPr lang="ru-RU" sz="1600" b="1" dirty="0">
                <a:solidFill>
                  <a:schemeClr val="tx1">
                    <a:lumMod val="75000"/>
                    <a:lumOff val="25000"/>
                  </a:schemeClr>
                </a:solidFill>
                <a:latin typeface="+mj-lt"/>
                <a:cs typeface="Times New Roman" panose="02020603050405020304" pitchFamily="18" charset="0"/>
              </a:rPr>
              <a:t>предмет и определенные цели деятельности товарищества на вере;</a:t>
            </a:r>
          </a:p>
          <a:p>
            <a:pPr>
              <a:spcAft>
                <a:spcPts val="0"/>
              </a:spcAft>
              <a:buFont typeface="Wingdings 3" charset="2"/>
              <a:buChar char=""/>
              <a:defRPr/>
            </a:pPr>
            <a:r>
              <a:rPr lang="ru-RU" sz="1600" b="1" dirty="0">
                <a:solidFill>
                  <a:schemeClr val="tx1">
                    <a:lumMod val="75000"/>
                    <a:lumOff val="25000"/>
                  </a:schemeClr>
                </a:solidFill>
                <a:latin typeface="+mj-lt"/>
                <a:cs typeface="Times New Roman" panose="02020603050405020304" pitchFamily="18" charset="0"/>
              </a:rPr>
              <a:t>условия и порядок распределения между участниками прибыли и убытков, выхода участников из состава товарищества;</a:t>
            </a:r>
          </a:p>
          <a:p>
            <a:pPr fontAlgn="auto">
              <a:spcAft>
                <a:spcPts val="0"/>
              </a:spcAft>
              <a:buFont typeface="Wingdings 3" charset="2"/>
              <a:buChar char=""/>
              <a:defRPr/>
            </a:pPr>
            <a:endParaRPr lang="ru-RU" sz="1600" dirty="0">
              <a:solidFill>
                <a:schemeClr val="tx1">
                  <a:lumMod val="75000"/>
                  <a:lumOff val="25000"/>
                </a:schemeClr>
              </a:solidFill>
              <a:latin typeface="+mj-lt"/>
            </a:endParaRPr>
          </a:p>
        </p:txBody>
      </p:sp>
      <p:sp>
        <p:nvSpPr>
          <p:cNvPr id="24580" name="Текст 5"/>
          <p:cNvSpPr>
            <a:spLocks noGrp="1"/>
          </p:cNvSpPr>
          <p:nvPr>
            <p:ph type="body" sz="quarter" idx="3"/>
          </p:nvPr>
        </p:nvSpPr>
        <p:spPr>
          <a:xfrm>
            <a:off x="5087938" y="2160588"/>
            <a:ext cx="4186237" cy="576262"/>
          </a:xfrm>
        </p:spPr>
        <p:txBody>
          <a:bodyPr/>
          <a:lstStyle/>
          <a:p>
            <a:endParaRPr lang="ru-RU" smtClean="0"/>
          </a:p>
        </p:txBody>
      </p:sp>
      <p:sp>
        <p:nvSpPr>
          <p:cNvPr id="7" name="Объект 6"/>
          <p:cNvSpPr>
            <a:spLocks noGrp="1"/>
          </p:cNvSpPr>
          <p:nvPr>
            <p:ph sz="quarter" idx="4"/>
          </p:nvPr>
        </p:nvSpPr>
        <p:spPr>
          <a:xfrm>
            <a:off x="5087938" y="2736850"/>
            <a:ext cx="4186237" cy="3998913"/>
          </a:xfrm>
        </p:spPr>
        <p:txBody>
          <a:bodyPr rtlCol="0">
            <a:normAutofit fontScale="92500"/>
          </a:bodyPr>
          <a:lstStyle/>
          <a:p>
            <a:pPr>
              <a:spcAft>
                <a:spcPts val="0"/>
              </a:spcAft>
              <a:buFont typeface="Wingdings 3" charset="2"/>
              <a:buChar char=""/>
              <a:defRPr/>
            </a:pPr>
            <a:r>
              <a:rPr lang="ru-RU" dirty="0">
                <a:solidFill>
                  <a:schemeClr val="tx1">
                    <a:lumMod val="75000"/>
                    <a:lumOff val="25000"/>
                  </a:schemeClr>
                </a:solidFill>
              </a:rPr>
              <a:t>условия о размере и составе складочного капитала товарищества;</a:t>
            </a:r>
          </a:p>
          <a:p>
            <a:pPr>
              <a:spcAft>
                <a:spcPts val="0"/>
              </a:spcAft>
              <a:buFont typeface="Wingdings 3" charset="2"/>
              <a:buChar char=""/>
              <a:defRPr/>
            </a:pPr>
            <a:r>
              <a:rPr lang="ru-RU" dirty="0">
                <a:solidFill>
                  <a:schemeClr val="tx1">
                    <a:lumMod val="75000"/>
                    <a:lumOff val="25000"/>
                  </a:schemeClr>
                </a:solidFill>
              </a:rPr>
              <a:t>условия о размере и порядке изменения долей каждого из полных товарищей в складочном капитале;</a:t>
            </a:r>
          </a:p>
          <a:p>
            <a:pPr>
              <a:spcAft>
                <a:spcPts val="0"/>
              </a:spcAft>
              <a:buFont typeface="Wingdings 3" charset="2"/>
              <a:buChar char=""/>
              <a:defRPr/>
            </a:pPr>
            <a:r>
              <a:rPr lang="ru-RU" dirty="0">
                <a:solidFill>
                  <a:schemeClr val="tx1">
                    <a:lumMod val="75000"/>
                    <a:lumOff val="25000"/>
                  </a:schemeClr>
                </a:solidFill>
              </a:rPr>
              <a:t>условия о размере, составе, сроках и порядке внесения ими вкладов;</a:t>
            </a:r>
          </a:p>
          <a:p>
            <a:pPr>
              <a:spcAft>
                <a:spcPts val="0"/>
              </a:spcAft>
              <a:buFont typeface="Wingdings 3" charset="2"/>
              <a:buChar char=""/>
              <a:defRPr/>
            </a:pPr>
            <a:r>
              <a:rPr lang="ru-RU" dirty="0">
                <a:solidFill>
                  <a:schemeClr val="tx1">
                    <a:lumMod val="75000"/>
                    <a:lumOff val="25000"/>
                  </a:schemeClr>
                </a:solidFill>
              </a:rPr>
              <a:t>ответственность за нарушение обязанностей по внесению вкладов;</a:t>
            </a:r>
          </a:p>
          <a:p>
            <a:pPr>
              <a:spcAft>
                <a:spcPts val="0"/>
              </a:spcAft>
              <a:buFont typeface="Wingdings 3" charset="2"/>
              <a:buChar char=""/>
              <a:defRPr/>
            </a:pPr>
            <a:r>
              <a:rPr lang="ru-RU" dirty="0">
                <a:solidFill>
                  <a:schemeClr val="tx1">
                    <a:lumMod val="75000"/>
                    <a:lumOff val="25000"/>
                  </a:schemeClr>
                </a:solidFill>
              </a:rPr>
              <a:t>о совокупном размере вкладов, вносимых вкладчиками.</a:t>
            </a:r>
          </a:p>
          <a:p>
            <a:pPr fontAlgn="auto">
              <a:spcAft>
                <a:spcPts val="0"/>
              </a:spcAft>
              <a:buFont typeface="Wingdings 3" charset="2"/>
              <a:buChar char=""/>
              <a:defRPr/>
            </a:pPr>
            <a:endParaRPr lang="ru-RU" dirty="0">
              <a:solidFill>
                <a:schemeClr val="tx1">
                  <a:lumMod val="75000"/>
                  <a:lumOff val="25000"/>
                </a:schemeClr>
              </a:solidFill>
            </a:endParaRP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Заголовок 1"/>
          <p:cNvSpPr>
            <a:spLocks noGrp="1"/>
          </p:cNvSpPr>
          <p:nvPr>
            <p:ph type="title"/>
          </p:nvPr>
        </p:nvSpPr>
        <p:spPr/>
        <p:txBody>
          <a:bodyPr/>
          <a:lstStyle/>
          <a:p>
            <a:pPr algn="ctr"/>
            <a:r>
              <a:rPr lang="ru-RU" smtClean="0"/>
              <a:t>Полное товарищество</a:t>
            </a:r>
          </a:p>
        </p:txBody>
      </p:sp>
      <p:sp>
        <p:nvSpPr>
          <p:cNvPr id="25602" name="Объект 2"/>
          <p:cNvSpPr>
            <a:spLocks noGrp="1"/>
          </p:cNvSpPr>
          <p:nvPr>
            <p:ph idx="1"/>
          </p:nvPr>
        </p:nvSpPr>
        <p:spPr/>
        <p:txBody>
          <a:bodyPr/>
          <a:lstStyle/>
          <a:p>
            <a:r>
              <a:rPr lang="ru-RU" sz="2800" b="1" smtClean="0">
                <a:latin typeface="Times New Roman" pitchFamily="18" charset="0"/>
                <a:cs typeface="Times New Roman" pitchFamily="18" charset="0"/>
              </a:rPr>
              <a:t>Полное товарищество</a:t>
            </a:r>
            <a:r>
              <a:rPr lang="ru-RU" sz="2800" smtClean="0">
                <a:latin typeface="Times New Roman" pitchFamily="18" charset="0"/>
                <a:cs typeface="Times New Roman" pitchFamily="18" charset="0"/>
              </a:rPr>
              <a:t> - самая старая из всех организационно-правовых форм хозяйственных товариществ и обществ. В этой форме наиболее ярко выражен личный элемент и, напротив, отсутствует ограничение ответственности участников по обязательствам товарищества. Поэтому использование формы полного товарищества сопряжено для его участников с повышенным риском.</a:t>
            </a:r>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1"/>
          <p:cNvSpPr>
            <a:spLocks noGrp="1"/>
          </p:cNvSpPr>
          <p:nvPr>
            <p:ph type="title"/>
          </p:nvPr>
        </p:nvSpPr>
        <p:spPr/>
        <p:txBody>
          <a:bodyPr/>
          <a:lstStyle/>
          <a:p>
            <a:pPr algn="ctr"/>
            <a:r>
              <a:rPr lang="ru-RU" sz="8000" smtClean="0"/>
              <a:t>Сравнение</a:t>
            </a:r>
          </a:p>
        </p:txBody>
      </p:sp>
      <p:sp>
        <p:nvSpPr>
          <p:cNvPr id="26626" name="Текст 3"/>
          <p:cNvSpPr>
            <a:spLocks noGrp="1"/>
          </p:cNvSpPr>
          <p:nvPr>
            <p:ph type="body" idx="1"/>
          </p:nvPr>
        </p:nvSpPr>
        <p:spPr>
          <a:xfrm>
            <a:off x="676275" y="2160588"/>
            <a:ext cx="4184650" cy="576262"/>
          </a:xfrm>
        </p:spPr>
        <p:txBody>
          <a:bodyPr/>
          <a:lstStyle/>
          <a:p>
            <a:pPr algn="ctr"/>
            <a:r>
              <a:rPr lang="ru-RU" sz="2000" b="1" smtClean="0">
                <a:latin typeface="Times New Roman" pitchFamily="18" charset="0"/>
                <a:cs typeface="Times New Roman" pitchFamily="18" charset="0"/>
              </a:rPr>
              <a:t>Коммандитное товарищество</a:t>
            </a:r>
          </a:p>
        </p:txBody>
      </p:sp>
      <p:sp>
        <p:nvSpPr>
          <p:cNvPr id="5" name="Объект 4"/>
          <p:cNvSpPr>
            <a:spLocks noGrp="1"/>
          </p:cNvSpPr>
          <p:nvPr>
            <p:ph sz="half" idx="2"/>
          </p:nvPr>
        </p:nvSpPr>
        <p:spPr>
          <a:xfrm>
            <a:off x="676275" y="2736850"/>
            <a:ext cx="4184650" cy="3305175"/>
          </a:xfrm>
        </p:spPr>
        <p:txBody>
          <a:bodyPr rtlCol="0">
            <a:normAutofit fontScale="85000" lnSpcReduction="20000"/>
          </a:bodyPr>
          <a:lstStyle/>
          <a:p>
            <a:pPr fontAlgn="auto">
              <a:spcAft>
                <a:spcPts val="0"/>
              </a:spcAft>
              <a:buFont typeface="Wingdings 3" charset="2"/>
              <a:buChar char=""/>
              <a:defRPr/>
            </a:pPr>
            <a:r>
              <a:rPr lang="ru-RU" b="1" dirty="0">
                <a:solidFill>
                  <a:schemeClr val="tx1">
                    <a:lumMod val="75000"/>
                    <a:lumOff val="25000"/>
                  </a:schemeClr>
                </a:solidFill>
                <a:latin typeface="+mj-lt"/>
                <a:cs typeface="Times New Roman" panose="02020603050405020304" pitchFamily="18" charset="0"/>
              </a:rPr>
              <a:t>Коммандитное товарищество может оказаться привлекательным в качестве союза двух категорий лиц. Одни из них бедны, но имеют многообещающие замыслы, не боятся ответственности и риска, готовые все поставить на карту во имя перспективной идеи, они становятся </a:t>
            </a:r>
            <a:r>
              <a:rPr lang="ru-RU" b="1" dirty="0" err="1">
                <a:solidFill>
                  <a:schemeClr val="tx1">
                    <a:lumMod val="75000"/>
                    <a:lumOff val="25000"/>
                  </a:schemeClr>
                </a:solidFill>
                <a:latin typeface="+mj-lt"/>
                <a:cs typeface="Times New Roman" panose="02020603050405020304" pitchFamily="18" charset="0"/>
              </a:rPr>
              <a:t>комплиментариями</a:t>
            </a:r>
            <a:r>
              <a:rPr lang="ru-RU" b="1" dirty="0">
                <a:solidFill>
                  <a:schemeClr val="tx1">
                    <a:lumMod val="75000"/>
                    <a:lumOff val="25000"/>
                  </a:schemeClr>
                </a:solidFill>
                <a:latin typeface="+mj-lt"/>
                <a:cs typeface="Times New Roman" panose="02020603050405020304" pitchFamily="18" charset="0"/>
              </a:rPr>
              <a:t>. Другие – богатые, имеющие свободные деньги, но не тяготеющие к личным предпринимательским хлопотам и потому готовые субсидировать доходное дело, выступают в роли членов-вкладчиков или коммандитистов, но в то же время и работников</a:t>
            </a:r>
          </a:p>
        </p:txBody>
      </p:sp>
      <p:sp>
        <p:nvSpPr>
          <p:cNvPr id="26628" name="Текст 5"/>
          <p:cNvSpPr>
            <a:spLocks noGrp="1"/>
          </p:cNvSpPr>
          <p:nvPr>
            <p:ph type="body" sz="quarter" idx="3"/>
          </p:nvPr>
        </p:nvSpPr>
        <p:spPr>
          <a:xfrm>
            <a:off x="5087938" y="2160588"/>
            <a:ext cx="4186237" cy="576262"/>
          </a:xfrm>
        </p:spPr>
        <p:txBody>
          <a:bodyPr/>
          <a:lstStyle/>
          <a:p>
            <a:pPr algn="ctr"/>
            <a:r>
              <a:rPr lang="ru-RU" sz="2000" b="1" smtClean="0">
                <a:latin typeface="Times New Roman" pitchFamily="18" charset="0"/>
                <a:cs typeface="Times New Roman" pitchFamily="18" charset="0"/>
              </a:rPr>
              <a:t>Полное товарищество</a:t>
            </a:r>
          </a:p>
        </p:txBody>
      </p:sp>
      <p:sp>
        <p:nvSpPr>
          <p:cNvPr id="7" name="Объект 6"/>
          <p:cNvSpPr>
            <a:spLocks noGrp="1"/>
          </p:cNvSpPr>
          <p:nvPr>
            <p:ph sz="quarter" idx="4"/>
          </p:nvPr>
        </p:nvSpPr>
        <p:spPr>
          <a:xfrm>
            <a:off x="5087938" y="2736850"/>
            <a:ext cx="4186237" cy="3305175"/>
          </a:xfrm>
        </p:spPr>
        <p:txBody>
          <a:bodyPr rtlCol="0">
            <a:normAutofit fontScale="85000" lnSpcReduction="10000"/>
          </a:bodyPr>
          <a:lstStyle/>
          <a:p>
            <a:pPr fontAlgn="auto">
              <a:spcAft>
                <a:spcPts val="0"/>
              </a:spcAft>
              <a:buFont typeface="Wingdings 3" charset="2"/>
              <a:buChar char=""/>
              <a:defRPr/>
            </a:pPr>
            <a:r>
              <a:rPr lang="ru-RU" b="1" dirty="0">
                <a:solidFill>
                  <a:schemeClr val="tx1">
                    <a:lumMod val="75000"/>
                    <a:lumOff val="25000"/>
                  </a:schemeClr>
                </a:solidFill>
                <a:latin typeface="+mj-lt"/>
              </a:rPr>
              <a:t>В полном товариществе каждый участник имеет один голос, если только учредительным договором не предусмотрен иной порядок определения голосов, принадлежащих участникам, например, в зависимости от размера взноса</a:t>
            </a:r>
            <a:br>
              <a:rPr lang="ru-RU" b="1" dirty="0">
                <a:solidFill>
                  <a:schemeClr val="tx1">
                    <a:lumMod val="75000"/>
                    <a:lumOff val="25000"/>
                  </a:schemeClr>
                </a:solidFill>
                <a:latin typeface="+mj-lt"/>
              </a:rPr>
            </a:br>
            <a:r>
              <a:rPr lang="ru-RU" b="1" dirty="0">
                <a:solidFill>
                  <a:schemeClr val="tx1">
                    <a:lumMod val="75000"/>
                    <a:lumOff val="25000"/>
                  </a:schemeClr>
                </a:solidFill>
                <a:latin typeface="+mj-lt"/>
              </a:rPr>
              <a:t>(вклада). Этим определяется и появление правила о единогласии всех участников в решении вопросов деятельности товарищества, если только учредительным договором прямо не предусмотрены случаи, когда решение может быть принято большинством голосов.</a:t>
            </a:r>
          </a:p>
          <a:p>
            <a:pPr fontAlgn="auto">
              <a:spcAft>
                <a:spcPts val="0"/>
              </a:spcAft>
              <a:buFont typeface="Wingdings 3" charset="2"/>
              <a:buChar char=""/>
              <a:defRPr/>
            </a:pPr>
            <a:endParaRPr lang="ru-RU" b="1" dirty="0">
              <a:solidFill>
                <a:schemeClr val="tx1">
                  <a:lumMod val="75000"/>
                  <a:lumOff val="25000"/>
                </a:schemeClr>
              </a:solidFill>
              <a:latin typeface="+mj-lt"/>
            </a:endParaRPr>
          </a:p>
        </p:txBody>
      </p:sp>
    </p:spTree>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36</TotalTime>
  <Words>603</Words>
  <Application>Microsoft Office PowerPoint</Application>
  <PresentationFormat>Произвольный</PresentationFormat>
  <Paragraphs>39</Paragraphs>
  <Slides>10</Slides>
  <Notes>0</Notes>
  <HiddenSlides>0</HiddenSlides>
  <MMClips>0</MMClips>
  <ScaleCrop>false</ScaleCrop>
  <HeadingPairs>
    <vt:vector size="6" baseType="variant">
      <vt:variant>
        <vt:lpstr>Использованные шрифты</vt:lpstr>
      </vt:variant>
      <vt:variant>
        <vt:i4>5</vt:i4>
      </vt:variant>
      <vt:variant>
        <vt:lpstr>Шаблон оформления</vt:lpstr>
      </vt:variant>
      <vt:variant>
        <vt:i4>4</vt:i4>
      </vt:variant>
      <vt:variant>
        <vt:lpstr>Заголовки слайдов</vt:lpstr>
      </vt:variant>
      <vt:variant>
        <vt:i4>10</vt:i4>
      </vt:variant>
    </vt:vector>
  </HeadingPairs>
  <TitlesOfParts>
    <vt:vector size="19" baseType="lpstr">
      <vt:lpstr>Trebuchet MS</vt:lpstr>
      <vt:lpstr>Arial</vt:lpstr>
      <vt:lpstr>Wingdings 3</vt:lpstr>
      <vt:lpstr>Calibri</vt:lpstr>
      <vt:lpstr>Times New Roman</vt:lpstr>
      <vt:lpstr>Грань</vt:lpstr>
      <vt:lpstr>Грань</vt:lpstr>
      <vt:lpstr>Грань</vt:lpstr>
      <vt:lpstr>Грань</vt:lpstr>
      <vt:lpstr>Хозяйственное товарищество на вере</vt:lpstr>
      <vt:lpstr>Товарищество</vt:lpstr>
      <vt:lpstr>Коммандитное товарищество, его учредители</vt:lpstr>
      <vt:lpstr>Права и обязанности комплиментариев:  </vt:lpstr>
      <vt:lpstr>Помимо прав комплиментарии имеют и обязанности: </vt:lpstr>
      <vt:lpstr>Права и обязанности коммандитистов (вкладчиков) </vt:lpstr>
      <vt:lpstr> Учредительный договор товарищества на вере  </vt:lpstr>
      <vt:lpstr>Полное товарищество</vt:lpstr>
      <vt:lpstr>Сравнение</vt:lpstr>
      <vt:lpstr>Слайд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Хозяйственное товарищество на вере</dc:title>
  <dc:creator>Admin</dc:creator>
  <cp:lastModifiedBy>Оля</cp:lastModifiedBy>
  <cp:revision>5</cp:revision>
  <dcterms:created xsi:type="dcterms:W3CDTF">2015-04-07T14:15:26Z</dcterms:created>
  <dcterms:modified xsi:type="dcterms:W3CDTF">2015-04-09T18:04:59Z</dcterms:modified>
</cp:coreProperties>
</file>