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81" r:id="rId3"/>
    <p:sldId id="257" r:id="rId4"/>
    <p:sldId id="269" r:id="rId5"/>
    <p:sldId id="267" r:id="rId6"/>
    <p:sldId id="259" r:id="rId7"/>
    <p:sldId id="260" r:id="rId8"/>
    <p:sldId id="278" r:id="rId9"/>
    <p:sldId id="279" r:id="rId10"/>
    <p:sldId id="280" r:id="rId11"/>
    <p:sldId id="261" r:id="rId12"/>
    <p:sldId id="28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3054-696D-4785-BECD-64775C352016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7211-AABC-4747-9D0E-8D16641E3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CC3C-1E4A-404F-BF17-31BE9A9A6B00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7D80-89E9-4FD2-BE31-1D65DCC52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84D51-1BCD-412B-A7C0-B16069ECB251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A1487-FD09-4441-9695-C502C2AB8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E2EB0-E925-492D-810A-560F983258C2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13C3-5FCF-4A73-85B8-F0234C348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861F-7065-4E7C-B55B-0961AF30AFA5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FDF9-B8FB-4FE8-BA2B-B9252F08D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30F3-BE52-4BAE-B26E-CC6A20226D4E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F6EA7-E641-4D6E-9F1A-6D69FE374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156D-E8E6-400A-A90E-A3942F401261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930E2-E585-42DF-9948-BF9B6DC2B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BBAD-A89C-4FF3-822B-42C51975AF69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19724-4D89-49A8-9875-68DF4A901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2DD69-8F55-4825-9D0E-46A86258CE67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B605F-313F-4F60-B8B2-2BE47143E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24859-1DE0-4633-83E5-5F3C2915AEBE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6E8A-34B8-48E0-86DE-DF4BCCCB0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5924B-E341-4A3B-9AC6-E826BFC3456B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0457-98BB-42D3-81AA-F327B04B0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46B12176-37BD-4671-AE84-A7B43C4BD84E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2FA6A849-F67D-4CF4-9D5C-801D587FE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84" r:id="rId7"/>
    <p:sldLayoutId id="2147483685" r:id="rId8"/>
    <p:sldLayoutId id="2147483677" r:id="rId9"/>
    <p:sldLayoutId id="2147483676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ctrTitle"/>
          </p:nvPr>
        </p:nvSpPr>
        <p:spPr>
          <a:xfrm>
            <a:off x="2484438" y="765175"/>
            <a:ext cx="5759450" cy="1295400"/>
          </a:xfrm>
        </p:spPr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</a:rPr>
              <a:t>Проблемы развития малого    бизнеса в России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1400" smtClean="0"/>
              <a:t>	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subTitle" idx="1"/>
          </p:nvPr>
        </p:nvSpPr>
        <p:spPr>
          <a:xfrm>
            <a:off x="1042988" y="1828800"/>
            <a:ext cx="7129462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1200" b="1" smtClean="0"/>
          </a:p>
          <a:p>
            <a:pPr>
              <a:lnSpc>
                <a:spcPct val="90000"/>
              </a:lnSpc>
            </a:pPr>
            <a:endParaRPr lang="ru-RU" sz="1200" b="1" smtClean="0"/>
          </a:p>
          <a:p>
            <a:pPr>
              <a:lnSpc>
                <a:spcPct val="90000"/>
              </a:lnSpc>
            </a:pPr>
            <a:endParaRPr lang="ru-RU" sz="1200" b="1" smtClean="0"/>
          </a:p>
          <a:p>
            <a:pPr>
              <a:lnSpc>
                <a:spcPct val="90000"/>
              </a:lnSpc>
            </a:pPr>
            <a:endParaRPr lang="ru-RU" sz="1200" b="1" smtClean="0"/>
          </a:p>
          <a:p>
            <a:pPr>
              <a:lnSpc>
                <a:spcPct val="90000"/>
              </a:lnSpc>
            </a:pPr>
            <a:endParaRPr lang="ru-RU" sz="1200" b="1" smtClean="0"/>
          </a:p>
          <a:p>
            <a:pPr>
              <a:lnSpc>
                <a:spcPct val="90000"/>
              </a:lnSpc>
            </a:pPr>
            <a:endParaRPr lang="ru-RU" sz="1200" b="1" smtClean="0"/>
          </a:p>
          <a:p>
            <a:pPr>
              <a:lnSpc>
                <a:spcPct val="90000"/>
              </a:lnSpc>
            </a:pPr>
            <a:r>
              <a:rPr lang="ru-RU" sz="1200" b="1" smtClean="0"/>
              <a:t> </a:t>
            </a:r>
          </a:p>
          <a:p>
            <a:pPr>
              <a:lnSpc>
                <a:spcPct val="90000"/>
              </a:lnSpc>
            </a:pPr>
            <a:endParaRPr lang="ru-RU" sz="1200" b="1" smtClean="0"/>
          </a:p>
          <a:p>
            <a:pPr>
              <a:lnSpc>
                <a:spcPct val="90000"/>
              </a:lnSpc>
            </a:pPr>
            <a:endParaRPr lang="ru-RU" sz="1200" b="1" smtClean="0"/>
          </a:p>
          <a:p>
            <a:pPr>
              <a:lnSpc>
                <a:spcPct val="90000"/>
              </a:lnSpc>
            </a:pPr>
            <a:endParaRPr lang="ru-RU" sz="1200" b="1" smtClean="0"/>
          </a:p>
          <a:p>
            <a:pPr>
              <a:lnSpc>
                <a:spcPct val="90000"/>
              </a:lnSpc>
            </a:pPr>
            <a:r>
              <a:rPr lang="ru-RU" sz="1200" b="1" smtClean="0"/>
              <a:t>                                            </a:t>
            </a:r>
            <a:r>
              <a:rPr lang="ru-RU" sz="1200" b="1" i="1" smtClean="0">
                <a:solidFill>
                  <a:schemeClr val="accent2"/>
                </a:solidFill>
              </a:rPr>
              <a:t>Выполнила:</a:t>
            </a:r>
          </a:p>
          <a:p>
            <a:pPr>
              <a:lnSpc>
                <a:spcPct val="90000"/>
              </a:lnSpc>
            </a:pPr>
            <a:r>
              <a:rPr lang="ru-RU" sz="1200" b="1" i="1" smtClean="0">
                <a:solidFill>
                  <a:schemeClr val="accent2"/>
                </a:solidFill>
              </a:rPr>
              <a:t>                                                            студентка гр.ОБ-2т,</a:t>
            </a:r>
          </a:p>
          <a:p>
            <a:pPr>
              <a:lnSpc>
                <a:spcPct val="90000"/>
              </a:lnSpc>
            </a:pPr>
            <a:r>
              <a:rPr lang="ru-RU" sz="1200" b="1" i="1" smtClean="0">
                <a:solidFill>
                  <a:schemeClr val="accent2"/>
                </a:solidFill>
              </a:rPr>
              <a:t>                                              Колчина Н.Д., </a:t>
            </a:r>
          </a:p>
          <a:p>
            <a:pPr>
              <a:lnSpc>
                <a:spcPct val="90000"/>
              </a:lnSpc>
            </a:pPr>
            <a:r>
              <a:rPr lang="ru-RU" sz="1200" b="1" i="1" smtClean="0">
                <a:solidFill>
                  <a:schemeClr val="accent2"/>
                </a:solidFill>
              </a:rPr>
              <a:t>                                                                Научный руководитель:</a:t>
            </a:r>
          </a:p>
          <a:p>
            <a:pPr>
              <a:lnSpc>
                <a:spcPct val="90000"/>
              </a:lnSpc>
            </a:pPr>
            <a:r>
              <a:rPr lang="ru-RU" sz="1200" b="1" i="1" smtClean="0">
                <a:solidFill>
                  <a:schemeClr val="accent2"/>
                </a:solidFill>
              </a:rPr>
              <a:t>                                                                         преподаватель ,Щепихина Г.И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098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981075"/>
            <a:ext cx="11525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1463675" y="1557338"/>
            <a:ext cx="6637338" cy="4165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i="1" smtClean="0"/>
              <a:t>Рассмотрев вышеперечисленные проблемы развития малого и среднего предпринимательства , следует отметить, что главная роль в их предотвращении принадлежит государству: должны действовать различные льготы, стажировки, гранты,  , субсидии, возможность обучения. Однако нужно подчеркнуть, что решение проблем предпринимательства не может быть «игрой в одни ворота». Да, конечно, государство должно перестроить систему образования под нужды реальной экономики, но и бизнес должен четко сформулировать свои требования к качеству знаний специалистов и количеству выпускников, которые будут трудоустроены. Власть обязана прислушаться к предпринимателям и снизить страховые взносы, но и предприниматели, в свою очередь, должны повысить зарплаты работникам и платить ее «в белую». То же самое и с доступностью финансовых услуг: пока бизнес не захочет выйти из тени и показать свои реальные доходы – банки вряд ли станут охотнее его кредитовать. И все усилия государства здесь окажутся бессмысленными. </a:t>
            </a:r>
          </a:p>
        </p:txBody>
      </p:sp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692150"/>
            <a:ext cx="11525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1700" smtClean="0"/>
              <a:t>Малый бизнес обеспечивает необходимую мобильность в условиях рынка, создает глубокую специализацию и кооперацию, без которых немыслима его высокая эффективность. Он способен не только быстро заполнять ниши, образующиеся в потребительской сфере, но и сравнительно быстро окупаться. А также создавать атмосферу конкуренции и ту среду предпринимательства, без которой рыночная экономика невозможна. Важность малых предприятий еще и в том, что ведя ожесточенную конкурентную борьбу за выживание, они вынуждены постоянно развиваться и адаптироваться к текущим условиям рынка, ведь чтобы существовать надо получать средства к существованию, а значит быть лучше других не только в количестве производимой продукции, но и в ее качестве, чтобы прибыль доставалась именно им.</a:t>
            </a: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81075"/>
            <a:ext cx="11525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body" idx="1"/>
          </p:nvPr>
        </p:nvSpPr>
        <p:spPr>
          <a:xfrm>
            <a:off x="1463675" y="1125538"/>
            <a:ext cx="6196013" cy="3311525"/>
          </a:xfrm>
        </p:spPr>
        <p:txBody>
          <a:bodyPr/>
          <a:lstStyle/>
          <a:p>
            <a:endParaRPr lang="ru-RU" smtClean="0"/>
          </a:p>
          <a:p>
            <a:endParaRPr lang="ru-RU" sz="2800" b="1" i="1" smtClean="0"/>
          </a:p>
          <a:p>
            <a:pPr>
              <a:buFont typeface="Brush Script MT"/>
              <a:buNone/>
            </a:pPr>
            <a:r>
              <a:rPr lang="ru-RU" smtClean="0"/>
              <a:t>          </a:t>
            </a:r>
            <a:r>
              <a:rPr lang="ru-RU" sz="3200" b="1" i="1" smtClean="0">
                <a:solidFill>
                  <a:srgbClr val="008000"/>
                </a:solidFill>
              </a:rPr>
              <a:t>Спасибо за внимание!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933825"/>
            <a:ext cx="2519363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1"/>
          </p:nvPr>
        </p:nvSpPr>
        <p:spPr>
          <a:xfrm>
            <a:off x="1476375" y="1916113"/>
            <a:ext cx="6196013" cy="360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smtClean="0"/>
              <a:t>Актуальность выбранной мною темы определена высокой значимостью малого и среднего бизнеса в рыночной экономике. Особенно  сейчас, когда западные страны ввели политические и экономические санкции в отношении России.  И ввоз сельскохозяйственной  продукции, сырья и продовольствия из стран, которые ввели санкции, ограничен.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    Малый и средний бизнес помогает решать проблемы, связанные с занятостью населения, он повышает эффективность производства, стимулируя развитие конкуренции, способствует внедрению инноваций, которые потом служат всему обществу </a:t>
            </a:r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81075"/>
            <a:ext cx="11525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900113" y="1989138"/>
            <a:ext cx="6767512" cy="2232025"/>
          </a:xfrm>
        </p:spPr>
        <p:txBody>
          <a:bodyPr/>
          <a:lstStyle/>
          <a:p>
            <a:pPr algn="just" eaLnBrk="1" hangingPunct="1">
              <a:buFont typeface="Brush Script MT"/>
              <a:buNone/>
            </a:pPr>
            <a:r>
              <a:rPr lang="ru-RU" sz="2200" smtClean="0"/>
              <a:t>   </a:t>
            </a:r>
            <a:r>
              <a:rPr lang="ru-RU" sz="1800" smtClean="0"/>
              <a:t>“Малый бизнес” - это предпринимательская деятельность в относительно небольших масштабах. Более широкое определение этому понятию можно дать так: система экономически обособленных малых и средних предприятий, ориентированных на рынок, формирующих структуру и объем производства под воздействием покупательского спроса на товары и услуги, административно не зависимых от государственных и иных учреждений.</a:t>
            </a: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81075"/>
            <a:ext cx="11525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508500"/>
            <a:ext cx="22320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1800" smtClean="0"/>
              <a:t>К субъектам малого и среднего предпринимательства относятся внесённые в единый государственный реестр юридических лиц потребительские кооперативы и коммерческие организации (за исключением государственных и муниципальных унитарных предприятий), а также физические лица, внесённые в единый государственный реестр индивидуальных предпринимателей и осуществляющие предпринимательскую деятельность без образования юридического лица (далее — индивидуальные предприниматели), крестьянские (фермерские) хозяйства, соответствующие перечисленным ниже условиям.</a:t>
            </a:r>
          </a:p>
          <a:p>
            <a:pPr algn="just">
              <a:lnSpc>
                <a:spcPct val="90000"/>
              </a:lnSpc>
            </a:pPr>
            <a:endParaRPr lang="ru-RU" sz="1800" smtClean="0"/>
          </a:p>
        </p:txBody>
      </p:sp>
      <p:pic>
        <p:nvPicPr>
          <p:cNvPr id="16386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908050"/>
            <a:ext cx="1584325" cy="10080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1187450" y="2060575"/>
            <a:ext cx="6769100" cy="2592388"/>
          </a:xfrm>
        </p:spPr>
        <p:txBody>
          <a:bodyPr/>
          <a:lstStyle/>
          <a:p>
            <a:pPr>
              <a:buFont typeface="Brush Script MT"/>
              <a:buNone/>
            </a:pPr>
            <a:r>
              <a:rPr lang="ru-RU" smtClean="0"/>
              <a:t>      </a:t>
            </a:r>
            <a:r>
              <a:rPr lang="ru-RU" sz="2000" smtClean="0"/>
              <a:t>Деятельность субъектов малого и среднего предпринимательства в России регулируется принятым 24 июля 2007 года Федеральным законом 209-ФЗ «О развитии малого и среднего предпринимательства в Российской Федерации», в котором указаны критерии отнесения предприятия к малому предпринимательству </a:t>
            </a:r>
          </a:p>
          <a:p>
            <a:endParaRPr lang="ru-RU" sz="2000" smtClean="0"/>
          </a:p>
          <a:p>
            <a:endParaRPr lang="ru-RU" sz="2000" smtClean="0"/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836613"/>
            <a:ext cx="11525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221163"/>
            <a:ext cx="23749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smtClean="0">
                <a:solidFill>
                  <a:srgbClr val="000000"/>
                </a:solidFill>
              </a:rPr>
              <a:t>Функции малого бизнеса</a:t>
            </a: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</a:t>
            </a:r>
            <a:r>
              <a:rPr lang="ru-RU" sz="1600" dirty="0"/>
              <a:t>, определяемые его ролью как, во-первых, работодателя; во-вторых – производителя продукции и услуг, в-третьих – катализатора научно-технического прогресса, в четвертых – налогоплательщика, в пятых – агента рыночных отношений</a:t>
            </a:r>
            <a:r>
              <a:rPr lang="ru-RU" sz="1600" dirty="0" smtClean="0"/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ru-RU" sz="1600" dirty="0"/>
              <a:t>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функции</a:t>
            </a:r>
            <a:r>
              <a:rPr lang="ru-RU" sz="1600" dirty="0" smtClean="0"/>
              <a:t>. </a:t>
            </a:r>
            <a:r>
              <a:rPr lang="ru-RU" sz="1600" dirty="0"/>
              <a:t>Во-первых, через малые формы предпринимательской деятельности многие люди раскрывают и реализуют свой творческий потенциал. Во-вторых, в основном здесь используется труд социально уязвимых групп </a:t>
            </a:r>
            <a:r>
              <a:rPr lang="ru-RU" sz="1600" dirty="0" smtClean="0"/>
              <a:t>населения, </a:t>
            </a:r>
            <a:r>
              <a:rPr lang="ru-RU" sz="1600" dirty="0"/>
              <a:t>которые не могут найти себе применение на крупных предприятиях.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40152" y="4653136"/>
            <a:ext cx="2297832" cy="152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81075"/>
            <a:ext cx="11525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541" y="817582"/>
            <a:ext cx="5279288" cy="120248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проблемы малого бизнеса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675" y="2119313"/>
            <a:ext cx="6421438" cy="3603625"/>
          </a:xfrm>
        </p:spPr>
        <p:txBody>
          <a:bodyPr rtlCol="0">
            <a:normAutofit fontScale="70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ru-RU" dirty="0" smtClean="0"/>
              <a:t>  </a:t>
            </a:r>
            <a:r>
              <a:rPr lang="ru-RU" dirty="0"/>
              <a:t>Медленно идет процесс создания инфраструктуры малого бизнеса;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ru-RU" dirty="0" smtClean="0"/>
              <a:t>  </a:t>
            </a:r>
            <a:r>
              <a:rPr lang="ru-RU" dirty="0"/>
              <a:t>Низкими темпами происходит увеличение числа малых предприятий, особенно в производственной сфере;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ru-RU" dirty="0" smtClean="0"/>
              <a:t>  Не </a:t>
            </a:r>
            <a:r>
              <a:rPr lang="ru-RU" dirty="0"/>
              <a:t>во многих регионах разработаны и приняты органами власти нормативные акты, региональные программы развития малого предпринимательства, а там где они приняты реализация их происходит далеко не в полной мере;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ru-RU" dirty="0" smtClean="0"/>
              <a:t>  Недостаточно </a:t>
            </a:r>
            <a:r>
              <a:rPr lang="ru-RU" dirty="0"/>
              <a:t>налажено взаимодействие регионов, как в плане обмена информацией и опытом по развитию малого предпринимательства, так и в организации практического хозяйственного взаимодействия предпринимателей различных регионов между собой.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81075"/>
            <a:ext cx="11525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Еще одна немаловажная проблема малых и средних предприятий - это невысокий уровень спроса на их продукцию. По мнению Министерства экономического развития, реальный способ решения этой проблемы состоит в обеспечении доступности государственного и муниципального заказа для малых и средних компаний. </a:t>
            </a:r>
          </a:p>
        </p:txBody>
      </p:sp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08050"/>
            <a:ext cx="1584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3059113" y="817563"/>
            <a:ext cx="5000625" cy="1201737"/>
          </a:xfrm>
        </p:spPr>
        <p:txBody>
          <a:bodyPr/>
          <a:lstStyle/>
          <a:p>
            <a:r>
              <a:rPr lang="ru-RU" sz="4000" smtClean="0">
                <a:solidFill>
                  <a:srgbClr val="008000"/>
                </a:solidFill>
              </a:rPr>
              <a:t>Преграды малого бизнеса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/>
              <a:t>Засилье крупных торговых сетей – еще одна преграда для развития МСП. Засилье торговых сетей ведёт к разорению малого и среднего бизнеса. При этом конкурентное преимущество крупными торговыми сетями достигается, как правило, за счёт снижения качества продаваемых товаров. Оперативный контроль за качеством затруднён в связи с тем, что эти полномочия забраны у местных властей и переданы органам Роспотребнадзора, действующим не оперативно.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Необходимо: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усилить контроль за качеством товаров, продаваемых крупными торговыми сетями;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вернуть муниципальной власти полномочия по контролю за работой торговли.  </a:t>
            </a:r>
          </a:p>
          <a:p>
            <a:pPr algn="just">
              <a:lnSpc>
                <a:spcPct val="80000"/>
              </a:lnSpc>
              <a:buFont typeface="Brush Script MT"/>
              <a:buNone/>
            </a:pPr>
            <a:r>
              <a:rPr lang="ru-RU" sz="1600" smtClean="0"/>
              <a:t> 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08050"/>
            <a:ext cx="1584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013325"/>
            <a:ext cx="16478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258</TotalTime>
  <Words>713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Constantia</vt:lpstr>
      <vt:lpstr>Brush Script MT</vt:lpstr>
      <vt:lpstr>Calibri</vt:lpstr>
      <vt:lpstr>Franklin Gothic Book</vt:lpstr>
      <vt:lpstr>Rage Italic</vt:lpstr>
      <vt:lpstr>Кнопка</vt:lpstr>
      <vt:lpstr>Кнопка</vt:lpstr>
      <vt:lpstr>Кнопка</vt:lpstr>
      <vt:lpstr>Проблемы развития малого    бизнеса в России  </vt:lpstr>
      <vt:lpstr>Слайд 2</vt:lpstr>
      <vt:lpstr>Слайд 3</vt:lpstr>
      <vt:lpstr>Слайд 4</vt:lpstr>
      <vt:lpstr>Слайд 5</vt:lpstr>
      <vt:lpstr>Функции малого бизнеса</vt:lpstr>
      <vt:lpstr>Слайд 7</vt:lpstr>
      <vt:lpstr>Слайд 8</vt:lpstr>
      <vt:lpstr>Преграды малого бизнеса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малого бизнеса в России.</dc:title>
  <dc:creator>Computer</dc:creator>
  <cp:lastModifiedBy>Щепихина</cp:lastModifiedBy>
  <cp:revision>21</cp:revision>
  <dcterms:created xsi:type="dcterms:W3CDTF">2013-03-22T11:30:48Z</dcterms:created>
  <dcterms:modified xsi:type="dcterms:W3CDTF">2015-04-09T10:28:40Z</dcterms:modified>
</cp:coreProperties>
</file>