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19"/>
  </p:notesMasterIdLst>
  <p:sldIdLst>
    <p:sldId id="284" r:id="rId2"/>
    <p:sldId id="258" r:id="rId3"/>
    <p:sldId id="282" r:id="rId4"/>
    <p:sldId id="281" r:id="rId5"/>
    <p:sldId id="267" r:id="rId6"/>
    <p:sldId id="279" r:id="rId7"/>
    <p:sldId id="268" r:id="rId8"/>
    <p:sldId id="257" r:id="rId9"/>
    <p:sldId id="277" r:id="rId10"/>
    <p:sldId id="280" r:id="rId11"/>
    <p:sldId id="278" r:id="rId12"/>
    <p:sldId id="272" r:id="rId13"/>
    <p:sldId id="270" r:id="rId14"/>
    <p:sldId id="269" r:id="rId15"/>
    <p:sldId id="260" r:id="rId16"/>
    <p:sldId id="283" r:id="rId17"/>
    <p:sldId id="27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16" autoAdjust="0"/>
    <p:restoredTop sz="94721" autoAdjust="0"/>
  </p:normalViewPr>
  <p:slideViewPr>
    <p:cSldViewPr>
      <p:cViewPr varScale="1">
        <p:scale>
          <a:sx n="83" d="100"/>
          <a:sy n="83" d="100"/>
        </p:scale>
        <p:origin x="138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0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768" units="cm"/>
        </inkml:traceFormat>
        <inkml:channelProperties>
          <inkml:channelProperty channel="X" name="resolution" value="28.31858" units="1/cm"/>
          <inkml:channelProperty channel="Y" name="resolution" value="28.33948" units="1/cm"/>
        </inkml:channelProperties>
      </inkml:inkSource>
      <inkml:timestamp xml:id="ts0" timeString="2014-10-14T08:47:12.6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17388 9079,'0'24,"25"-24,-1 0,1 0,-25 25,25-25,0 0,0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E28295-8B5C-4E25-A860-87F6B9399349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C09775-B224-4DDD-9C1C-D1978E126E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051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09775-B224-4DDD-9C1C-D1978E126E37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469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09775-B224-4DDD-9C1C-D1978E126E37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775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BA32-5FAA-4CF1-863D-F744C267E088}" type="datetimeFigureOut">
              <a:rPr lang="ru-RU" smtClean="0"/>
              <a:pPr/>
              <a:t>26.02.2016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7A79-1D4A-48D2-B24D-D50D0084E48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BA32-5FAA-4CF1-863D-F744C267E088}" type="datetimeFigureOut">
              <a:rPr lang="ru-RU" smtClean="0"/>
              <a:pPr/>
              <a:t>26.02.2016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7A79-1D4A-48D2-B24D-D50D0084E48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BA32-5FAA-4CF1-863D-F744C267E088}" type="datetimeFigureOut">
              <a:rPr lang="ru-RU" smtClean="0"/>
              <a:pPr/>
              <a:t>26.02.2016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7A79-1D4A-48D2-B24D-D50D0084E48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BA32-5FAA-4CF1-863D-F744C267E088}" type="datetimeFigureOut">
              <a:rPr lang="ru-RU" smtClean="0"/>
              <a:pPr/>
              <a:t>26.02.2016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7A79-1D4A-48D2-B24D-D50D0084E48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BA32-5FAA-4CF1-863D-F744C267E088}" type="datetimeFigureOut">
              <a:rPr lang="ru-RU" smtClean="0"/>
              <a:pPr/>
              <a:t>26.02.2016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7A79-1D4A-48D2-B24D-D50D0084E48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BA32-5FAA-4CF1-863D-F744C267E088}" type="datetimeFigureOut">
              <a:rPr lang="ru-RU" smtClean="0"/>
              <a:pPr/>
              <a:t>26.02.2016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7A79-1D4A-48D2-B24D-D50D0084E48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BA32-5FAA-4CF1-863D-F744C267E088}" type="datetimeFigureOut">
              <a:rPr lang="ru-RU" smtClean="0"/>
              <a:pPr/>
              <a:t>26.02.2016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7A79-1D4A-48D2-B24D-D50D0084E48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BA32-5FAA-4CF1-863D-F744C267E088}" type="datetimeFigureOut">
              <a:rPr lang="ru-RU" smtClean="0"/>
              <a:pPr/>
              <a:t>26.02.2016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7A79-1D4A-48D2-B24D-D50D0084E48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BA32-5FAA-4CF1-863D-F744C267E088}" type="datetimeFigureOut">
              <a:rPr lang="ru-RU" smtClean="0"/>
              <a:pPr/>
              <a:t>26.02.2016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7A79-1D4A-48D2-B24D-D50D0084E48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BA32-5FAA-4CF1-863D-F744C267E088}" type="datetimeFigureOut">
              <a:rPr lang="ru-RU" smtClean="0"/>
              <a:pPr/>
              <a:t>26.02.2016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7A79-1D4A-48D2-B24D-D50D0084E48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BA32-5FAA-4CF1-863D-F744C267E088}" type="datetimeFigureOut">
              <a:rPr lang="ru-RU" smtClean="0"/>
              <a:pPr/>
              <a:t>26.02.2016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1657A79-1D4A-48D2-B24D-D50D0084E48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57BBA32-5FAA-4CF1-863D-F744C267E088}" type="datetimeFigureOut">
              <a:rPr lang="ru-RU" smtClean="0"/>
              <a:pPr/>
              <a:t>26.02.2016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1657A79-1D4A-48D2-B24D-D50D0084E489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704088"/>
            <a:ext cx="8472518" cy="867524"/>
          </a:xfrm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TRAVELLING  AND  TRANSPORT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admin\Desktop\fonstola.ru-688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928802"/>
            <a:ext cx="8286808" cy="438943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358082" y="3643314"/>
            <a:ext cx="609600" cy="609600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142844" y="1071546"/>
            <a:ext cx="5072098" cy="5176854"/>
          </a:xfr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buClrTx/>
              <a:buSzTx/>
              <a:defRPr/>
            </a:pP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New words from the text:</a:t>
            </a:r>
          </a:p>
          <a:p>
            <a:pPr lvl="0" algn="ctr">
              <a:spcBef>
                <a:spcPct val="0"/>
              </a:spcBef>
              <a:buClrTx/>
              <a:buSzTx/>
              <a:defRPr/>
            </a:pPr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buClrTx/>
              <a:buSzTx/>
              <a:defRPr/>
            </a:pPr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aisle seat – </a:t>
            </a: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место в проходе, </a:t>
            </a:r>
          </a:p>
          <a:p>
            <a:pPr lvl="0" algn="ctr">
              <a:spcBef>
                <a:spcPct val="0"/>
              </a:spcBef>
              <a:buClrTx/>
              <a:buSzTx/>
              <a:defRPr/>
            </a:pPr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available – </a:t>
            </a: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свободный,</a:t>
            </a:r>
          </a:p>
          <a:p>
            <a:pPr lvl="0" algn="ctr">
              <a:spcBef>
                <a:spcPct val="0"/>
              </a:spcBef>
              <a:buClrTx/>
              <a:buSzTx/>
              <a:defRPr/>
            </a:pPr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boarding pass – </a:t>
            </a: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посадочный талон, </a:t>
            </a:r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departure – </a:t>
            </a: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отправление, </a:t>
            </a:r>
          </a:p>
          <a:p>
            <a:pPr lvl="0" algn="ctr">
              <a:spcBef>
                <a:spcPct val="0"/>
              </a:spcBef>
              <a:buClrTx/>
              <a:buSzTx/>
              <a:defRPr/>
            </a:pPr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passengers will be allowed – </a:t>
            </a: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пассажирам позволят</a:t>
            </a:r>
            <a:endParaRPr lang="en-US" sz="3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6459003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AT THE AIRPORT</a:t>
            </a:r>
            <a:endParaRPr lang="ru-RU" sz="5400" dirty="0"/>
          </a:p>
        </p:txBody>
      </p:sp>
      <p:pic>
        <p:nvPicPr>
          <p:cNvPr id="8" name="Содержимое 7" descr="моб регистрация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785926"/>
            <a:ext cx="7056784" cy="4523394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28596" y="557214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7504" y="5534764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6000" b="1" dirty="0" smtClean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6000" b="1" dirty="0" smtClean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000" b="1" dirty="0" smtClean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000" b="1" dirty="0" smtClean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000" dirty="0" smtClean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/>
              <a:t>-Where are you flying today?</a:t>
            </a:r>
          </a:p>
          <a:p>
            <a:pPr>
              <a:buFontTx/>
              <a:buChar char="-"/>
            </a:pPr>
            <a:r>
              <a:rPr lang="en-US" dirty="0" smtClean="0"/>
              <a:t>…………..</a:t>
            </a:r>
          </a:p>
          <a:p>
            <a:pPr>
              <a:buFontTx/>
              <a:buChar char="-"/>
            </a:pPr>
            <a:r>
              <a:rPr lang="en-US" dirty="0" smtClean="0"/>
              <a:t>Let’s see your ticket, passport and visa, please.</a:t>
            </a:r>
          </a:p>
          <a:p>
            <a:pPr>
              <a:buFontTx/>
              <a:buChar char="-"/>
            </a:pPr>
            <a:r>
              <a:rPr lang="en-US" dirty="0" smtClean="0"/>
              <a:t>…………..</a:t>
            </a:r>
          </a:p>
          <a:p>
            <a:pPr>
              <a:buFontTx/>
              <a:buChar char="-"/>
            </a:pPr>
            <a:r>
              <a:rPr lang="en-US" dirty="0" smtClean="0"/>
              <a:t>Would you like a window seat or an aisle seat?</a:t>
            </a:r>
          </a:p>
          <a:p>
            <a:pPr>
              <a:buFontTx/>
              <a:buChar char="-"/>
            </a:pPr>
            <a:r>
              <a:rPr lang="en-US" dirty="0" smtClean="0"/>
              <a:t>…………….</a:t>
            </a:r>
          </a:p>
          <a:p>
            <a:pPr>
              <a:buFontTx/>
              <a:buChar char="-"/>
            </a:pPr>
            <a:r>
              <a:rPr lang="en-US" dirty="0" smtClean="0"/>
              <a:t>Do you prefer smoking or non-smoking?</a:t>
            </a:r>
          </a:p>
          <a:p>
            <a:pPr>
              <a:buFontTx/>
              <a:buChar char="-"/>
            </a:pPr>
            <a:r>
              <a:rPr lang="en-US" dirty="0" smtClean="0"/>
              <a:t>……………..</a:t>
            </a:r>
          </a:p>
          <a:p>
            <a:pPr>
              <a:buFontTx/>
              <a:buChar char="-"/>
            </a:pPr>
            <a:r>
              <a:rPr lang="en-US" dirty="0" smtClean="0"/>
              <a:t>How many pieces of luggage do you have?</a:t>
            </a:r>
          </a:p>
          <a:p>
            <a:pPr>
              <a:buFontTx/>
              <a:buChar char="-"/>
            </a:pPr>
            <a:r>
              <a:rPr lang="en-US" dirty="0" smtClean="0"/>
              <a:t>………………</a:t>
            </a:r>
          </a:p>
          <a:p>
            <a:pPr>
              <a:buFontTx/>
              <a:buChar char="-"/>
            </a:pPr>
            <a:r>
              <a:rPr lang="en-US" dirty="0" smtClean="0"/>
              <a:t>Here is your boarding pass, please.</a:t>
            </a:r>
          </a:p>
          <a:p>
            <a:pPr>
              <a:buFontTx/>
              <a:buChar char="-"/>
            </a:pPr>
            <a:r>
              <a:rPr lang="en-US" dirty="0" smtClean="0"/>
              <a:t>………………</a:t>
            </a:r>
          </a:p>
          <a:p>
            <a:pPr>
              <a:buFontTx/>
              <a:buChar char="-"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28728" y="785794"/>
            <a:ext cx="69000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Restore the dialogue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-Upper or lower berth?</a:t>
            </a:r>
          </a:p>
          <a:p>
            <a:pPr>
              <a:buNone/>
            </a:pPr>
            <a:r>
              <a:rPr lang="en-US" sz="2800" dirty="0" smtClean="0"/>
              <a:t>-Thank you.</a:t>
            </a:r>
            <a:endParaRPr lang="ru-RU" sz="2800" dirty="0" smtClean="0"/>
          </a:p>
          <a:p>
            <a:pPr>
              <a:buNone/>
            </a:pPr>
            <a:r>
              <a:rPr lang="en-US" sz="2800" dirty="0" smtClean="0"/>
              <a:t>-I prefer a lower one.</a:t>
            </a:r>
          </a:p>
          <a:p>
            <a:pPr>
              <a:buNone/>
            </a:pPr>
            <a:r>
              <a:rPr lang="en-US" sz="2800" dirty="0" smtClean="0"/>
              <a:t>-Single or return?</a:t>
            </a:r>
          </a:p>
          <a:p>
            <a:pPr>
              <a:buNone/>
            </a:pPr>
            <a:r>
              <a:rPr lang="en-US" sz="2800" dirty="0" smtClean="0"/>
              <a:t>-I want a ticket to London. Second class, please.</a:t>
            </a:r>
          </a:p>
          <a:p>
            <a:pPr>
              <a:buNone/>
            </a:pPr>
            <a:r>
              <a:rPr lang="en-US" sz="2800" dirty="0" smtClean="0"/>
              <a:t>Could you tell me what platform the train start?</a:t>
            </a:r>
          </a:p>
          <a:p>
            <a:pPr>
              <a:buNone/>
            </a:pPr>
            <a:r>
              <a:rPr lang="en-US" sz="2800" dirty="0" smtClean="0"/>
              <a:t>-I want a single one.</a:t>
            </a:r>
          </a:p>
          <a:p>
            <a:pPr>
              <a:buNone/>
            </a:pPr>
            <a:r>
              <a:rPr lang="en-US" sz="2800" dirty="0" smtClean="0"/>
              <a:t>-Platform 3.</a:t>
            </a:r>
          </a:p>
          <a:p>
            <a:pPr>
              <a:buNone/>
            </a:pPr>
            <a:r>
              <a:rPr lang="en-US" sz="2800" dirty="0" smtClean="0"/>
              <a:t>-Can I help you?</a:t>
            </a:r>
          </a:p>
          <a:p>
            <a:pPr>
              <a:buNone/>
            </a:pPr>
            <a:r>
              <a:rPr lang="en-US" sz="2800" dirty="0" smtClean="0"/>
              <a:t>-That will be 10 pounds. Here you are.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00100" y="642918"/>
            <a:ext cx="7128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</a:t>
            </a:r>
            <a:r>
              <a:rPr lang="en-US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ake up your own  conversation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928802"/>
            <a:ext cx="8229600" cy="438912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 smtClean="0"/>
              <a:t>-Can I help you?</a:t>
            </a:r>
          </a:p>
          <a:p>
            <a:pPr>
              <a:buNone/>
            </a:pPr>
            <a:r>
              <a:rPr lang="en-US" sz="2400" dirty="0" smtClean="0"/>
              <a:t>-Yes ,I want a ticket to London. Second class, please.</a:t>
            </a:r>
          </a:p>
          <a:p>
            <a:pPr>
              <a:buNone/>
            </a:pPr>
            <a:r>
              <a:rPr lang="en-US" sz="2400" dirty="0" smtClean="0"/>
              <a:t>-Single or return?</a:t>
            </a:r>
          </a:p>
          <a:p>
            <a:pPr>
              <a:buNone/>
            </a:pPr>
            <a:r>
              <a:rPr lang="en-US" sz="2400" dirty="0" smtClean="0"/>
              <a:t>-I want a single one.</a:t>
            </a:r>
          </a:p>
          <a:p>
            <a:pPr>
              <a:buNone/>
            </a:pPr>
            <a:r>
              <a:rPr lang="en-US" sz="2400" dirty="0" smtClean="0"/>
              <a:t>-Upper or lower berth?</a:t>
            </a:r>
          </a:p>
          <a:p>
            <a:pPr>
              <a:buNone/>
            </a:pPr>
            <a:r>
              <a:rPr lang="en-US" sz="2400" dirty="0" smtClean="0"/>
              <a:t>-I prefer a lower one.</a:t>
            </a:r>
          </a:p>
          <a:p>
            <a:pPr>
              <a:buNone/>
            </a:pPr>
            <a:r>
              <a:rPr lang="en-US" sz="2400" dirty="0" smtClean="0"/>
              <a:t>-That will be 10 pounds. Here you are.</a:t>
            </a:r>
          </a:p>
          <a:p>
            <a:pPr>
              <a:buNone/>
            </a:pPr>
            <a:r>
              <a:rPr lang="en-US" sz="2400" dirty="0" smtClean="0"/>
              <a:t>-Thank you. Could you tell me what platform the train start?</a:t>
            </a:r>
          </a:p>
          <a:p>
            <a:pPr>
              <a:buNone/>
            </a:pPr>
            <a:r>
              <a:rPr lang="en-US" sz="2400" dirty="0" smtClean="0"/>
              <a:t>-Platform 3.</a:t>
            </a:r>
          </a:p>
          <a:p>
            <a:pPr>
              <a:buNone/>
            </a:pPr>
            <a:r>
              <a:rPr lang="en-US" sz="2400" dirty="0" smtClean="0"/>
              <a:t>-Thank you.</a:t>
            </a:r>
            <a:endParaRPr lang="ru-RU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see other countries</a:t>
            </a:r>
          </a:p>
          <a:p>
            <a:r>
              <a:rPr lang="en-US" dirty="0" smtClean="0"/>
              <a:t>to enjoy interesting places</a:t>
            </a:r>
          </a:p>
          <a:p>
            <a:r>
              <a:rPr lang="en-US" dirty="0" smtClean="0"/>
              <a:t>to study geography</a:t>
            </a:r>
          </a:p>
          <a:p>
            <a:r>
              <a:rPr lang="en-US" dirty="0" smtClean="0"/>
              <a:t>to practice foreign language</a:t>
            </a:r>
          </a:p>
          <a:p>
            <a:r>
              <a:rPr lang="en-US" dirty="0" smtClean="0"/>
              <a:t>to know the new customs and traditions </a:t>
            </a:r>
          </a:p>
          <a:p>
            <a:r>
              <a:rPr lang="en-US" dirty="0" smtClean="0"/>
              <a:t>to discover new places and new ways of life</a:t>
            </a:r>
          </a:p>
          <a:p>
            <a:r>
              <a:rPr lang="en-US" dirty="0" smtClean="0"/>
              <a:t>to try foreign food</a:t>
            </a:r>
          </a:p>
          <a:p>
            <a:r>
              <a:rPr lang="en-US" dirty="0" smtClean="0"/>
              <a:t>to see sightseeing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928670"/>
            <a:ext cx="85648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Why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 People Travel?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2"/>
          <p:cNvSpPr>
            <a:spLocks noGrp="1"/>
          </p:cNvSpPr>
          <p:nvPr>
            <p:ph type="title"/>
          </p:nvPr>
        </p:nvSpPr>
        <p:spPr>
          <a:xfrm>
            <a:off x="214282" y="3857628"/>
            <a:ext cx="2928958" cy="10001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lesson was interesting</a:t>
            </a:r>
            <a:endParaRPr lang="ru-RU" dirty="0"/>
          </a:p>
        </p:txBody>
      </p:sp>
      <p:sp>
        <p:nvSpPr>
          <p:cNvPr id="24" name="Текст 23"/>
          <p:cNvSpPr>
            <a:spLocks noGrp="1"/>
          </p:cNvSpPr>
          <p:nvPr>
            <p:ph type="body" idx="1"/>
          </p:nvPr>
        </p:nvSpPr>
        <p:spPr>
          <a:xfrm>
            <a:off x="3428992" y="3143248"/>
            <a:ext cx="2928958" cy="659352"/>
          </a:xfrm>
        </p:spPr>
        <p:txBody>
          <a:bodyPr/>
          <a:lstStyle/>
          <a:p>
            <a:r>
              <a:rPr lang="en-US" sz="4800" b="0" dirty="0" smtClean="0">
                <a:latin typeface="+mj-lt"/>
              </a:rPr>
              <a:t>I can’t understand</a:t>
            </a:r>
            <a:endParaRPr lang="ru-RU" sz="4800" b="0" dirty="0">
              <a:latin typeface="+mj-lt"/>
            </a:endParaRP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786578" y="3143248"/>
            <a:ext cx="2357422" cy="654843"/>
          </a:xfrm>
        </p:spPr>
        <p:txBody>
          <a:bodyPr>
            <a:noAutofit/>
          </a:bodyPr>
          <a:lstStyle/>
          <a:p>
            <a:r>
              <a:rPr lang="en-US" sz="4400" b="0" dirty="0" smtClean="0"/>
              <a:t>I find it difficult</a:t>
            </a:r>
            <a:endParaRPr lang="ru-RU" sz="4400" b="0" dirty="0"/>
          </a:p>
        </p:txBody>
      </p:sp>
      <p:pic>
        <p:nvPicPr>
          <p:cNvPr id="9" name="Содержимое 8" descr="ответы-на-вопросы-640x480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571868" y="928670"/>
            <a:ext cx="2143140" cy="1607355"/>
          </a:xfrm>
        </p:spPr>
      </p:pic>
      <p:pic>
        <p:nvPicPr>
          <p:cNvPr id="4" name="Содержимое 3" descr="смайл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42910" y="928670"/>
            <a:ext cx="1931981" cy="1931981"/>
          </a:xfrm>
        </p:spPr>
      </p:pic>
      <p:pic>
        <p:nvPicPr>
          <p:cNvPr id="11" name="Рисунок 10" descr="avatar512x512-9d6a195c07f74fb5bd19cd89a867b5c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16" y="1142984"/>
            <a:ext cx="1509706" cy="150970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1285860"/>
            <a:ext cx="8470804" cy="1755074"/>
          </a:xfrm>
        </p:spPr>
        <p:txBody>
          <a:bodyPr/>
          <a:lstStyle/>
          <a:p>
            <a:r>
              <a:rPr sz="6000" smtClean="0"/>
              <a:t>Thank you for the lesson!</a:t>
            </a:r>
            <a:endParaRPr lang="ru-RU" sz="6000" dirty="0"/>
          </a:p>
        </p:txBody>
      </p:sp>
      <p:pic>
        <p:nvPicPr>
          <p:cNvPr id="1031" name="Picture 7" descr="E:\Documents and Settings\Admin\Local Settings\Temporary Internet Files\Content.IE5\08J5D3ZO\MMj03544090000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58082" y="0"/>
            <a:ext cx="1638286" cy="1580802"/>
          </a:xfrm>
          <a:prstGeom prst="rect">
            <a:avLst/>
          </a:prstGeom>
          <a:noFill/>
        </p:spPr>
      </p:pic>
      <p:pic>
        <p:nvPicPr>
          <p:cNvPr id="2050" name="Picture 2" descr="9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3644900"/>
            <a:ext cx="2159000" cy="167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Documents and Settings\Ольга\Рабочий стол\Транспорт\transport033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857232"/>
            <a:ext cx="1214446" cy="1214446"/>
          </a:xfrm>
          <a:prstGeom prst="rect">
            <a:avLst/>
          </a:prstGeom>
          <a:noFill/>
        </p:spPr>
      </p:pic>
      <p:pic>
        <p:nvPicPr>
          <p:cNvPr id="1029" name="Picture 5" descr="F:\Documents and Settings\Ольга\Рабочий стол\Транспорт\0035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3300" y="928670"/>
            <a:ext cx="1790700" cy="1143000"/>
          </a:xfrm>
          <a:prstGeom prst="rect">
            <a:avLst/>
          </a:prstGeom>
          <a:noFill/>
        </p:spPr>
      </p:pic>
      <p:pic>
        <p:nvPicPr>
          <p:cNvPr id="16" name="Рисунок 15" descr="BUS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56" y="2714620"/>
            <a:ext cx="271464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PLANE4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786058"/>
            <a:ext cx="164307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1928794" y="1000108"/>
            <a:ext cx="5349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People travel by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rot="10800000" flipV="1">
            <a:off x="1571604" y="2000240"/>
            <a:ext cx="1000132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5400000">
            <a:off x="1607323" y="2893215"/>
            <a:ext cx="2643206" cy="857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16200000" flipH="1">
            <a:off x="3929058" y="2714620"/>
            <a:ext cx="2571768" cy="1143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5857884" y="2000240"/>
            <a:ext cx="1143008" cy="10001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7072330" y="1643050"/>
            <a:ext cx="21431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10800000" flipV="1">
            <a:off x="1142976" y="1714488"/>
            <a:ext cx="1500198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I:\Картинки\TEHNIKA\BOAT3.WM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57290" y="4429132"/>
            <a:ext cx="1952625" cy="2065337"/>
          </a:xfrm>
          <a:prstGeom prst="rect">
            <a:avLst/>
          </a:prstGeom>
          <a:noFill/>
        </p:spPr>
      </p:pic>
      <p:pic>
        <p:nvPicPr>
          <p:cNvPr id="18" name="Picture 6" descr="F:\Documents and Settings\Ольга\Рабочий стол\Транспорт\33817111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43504" y="4643446"/>
            <a:ext cx="2187046" cy="164307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</a:t>
            </a:r>
            <a:r>
              <a:rPr lang="en-US" dirty="0" smtClean="0"/>
              <a:t> During the Lesson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dirty="0" smtClean="0"/>
              <a:t>We are going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smtClean="0">
                <a:solidFill>
                  <a:srgbClr val="FF0000"/>
                </a:solidFill>
              </a:rPr>
              <a:t>                                to speak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smtClean="0">
                <a:solidFill>
                  <a:srgbClr val="FF0000"/>
                </a:solidFill>
              </a:rPr>
              <a:t>                                to listen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smtClean="0">
                <a:solidFill>
                  <a:srgbClr val="FF0000"/>
                </a:solidFill>
              </a:rPr>
              <a:t>                                to discuss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smtClean="0">
                <a:solidFill>
                  <a:srgbClr val="FF0000"/>
                </a:solidFill>
              </a:rPr>
              <a:t>                                to read</a:t>
            </a:r>
          </a:p>
          <a:p>
            <a:pPr marL="0" indent="0"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                                 </a:t>
            </a:r>
            <a:r>
              <a:rPr lang="en-US" sz="4000" smtClean="0">
                <a:solidFill>
                  <a:srgbClr val="FF0000"/>
                </a:solidFill>
              </a:rPr>
              <a:t>to answer</a:t>
            </a:r>
            <a:endParaRPr lang="en-US" sz="4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3600" dirty="0"/>
              <a:t>a</a:t>
            </a:r>
            <a:r>
              <a:rPr lang="en-US" sz="3600" dirty="0" smtClean="0"/>
              <a:t>bout the </a:t>
            </a:r>
            <a:r>
              <a:rPr lang="en-US" sz="3600" dirty="0" smtClean="0">
                <a:solidFill>
                  <a:srgbClr val="00B050"/>
                </a:solidFill>
              </a:rPr>
              <a:t>travelling</a:t>
            </a:r>
            <a:endParaRPr lang="ru-RU" sz="36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785926"/>
            <a:ext cx="8229600" cy="1143000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Why</a:t>
            </a:r>
            <a:r>
              <a:rPr lang="ru-RU" sz="6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Do People Travel?</a:t>
            </a:r>
            <a:r>
              <a:rPr lang="ru-RU" sz="6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0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2714620"/>
            <a:ext cx="8286808" cy="385765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remember sound [g]!</a:t>
            </a:r>
            <a:endParaRPr lang="ru-RU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dirty="0"/>
              <a:t>We </a:t>
            </a:r>
            <a:r>
              <a:rPr lang="en-US" dirty="0">
                <a:solidFill>
                  <a:srgbClr val="FF3300"/>
                </a:solidFill>
              </a:rPr>
              <a:t>g</a:t>
            </a:r>
            <a:r>
              <a:rPr lang="en-US" dirty="0"/>
              <a:t>o by car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dirty="0"/>
              <a:t>And we </a:t>
            </a:r>
            <a:r>
              <a:rPr lang="en-US" dirty="0">
                <a:solidFill>
                  <a:srgbClr val="FF3300"/>
                </a:solidFill>
              </a:rPr>
              <a:t>g</a:t>
            </a:r>
            <a:r>
              <a:rPr lang="en-US" dirty="0"/>
              <a:t>o by train.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dirty="0"/>
              <a:t>We </a:t>
            </a:r>
            <a:r>
              <a:rPr lang="en-US" dirty="0">
                <a:solidFill>
                  <a:srgbClr val="FF3300"/>
                </a:solidFill>
              </a:rPr>
              <a:t>g</a:t>
            </a:r>
            <a:r>
              <a:rPr lang="en-US" dirty="0"/>
              <a:t>o by boat 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dirty="0"/>
              <a:t>And we </a:t>
            </a:r>
            <a:r>
              <a:rPr lang="en-US" dirty="0">
                <a:solidFill>
                  <a:srgbClr val="FF3300"/>
                </a:solidFill>
              </a:rPr>
              <a:t>g</a:t>
            </a:r>
            <a:r>
              <a:rPr lang="en-US" dirty="0"/>
              <a:t>o by plane.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dirty="0"/>
              <a:t>We </a:t>
            </a:r>
            <a:r>
              <a:rPr lang="en-US" dirty="0">
                <a:solidFill>
                  <a:srgbClr val="FF3300"/>
                </a:solidFill>
              </a:rPr>
              <a:t>g</a:t>
            </a:r>
            <a:r>
              <a:rPr lang="en-US" dirty="0"/>
              <a:t>o by land,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dirty="0"/>
              <a:t>And sea and air.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dirty="0"/>
              <a:t>We </a:t>
            </a:r>
            <a:r>
              <a:rPr lang="en-US" dirty="0">
                <a:solidFill>
                  <a:srgbClr val="FF3300"/>
                </a:solidFill>
              </a:rPr>
              <a:t>g</a:t>
            </a:r>
            <a:r>
              <a:rPr lang="en-US" dirty="0"/>
              <a:t>o, </a:t>
            </a:r>
            <a:r>
              <a:rPr lang="en-US" dirty="0">
                <a:solidFill>
                  <a:srgbClr val="FF3300"/>
                </a:solidFill>
              </a:rPr>
              <a:t>g</a:t>
            </a:r>
            <a:r>
              <a:rPr lang="en-US" dirty="0"/>
              <a:t>o, </a:t>
            </a:r>
            <a:r>
              <a:rPr lang="en-US" dirty="0">
                <a:solidFill>
                  <a:srgbClr val="FF3300"/>
                </a:solidFill>
              </a:rPr>
              <a:t>g</a:t>
            </a:r>
            <a:r>
              <a:rPr lang="en-US" dirty="0"/>
              <a:t>o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dirty="0"/>
              <a:t>From here to there.</a:t>
            </a:r>
            <a:endParaRPr lang="ru-RU" dirty="0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Rearrange the letters to make words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1.Where is your …?  (LEGUGGA)</a:t>
            </a:r>
          </a:p>
          <a:p>
            <a:pPr>
              <a:buNone/>
            </a:pPr>
            <a:r>
              <a:rPr lang="en-US" sz="2800" dirty="0" smtClean="0"/>
              <a:t>2.My brother likes to travel by…  train.  (SAFT)</a:t>
            </a:r>
          </a:p>
          <a:p>
            <a:pPr>
              <a:buNone/>
            </a:pPr>
            <a:r>
              <a:rPr lang="en-US" sz="2800" dirty="0" smtClean="0"/>
              <a:t>3.It took him 5 minutes to get to Heathrow…  (PARITOR)</a:t>
            </a:r>
          </a:p>
          <a:p>
            <a:pPr>
              <a:buNone/>
            </a:pPr>
            <a:r>
              <a:rPr lang="en-US" sz="2800" dirty="0" smtClean="0"/>
              <a:t>4.I spent last summer at the …  (DESISEA)</a:t>
            </a:r>
          </a:p>
          <a:p>
            <a:pPr>
              <a:buNone/>
            </a:pPr>
            <a:r>
              <a:rPr lang="en-US" sz="2800" dirty="0" smtClean="0"/>
              <a:t>5.How long does it take you to get to the …  ?  (IWAARYL ANTISOT)</a:t>
            </a:r>
          </a:p>
          <a:p>
            <a:pPr>
              <a:buNone/>
            </a:pPr>
            <a:r>
              <a:rPr lang="en-US" sz="2800" dirty="0" smtClean="0"/>
              <a:t>6.Have you bought a …  on a 6 o’clock …  … ?  (CIKTET, RATIN)</a:t>
            </a:r>
            <a:endParaRPr lang="ru-RU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Рукописные данные 3"/>
              <p14:cNvContentPartPr/>
              <p14:nvPr/>
            </p14:nvContentPartPr>
            <p14:xfrm>
              <a:off x="6259680" y="3268440"/>
              <a:ext cx="54000" cy="18000"/>
            </p14:xfrm>
          </p:contentPart>
        </mc:Choice>
        <mc:Fallback xmlns="">
          <p:pic>
            <p:nvPicPr>
              <p:cNvPr id="4" name="Рукописные данные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50320" y="3259080"/>
                <a:ext cx="72720" cy="36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Овал 18"/>
          <p:cNvSpPr/>
          <p:nvPr/>
        </p:nvSpPr>
        <p:spPr>
          <a:xfrm>
            <a:off x="6500826" y="2500306"/>
            <a:ext cx="2143140" cy="85725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Овал 17"/>
          <p:cNvSpPr/>
          <p:nvPr/>
        </p:nvSpPr>
        <p:spPr>
          <a:xfrm>
            <a:off x="2857488" y="1928802"/>
            <a:ext cx="1714512" cy="85725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2500298" y="3214686"/>
            <a:ext cx="4500594" cy="15001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800" dirty="0" smtClean="0"/>
              <a:t>camera</a:t>
            </a:r>
            <a:endParaRPr lang="ru-RU" sz="2800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428596" y="2714620"/>
            <a:ext cx="121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tickets</a:t>
            </a:r>
            <a:endParaRPr lang="ru-RU" sz="2800" dirty="0"/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14282" y="3500438"/>
            <a:ext cx="23574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/>
              <a:t>a money belt</a:t>
            </a:r>
            <a:endParaRPr lang="ru-RU" sz="2800" dirty="0"/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2643174" y="3500438"/>
            <a:ext cx="44291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dirty="0"/>
              <a:t>Don’t </a:t>
            </a:r>
            <a:r>
              <a:rPr lang="en-US" sz="4800" dirty="0" smtClean="0"/>
              <a:t>forget to</a:t>
            </a:r>
            <a:endParaRPr lang="ru-RU" sz="4800" dirty="0"/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1214414" y="5857892"/>
            <a:ext cx="23383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/>
              <a:t>a travel </a:t>
            </a:r>
            <a:r>
              <a:rPr lang="en-US" sz="2800" dirty="0"/>
              <a:t>guide</a:t>
            </a:r>
            <a:endParaRPr lang="ru-RU" sz="2800" dirty="0"/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3143240" y="2071678"/>
            <a:ext cx="13573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pack</a:t>
            </a:r>
            <a:endParaRPr lang="ru-RU" sz="2800" dirty="0"/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3286116" y="4929198"/>
            <a:ext cx="1752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clothes</a:t>
            </a:r>
            <a:endParaRPr lang="ru-RU" sz="2800" dirty="0"/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5286380" y="2000240"/>
            <a:ext cx="129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maps</a:t>
            </a:r>
            <a:endParaRPr lang="ru-RU" sz="2800" dirty="0"/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6500826" y="1857364"/>
            <a:ext cx="19288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/>
              <a:t>a passport</a:t>
            </a:r>
            <a:endParaRPr lang="ru-RU" sz="2800" dirty="0"/>
          </a:p>
        </p:txBody>
      </p: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7072330" y="2643182"/>
            <a:ext cx="121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take</a:t>
            </a:r>
            <a:endParaRPr lang="ru-RU" sz="2800" dirty="0"/>
          </a:p>
        </p:txBody>
      </p:sp>
      <p:sp>
        <p:nvSpPr>
          <p:cNvPr id="14" name="Text Box 23"/>
          <p:cNvSpPr txBox="1">
            <a:spLocks noChangeArrowheads="1"/>
          </p:cNvSpPr>
          <p:nvPr/>
        </p:nvSpPr>
        <p:spPr bwMode="auto">
          <a:xfrm>
            <a:off x="6300758" y="4286256"/>
            <a:ext cx="28432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/>
              <a:t>weather </a:t>
            </a:r>
            <a:r>
              <a:rPr lang="en-US" sz="2800" dirty="0"/>
              <a:t>report</a:t>
            </a:r>
            <a:endParaRPr lang="ru-RU" sz="2800" dirty="0"/>
          </a:p>
        </p:txBody>
      </p:sp>
      <p:sp>
        <p:nvSpPr>
          <p:cNvPr id="20" name="Овал 19"/>
          <p:cNvSpPr/>
          <p:nvPr/>
        </p:nvSpPr>
        <p:spPr>
          <a:xfrm>
            <a:off x="285720" y="4857760"/>
            <a:ext cx="2143140" cy="85725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Овал 20"/>
          <p:cNvSpPr/>
          <p:nvPr/>
        </p:nvSpPr>
        <p:spPr>
          <a:xfrm>
            <a:off x="6429388" y="5715016"/>
            <a:ext cx="2143140" cy="85725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642910" y="5000636"/>
            <a:ext cx="178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check</a:t>
            </a:r>
            <a:endParaRPr lang="ru-RU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7072330" y="5857892"/>
            <a:ext cx="1714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buy</a:t>
            </a:r>
            <a:endParaRPr lang="ru-RU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4000496" y="5857892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 visa</a:t>
            </a:r>
            <a:endParaRPr lang="ru-RU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5143504" y="5000636"/>
            <a:ext cx="3143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 health insurance</a:t>
            </a:r>
            <a:endParaRPr lang="ru-RU" sz="28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071538" y="857232"/>
            <a:ext cx="7523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Preparing for your trip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857364"/>
            <a:ext cx="8229600" cy="438912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endParaRPr lang="ru-RU" i="1" dirty="0" smtClean="0"/>
          </a:p>
          <a:p>
            <a:pPr>
              <a:buNone/>
            </a:pPr>
            <a:r>
              <a:rPr lang="en-US" sz="2900" dirty="0" smtClean="0"/>
              <a:t> 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Mister Brown likes travelling. He travels on business and for pleasure. But today he can’t decide 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what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kind of travelling to choose. He thinks:</a:t>
            </a:r>
          </a:p>
          <a:p>
            <a:pPr>
              <a:buNone/>
            </a:pP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“travelling by air is the fastest and the most comfortable, but it is the most expensive too.</a:t>
            </a:r>
            <a:endParaRPr lang="ru-RU" sz="29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Travelling by train  has its advantages.  You just buy a ticket, get on train and the journey begins.</a:t>
            </a:r>
            <a:endParaRPr lang="ru-RU" sz="29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You can look at nature through the window, have a sleep, read a book. There is usually someone 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interesting to talk to and when you get hungry, you can eat your food or  you can buy some food </a:t>
            </a:r>
          </a:p>
          <a:p>
            <a:pPr>
              <a:buNone/>
            </a:pP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and a drink. Also modern trains have very comfortable seats.</a:t>
            </a:r>
          </a:p>
          <a:p>
            <a:pPr>
              <a:buNone/>
            </a:pP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Many people like to travel by car. It’s convenient, you can stop when and where you like, you do </a:t>
            </a:r>
          </a:p>
          <a:p>
            <a:pPr>
              <a:buNone/>
            </a:pP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not have to buy tickets or carry your suitcases.</a:t>
            </a:r>
          </a:p>
          <a:p>
            <a:pPr>
              <a:buNone/>
            </a:pP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 But I have never travelled by sea. Tourist agents say that nowadays travelling by sea is very </a:t>
            </a:r>
          </a:p>
          <a:p>
            <a:pPr>
              <a:buNone/>
            </a:pP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popular. On board the ship you can enjoy your trip. </a:t>
            </a:r>
          </a:p>
          <a:p>
            <a:pPr>
              <a:buNone/>
            </a:pP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There are tennis and  badminton courts, a swimming-pool, a cinema and a dancing hall there. </a:t>
            </a:r>
          </a:p>
          <a:p>
            <a:pPr>
              <a:buNone/>
            </a:pP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When you travel by ship you can feel the fresh sea, wind blowing in the face and hear the cry of </a:t>
            </a:r>
          </a:p>
          <a:p>
            <a:pPr>
              <a:buNone/>
            </a:pP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the seagulls”.</a:t>
            </a:r>
          </a:p>
          <a:p>
            <a:pPr>
              <a:buNone/>
            </a:pP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Advantages  -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преимущества</a:t>
            </a:r>
          </a:p>
          <a:p>
            <a:pPr>
              <a:buNone/>
            </a:pP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Seagulls -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чайки</a:t>
            </a:r>
            <a:endParaRPr lang="en-US" sz="29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9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9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9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9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2571736" y="785794"/>
            <a:ext cx="369216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TRAVELLING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000108"/>
            <a:ext cx="8229600" cy="5715040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en-US" b="1" dirty="0"/>
              <a:t> </a:t>
            </a:r>
            <a:r>
              <a:rPr lang="en-US" b="1" dirty="0" smtClean="0"/>
              <a:t>         </a:t>
            </a:r>
            <a:r>
              <a:rPr lang="en-US" b="1" dirty="0" smtClean="0">
                <a:solidFill>
                  <a:srgbClr val="FF0000"/>
                </a:solidFill>
              </a:rPr>
              <a:t>According to the text</a:t>
            </a:r>
          </a:p>
          <a:p>
            <a:pPr>
              <a:buNone/>
            </a:pPr>
            <a:r>
              <a:rPr lang="en-US" b="1" dirty="0" smtClean="0"/>
              <a:t> </a:t>
            </a:r>
            <a:endParaRPr lang="ru-RU" b="1" dirty="0" smtClean="0"/>
          </a:p>
          <a:p>
            <a:pPr>
              <a:buNone/>
            </a:pPr>
            <a:r>
              <a:rPr lang="en-US" sz="3300" b="1" dirty="0" smtClean="0"/>
              <a:t>What kind of travelling will Mr. Brown prefer?</a:t>
            </a:r>
          </a:p>
          <a:p>
            <a:pPr>
              <a:buNone/>
            </a:pPr>
            <a:r>
              <a:rPr lang="en-US" sz="3300" b="1" dirty="0" smtClean="0"/>
              <a:t>Why do you think so?</a:t>
            </a:r>
          </a:p>
          <a:p>
            <a:pPr marL="514350" indent="-514350">
              <a:buAutoNum type="arabicPeriod"/>
            </a:pPr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How do you like to travel and why? </a:t>
            </a:r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US" dirty="0" smtClean="0"/>
              <a:t>Answer the question using the phrases:</a:t>
            </a:r>
          </a:p>
          <a:p>
            <a:pPr>
              <a:buNone/>
            </a:pPr>
            <a:endParaRPr lang="ru-RU" i="1" dirty="0" smtClean="0"/>
          </a:p>
          <a:p>
            <a:pPr>
              <a:buNone/>
            </a:pPr>
            <a:r>
              <a:rPr lang="en-US" sz="3400" b="1" dirty="0" smtClean="0"/>
              <a:t>I’m fond of travelling ……</a:t>
            </a:r>
            <a:endParaRPr lang="ru-RU" sz="3400" b="1" i="1" dirty="0" smtClean="0"/>
          </a:p>
          <a:p>
            <a:pPr>
              <a:buNone/>
            </a:pPr>
            <a:r>
              <a:rPr lang="en-US" sz="3400" b="1" dirty="0" smtClean="0"/>
              <a:t>As for me I prefer travelling………..</a:t>
            </a:r>
            <a:endParaRPr lang="ru-RU" sz="3400" b="1" i="1" dirty="0" smtClean="0"/>
          </a:p>
          <a:p>
            <a:pPr>
              <a:buNone/>
            </a:pPr>
            <a:r>
              <a:rPr lang="en-US" sz="3400" b="1" dirty="0" smtClean="0"/>
              <a:t>For me there is nothing better than travelling </a:t>
            </a:r>
            <a:endParaRPr lang="ru-RU" sz="3400" b="1" i="1" dirty="0" smtClean="0"/>
          </a:p>
          <a:p>
            <a:pPr>
              <a:buNone/>
            </a:pPr>
            <a:endParaRPr lang="ru-RU" sz="3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2|0.7|0.3|0.4|0.3|0.4|0.3|0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1370</TotalTime>
  <Words>810</Words>
  <Application>Microsoft Office PowerPoint</Application>
  <PresentationFormat>Экран (4:3)</PresentationFormat>
  <Paragraphs>144</Paragraphs>
  <Slides>17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Calibri</vt:lpstr>
      <vt:lpstr>Constantia</vt:lpstr>
      <vt:lpstr>Times New Roman</vt:lpstr>
      <vt:lpstr>Wingdings</vt:lpstr>
      <vt:lpstr>Wingdings 2</vt:lpstr>
      <vt:lpstr>Поток</vt:lpstr>
      <vt:lpstr>TRAVELLING  AND  TRANSPORT</vt:lpstr>
      <vt:lpstr>Презентация PowerPoint</vt:lpstr>
      <vt:lpstr>  During the Lesson</vt:lpstr>
      <vt:lpstr>Why Do People Travel? </vt:lpstr>
      <vt:lpstr>Let’s remember sound [g]!</vt:lpstr>
      <vt:lpstr>Rearrange the letters to make words</vt:lpstr>
      <vt:lpstr>Презентация PowerPoint</vt:lpstr>
      <vt:lpstr>Презентация PowerPoint</vt:lpstr>
      <vt:lpstr>Презентация PowerPoint</vt:lpstr>
      <vt:lpstr>Презентация PowerPoint</vt:lpstr>
      <vt:lpstr>AT THE AIRPORT</vt:lpstr>
      <vt:lpstr>Презентация PowerPoint</vt:lpstr>
      <vt:lpstr>Презентация PowerPoint</vt:lpstr>
      <vt:lpstr>Презентация PowerPoint</vt:lpstr>
      <vt:lpstr>Презентация PowerPoint</vt:lpstr>
      <vt:lpstr>The lesson was interesting</vt:lpstr>
      <vt:lpstr>Thank you for the lesson!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Travelling</dc:title>
  <dc:creator>Admin</dc:creator>
  <cp:lastModifiedBy>Светлана Левоник</cp:lastModifiedBy>
  <cp:revision>101</cp:revision>
  <dcterms:created xsi:type="dcterms:W3CDTF">2008-12-04T16:14:05Z</dcterms:created>
  <dcterms:modified xsi:type="dcterms:W3CDTF">2016-02-26T13:37:52Z</dcterms:modified>
</cp:coreProperties>
</file>