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848600" cy="1927225"/>
          </a:xfrm>
        </p:spPr>
        <p:txBody>
          <a:bodyPr/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Calibri" pitchFamily="34" charset="0"/>
              </a:rPr>
              <a:t>Участие  </a:t>
            </a:r>
            <a:r>
              <a:rPr lang="ru-RU" sz="3600" b="1" i="1" dirty="0">
                <a:solidFill>
                  <a:srgbClr val="C00000"/>
                </a:solidFill>
                <a:latin typeface="Calibri" pitchFamily="34" charset="0"/>
              </a:rPr>
              <a:t>родителей</a:t>
            </a:r>
            <a:br>
              <a:rPr lang="ru-RU" sz="3600" b="1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ru-RU" sz="3600" b="1" i="1" dirty="0">
                <a:solidFill>
                  <a:srgbClr val="C00000"/>
                </a:solidFill>
                <a:latin typeface="Calibri" pitchFamily="34" charset="0"/>
              </a:rPr>
              <a:t>в проектной деятельности младших школьников</a:t>
            </a:r>
            <a:r>
              <a:rPr lang="ru-RU" sz="3600" i="1" dirty="0">
                <a:solidFill>
                  <a:srgbClr val="C00000"/>
                </a:solidFill>
              </a:rPr>
              <a:t/>
            </a:r>
            <a:br>
              <a:rPr lang="ru-RU" sz="3600" i="1" dirty="0">
                <a:solidFill>
                  <a:srgbClr val="C0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96136" y="5809806"/>
            <a:ext cx="2829275" cy="523922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b="1" dirty="0" smtClean="0">
                <a:solidFill>
                  <a:srgbClr val="C00000"/>
                </a:solidFill>
              </a:rPr>
              <a:t>Учитель начальных классов Серая Т.Н.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575" y="3789040"/>
            <a:ext cx="2306689" cy="192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05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80728"/>
            <a:ext cx="8748464" cy="2664296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solidFill>
                  <a:srgbClr val="C00000"/>
                </a:solidFill>
              </a:rPr>
              <a:t>Успехов !</a:t>
            </a:r>
            <a:endParaRPr lang="ru-RU" sz="6000" b="1" i="1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771" y="3269342"/>
            <a:ext cx="3066678" cy="28307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936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0383" y="1484784"/>
            <a:ext cx="7488832" cy="2952328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«Расскажи </a:t>
            </a:r>
            <a:r>
              <a:rPr lang="ru-RU" sz="3600" b="1" i="1" dirty="0">
                <a:solidFill>
                  <a:srgbClr val="C00000"/>
                </a:solidFill>
              </a:rPr>
              <a:t>– и я забуду,</a:t>
            </a:r>
          </a:p>
          <a:p>
            <a:pPr marL="0" indent="0" algn="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Покажи </a:t>
            </a:r>
            <a:r>
              <a:rPr lang="ru-RU" sz="3600" b="1" i="1" dirty="0">
                <a:solidFill>
                  <a:srgbClr val="C00000"/>
                </a:solidFill>
              </a:rPr>
              <a:t>– и я </a:t>
            </a:r>
            <a:r>
              <a:rPr lang="ru-RU" sz="3600" b="1" i="1" dirty="0" smtClean="0">
                <a:solidFill>
                  <a:srgbClr val="C00000"/>
                </a:solidFill>
              </a:rPr>
              <a:t>запомню,</a:t>
            </a:r>
          </a:p>
          <a:p>
            <a:pPr marL="0" indent="0" algn="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Дай </a:t>
            </a:r>
            <a:r>
              <a:rPr lang="ru-RU" sz="3600" b="1" i="1" dirty="0">
                <a:solidFill>
                  <a:srgbClr val="C00000"/>
                </a:solidFill>
              </a:rPr>
              <a:t>попробовать – и я пойму»</a:t>
            </a:r>
          </a:p>
          <a:p>
            <a:pPr marL="0" indent="0" algn="r">
              <a:buNone/>
            </a:pPr>
            <a:r>
              <a:rPr lang="ru-RU" sz="3600" b="1" i="1" dirty="0">
                <a:solidFill>
                  <a:srgbClr val="C00000"/>
                </a:solidFill>
              </a:rPr>
              <a:t>                                                                       </a:t>
            </a:r>
            <a:r>
              <a:rPr lang="ru-RU" sz="3600" b="1" i="1" dirty="0" smtClean="0">
                <a:solidFill>
                  <a:srgbClr val="C00000"/>
                </a:solidFill>
              </a:rPr>
              <a:t>Китайская </a:t>
            </a:r>
            <a:r>
              <a:rPr lang="ru-RU" sz="3600" b="1" i="1" dirty="0">
                <a:solidFill>
                  <a:srgbClr val="C00000"/>
                </a:solidFill>
              </a:rPr>
              <a:t>пословица.</a:t>
            </a:r>
          </a:p>
          <a:p>
            <a:endParaRPr lang="ru-RU" sz="3600" b="1" i="1" dirty="0">
              <a:solidFill>
                <a:srgbClr val="C0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08" y="4293096"/>
            <a:ext cx="1582526" cy="1854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3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</a:rPr>
              <a:t>Проект – это 5 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Проблема </a:t>
            </a:r>
            <a:r>
              <a:rPr lang="ru-RU" dirty="0"/>
              <a:t>(значимая задача);</a:t>
            </a:r>
          </a:p>
          <a:p>
            <a:r>
              <a:rPr lang="ru-RU" dirty="0"/>
              <a:t>Проектирование (план действий, выбор продукта, форма презентации);</a:t>
            </a:r>
          </a:p>
          <a:p>
            <a:r>
              <a:rPr lang="ru-RU" dirty="0"/>
              <a:t>Поиск информации (поиск и сбор материала, его обработка и осмысление);</a:t>
            </a:r>
          </a:p>
          <a:p>
            <a:r>
              <a:rPr lang="ru-RU" dirty="0"/>
              <a:t>Продукт (результат работы, изделие: плакат, реферат, модель, альманах, мультимедийная презентация и т.п.) </a:t>
            </a:r>
          </a:p>
          <a:p>
            <a:r>
              <a:rPr lang="ru-RU" dirty="0"/>
              <a:t>Презентация (представление продукта, результата). Рефлексия собственной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209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rgbClr val="C00000"/>
                </a:solidFill>
              </a:rPr>
              <a:t>Цель внедрения проектного метода: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248472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Создание условий для личного роста школьников, мотивированного выбора своей деятельности и социальной адаптации учащихся, для формирования  и приобретения  исследовательских умений учащихся, выработки самостоятельности и  инициативы,  способствующих развитию творческих способностей, формированию активной жизненной позиции.</a:t>
            </a:r>
          </a:p>
        </p:txBody>
      </p:sp>
    </p:spTree>
    <p:extLst>
      <p:ext uri="{BB962C8B-B14F-4D97-AF65-F5344CB8AC3E}">
        <p14:creationId xmlns:p14="http://schemas.microsoft.com/office/powerpoint/2010/main" val="187186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i="1" dirty="0">
                <a:solidFill>
                  <a:srgbClr val="C00000"/>
                </a:solidFill>
              </a:rPr>
              <a:t>Проектной деятельностью нужно заниматься, чтобы решать следующие задачи: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81200"/>
            <a:ext cx="8229600" cy="404008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1.Узкопрактические: получение информации по определённой теме.</a:t>
            </a:r>
          </a:p>
          <a:p>
            <a:pPr marL="0" indent="0">
              <a:buNone/>
            </a:pPr>
            <a:r>
              <a:rPr lang="ru-RU" dirty="0"/>
              <a:t>2.Обучающие: повышение уровня познавательной, информационной, коммуникативной и других компетенций ученика.</a:t>
            </a:r>
          </a:p>
          <a:p>
            <a:pPr marL="0" indent="0">
              <a:buNone/>
            </a:pPr>
            <a:r>
              <a:rPr lang="ru-RU" dirty="0"/>
              <a:t>3.Развивающие: выявление талантов, склонностей ученика и, как следствие этого, общее повышение мотивации к учебной деятельности, воспитание потребности к самообучению и саморазвитию.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715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6093" y="1412776"/>
            <a:ext cx="8229600" cy="2664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Основная цель привлечения родителей к проектной деятельности детей – сотрудничество, содействие, партнёрство с собственным </a:t>
            </a:r>
            <a:r>
              <a:rPr lang="ru-RU" sz="3200" dirty="0" smtClean="0"/>
              <a:t>ребёнком.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005064"/>
            <a:ext cx="1656726" cy="215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2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568952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Разные  </a:t>
            </a:r>
            <a:r>
              <a:rPr lang="ru-RU" b="1" i="1" dirty="0">
                <a:solidFill>
                  <a:srgbClr val="C00000"/>
                </a:solidFill>
              </a:rPr>
              <a:t>формы участия родителей в проектной работе </a:t>
            </a:r>
            <a:r>
              <a:rPr lang="ru-RU" b="1" i="1" dirty="0" smtClean="0">
                <a:solidFill>
                  <a:srgbClr val="C00000"/>
                </a:solidFill>
              </a:rPr>
              <a:t>школьников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496944" cy="3824064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ru-RU" sz="4000" dirty="0"/>
              <a:t>Мотивационная  </a:t>
            </a:r>
            <a:r>
              <a:rPr lang="ru-RU" sz="4000" dirty="0" smtClean="0"/>
              <a:t>поддержка</a:t>
            </a:r>
          </a:p>
          <a:p>
            <a:r>
              <a:rPr lang="ru-RU" sz="4000" dirty="0" smtClean="0"/>
              <a:t>Информационная </a:t>
            </a:r>
            <a:r>
              <a:rPr lang="ru-RU" sz="4000" dirty="0"/>
              <a:t>поддержка </a:t>
            </a:r>
          </a:p>
          <a:p>
            <a:r>
              <a:rPr lang="ru-RU" sz="4000" dirty="0" smtClean="0"/>
              <a:t>Техническая </a:t>
            </a:r>
            <a:r>
              <a:rPr lang="ru-RU" sz="4000" dirty="0"/>
              <a:t>поддержка </a:t>
            </a:r>
            <a:endParaRPr lang="ru-RU" sz="4000" dirty="0" smtClean="0"/>
          </a:p>
          <a:p>
            <a:r>
              <a:rPr lang="ru-RU" sz="4000" dirty="0" smtClean="0"/>
              <a:t>Поддержка  </a:t>
            </a:r>
            <a:r>
              <a:rPr lang="ru-RU" sz="4000" dirty="0"/>
              <a:t>в самооценке проекта. </a:t>
            </a:r>
          </a:p>
        </p:txBody>
      </p:sp>
    </p:spTree>
    <p:extLst>
      <p:ext uri="{BB962C8B-B14F-4D97-AF65-F5344CB8AC3E}">
        <p14:creationId xmlns:p14="http://schemas.microsoft.com/office/powerpoint/2010/main" val="122149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90600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Роль родителей :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1200"/>
            <a:ext cx="8568952" cy="3752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• консультирует; </a:t>
            </a:r>
          </a:p>
          <a:p>
            <a:pPr marL="0" indent="0">
              <a:buNone/>
            </a:pPr>
            <a:r>
              <a:rPr lang="ru-RU" sz="3200" dirty="0"/>
              <a:t>• отслеживает выполнение плана; </a:t>
            </a:r>
          </a:p>
          <a:p>
            <a:pPr marL="0" indent="0">
              <a:buNone/>
            </a:pPr>
            <a:r>
              <a:rPr lang="ru-RU" sz="3200" dirty="0"/>
              <a:t>• решает оперативные вопросы; </a:t>
            </a:r>
          </a:p>
          <a:p>
            <a:pPr marL="0" indent="0">
              <a:buNone/>
            </a:pPr>
            <a:r>
              <a:rPr lang="ru-RU" sz="3200" dirty="0"/>
              <a:t>• помогает в предварительной оценке </a:t>
            </a:r>
            <a:r>
              <a:rPr lang="ru-RU" sz="3200" dirty="0" smtClean="0"/>
              <a:t>  </a:t>
            </a:r>
          </a:p>
          <a:p>
            <a:pPr marL="0" indent="0">
              <a:buNone/>
            </a:pPr>
            <a:r>
              <a:rPr lang="ru-RU" sz="3200" dirty="0" smtClean="0"/>
              <a:t>  проекта</a:t>
            </a:r>
            <a:r>
              <a:rPr lang="ru-RU" sz="3200" dirty="0"/>
              <a:t>; </a:t>
            </a:r>
          </a:p>
          <a:p>
            <a:pPr marL="0" indent="0">
              <a:buNone/>
            </a:pPr>
            <a:r>
              <a:rPr lang="ru-RU" sz="3200" dirty="0"/>
              <a:t>• участвует в подготовке презентации; </a:t>
            </a:r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3640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1419534" y="692696"/>
            <a:ext cx="630493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1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Родителям на заметку</a:t>
            </a:r>
          </a:p>
        </p:txBody>
      </p:sp>
      <p:sp>
        <p:nvSpPr>
          <p:cNvPr id="6" name="Прямоугольник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700808"/>
            <a:ext cx="8229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Работая вместе с детьми над проектом, родители больше времени проводят с детьми. Они становятся ближе к ним, лучше понимают проблемы своих детей, а это  для ребёнка гораздо больше, чем беседы и нравоучения.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2051720" y="3488419"/>
            <a:ext cx="68002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      Вырастает авторитет родителей в глазах ребенка.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714375" y="4365104"/>
            <a:ext cx="771525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</a:rPr>
              <a:t>    В результате совместной проектной деятельности дети узнают много нового друг о друге, восполняют дефицит общения со взрослыми, их родителями у них формируется значимое отношение к понятию “семья”!</a:t>
            </a:r>
          </a:p>
        </p:txBody>
      </p:sp>
    </p:spTree>
    <p:extLst>
      <p:ext uri="{BB962C8B-B14F-4D97-AF65-F5344CB8AC3E}">
        <p14:creationId xmlns:p14="http://schemas.microsoft.com/office/powerpoint/2010/main" val="110267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37</TotalTime>
  <Words>351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Ясность</vt:lpstr>
      <vt:lpstr>Участие  родителей в проектной деятельности младших школьников  </vt:lpstr>
      <vt:lpstr>Презентация PowerPoint</vt:lpstr>
      <vt:lpstr>Проект – это 5 П</vt:lpstr>
      <vt:lpstr>Цель внедрения проектного метода: </vt:lpstr>
      <vt:lpstr>Проектной деятельностью нужно заниматься, чтобы решать следующие задачи:</vt:lpstr>
      <vt:lpstr>Презентация PowerPoint</vt:lpstr>
      <vt:lpstr>Разные  формы участия родителей в проектной работе школьников</vt:lpstr>
      <vt:lpstr>Роль родителей :</vt:lpstr>
      <vt:lpstr>Родителям на заметку</vt:lpstr>
      <vt:lpstr>Успехов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Участие  родителей в проектной деятельности младших школьников  </dc:title>
  <dc:creator>пк</dc:creator>
  <cp:lastModifiedBy>пк</cp:lastModifiedBy>
  <cp:revision>7</cp:revision>
  <dcterms:created xsi:type="dcterms:W3CDTF">2014-01-13T07:39:25Z</dcterms:created>
  <dcterms:modified xsi:type="dcterms:W3CDTF">2014-01-13T08:31:53Z</dcterms:modified>
</cp:coreProperties>
</file>