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7" r:id="rId6"/>
    <p:sldId id="260" r:id="rId7"/>
    <p:sldId id="268" r:id="rId8"/>
    <p:sldId id="263" r:id="rId9"/>
    <p:sldId id="261" r:id="rId10"/>
    <p:sldId id="262" r:id="rId11"/>
    <p:sldId id="273" r:id="rId12"/>
    <p:sldId id="274" r:id="rId13"/>
    <p:sldId id="264" r:id="rId14"/>
    <p:sldId id="269" r:id="rId15"/>
    <p:sldId id="265" r:id="rId16"/>
    <p:sldId id="270" r:id="rId17"/>
    <p:sldId id="271" r:id="rId18"/>
    <p:sldId id="272" r:id="rId19"/>
    <p:sldId id="266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63C5F-A3BA-4DF5-A4B5-BCFE8A58376F}" type="datetimeFigureOut">
              <a:rPr lang="ru-RU" smtClean="0"/>
              <a:t>29.04.2015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9DFF04-1B76-4145-AAF3-340A79DB91B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50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3251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252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32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3256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61862B9-1050-4148-841B-281BF7E81C9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325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BC927-D127-4471-ACBB-18DD93F7FA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80E3D-C4D8-4F9C-9A91-314ED258723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618FA-288C-4BCA-83C6-1691D80BED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3AACD-84BA-4A95-9F7D-108AD14109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753E1-1305-4E6F-B6A9-44A2CB75CC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B6866-D89C-4A79-9A54-9C6DACC834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CA146-32F2-41B9-AB26-A500965D10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6604A-0B9A-41FB-B23D-43B1B445BB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39B66-04AE-43E1-AF9B-57F09DFE57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AEFAB-273D-4E4E-839B-DF98E1CC68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2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2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22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95919B1-72A9-4A0E-8B92-A6555276E3B7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79512" y="333375"/>
            <a:ext cx="8785101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3600" b="1" dirty="0">
                <a:latin typeface="+mn-lt"/>
              </a:rPr>
              <a:t>Анализ художественного текста,</a:t>
            </a:r>
            <a:endParaRPr lang="en-US" sz="3600" b="1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ru-RU" sz="3600" b="1" dirty="0">
                <a:latin typeface="+mn-lt"/>
              </a:rPr>
              <a:t>рассказа В.П.</a:t>
            </a:r>
            <a:r>
              <a:rPr lang="en-US" sz="3600" b="1" dirty="0">
                <a:latin typeface="+mn-lt"/>
              </a:rPr>
              <a:t> </a:t>
            </a:r>
            <a:r>
              <a:rPr lang="ru-RU" sz="3600" b="1" dirty="0">
                <a:latin typeface="+mn-lt"/>
              </a:rPr>
              <a:t>Астафьева </a:t>
            </a:r>
            <a:endParaRPr lang="en-US" sz="3600" b="1" dirty="0">
              <a:latin typeface="+mn-lt"/>
            </a:endParaRPr>
          </a:p>
          <a:p>
            <a:pPr algn="ctr">
              <a:spcBef>
                <a:spcPct val="50000"/>
              </a:spcBef>
            </a:pPr>
            <a:r>
              <a:rPr lang="ru-RU" sz="5200" b="1" dirty="0">
                <a:latin typeface="+mn-lt"/>
              </a:rPr>
              <a:t>«Шинель без хлястика» </a:t>
            </a:r>
            <a:endParaRPr lang="en-US" sz="5200" b="1" dirty="0">
              <a:latin typeface="+mn-lt"/>
            </a:endParaRPr>
          </a:p>
          <a:p>
            <a:pPr>
              <a:spcBef>
                <a:spcPct val="50000"/>
              </a:spcBef>
            </a:pPr>
            <a:endParaRPr lang="en-US" sz="3600" b="1" dirty="0">
              <a:latin typeface="+mn-lt"/>
            </a:endParaRPr>
          </a:p>
          <a:p>
            <a:r>
              <a:rPr lang="ru-RU" sz="3600" b="1" dirty="0">
                <a:latin typeface="+mn-lt"/>
              </a:rPr>
              <a:t>Подготовка к сочинению </a:t>
            </a:r>
            <a:endParaRPr lang="en-US" sz="3600" b="1" dirty="0">
              <a:latin typeface="+mn-lt"/>
            </a:endParaRPr>
          </a:p>
          <a:p>
            <a:r>
              <a:rPr lang="ru-RU" sz="3600" b="1" dirty="0">
                <a:latin typeface="+mn-lt"/>
              </a:rPr>
              <a:t>(часть С ЕГЭ) по русскому языку</a:t>
            </a:r>
          </a:p>
          <a:p>
            <a:pPr algn="r"/>
            <a:endParaRPr lang="ru-RU" sz="3600" b="1" i="1" dirty="0">
              <a:latin typeface="+mn-lt"/>
            </a:endParaRPr>
          </a:p>
          <a:p>
            <a:pPr algn="r"/>
            <a:r>
              <a:rPr lang="ru-RU" sz="3600" b="1" i="1" dirty="0">
                <a:latin typeface="+mn-lt"/>
              </a:rPr>
              <a:t>Сивакова С.Н.</a:t>
            </a:r>
          </a:p>
          <a:p>
            <a:pPr algn="r"/>
            <a:r>
              <a:rPr lang="ru-RU" sz="3600" b="1" i="1" dirty="0">
                <a:latin typeface="+mn-lt"/>
              </a:rPr>
              <a:t>МБОУ СОШ №41 (г. Уфа)</a:t>
            </a:r>
            <a:endParaRPr lang="ru-RU" sz="3600" b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80400" cy="6178550"/>
          </a:xfrm>
        </p:spPr>
        <p:txBody>
          <a:bodyPr/>
          <a:lstStyle/>
          <a:p>
            <a:pPr algn="l"/>
            <a:r>
              <a:rPr lang="ru-RU" sz="4000" u="sng"/>
              <a:t>1-я проблема</a:t>
            </a:r>
            <a:r>
              <a:rPr lang="ru-RU" sz="4000"/>
              <a:t> – взаимоотношение матери и сына</a:t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 u="sng"/>
              <a:t>2-я проблема</a:t>
            </a:r>
            <a:r>
              <a:rPr lang="ru-RU" sz="4000"/>
              <a:t> – участие женщины на войне</a:t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 u="sng"/>
              <a:t>3-я проблема</a:t>
            </a:r>
            <a:r>
              <a:rPr lang="ru-RU" sz="4000"/>
              <a:t> – адаптация фронтовиков в послевоенное время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ru-RU" sz="3600" dirty="0" smtClean="0">
                <a:solidFill>
                  <a:schemeClr val="tx2"/>
                </a:solidFill>
              </a:rPr>
              <a:t>Комментарий должен осуществляться с опорой на прочитанный текст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r>
              <a:rPr lang="ru-RU" sz="2800" dirty="0" smtClean="0"/>
              <a:t>Как на каком материале автор раскрывает проблему?</a:t>
            </a:r>
          </a:p>
          <a:p>
            <a:r>
              <a:rPr lang="ru-RU" sz="2800" dirty="0" smtClean="0"/>
              <a:t>На чем заостряет внимание?</a:t>
            </a:r>
          </a:p>
          <a:p>
            <a:r>
              <a:rPr lang="ru-RU" sz="2800" dirty="0" smtClean="0"/>
              <a:t>Какие аспекты проблемы рассматриваются в тексте?</a:t>
            </a:r>
          </a:p>
          <a:p>
            <a:r>
              <a:rPr lang="ru-RU" sz="2800" dirty="0" smtClean="0"/>
              <a:t>Какие эмоции автора выражены в тексте?</a:t>
            </a:r>
          </a:p>
          <a:p>
            <a:r>
              <a:rPr lang="ru-RU" sz="2800" dirty="0" smtClean="0"/>
              <a:t>Как выражено отношение автора к изображаемому?</a:t>
            </a:r>
          </a:p>
          <a:p>
            <a:r>
              <a:rPr lang="ru-RU" sz="2800" dirty="0" smtClean="0"/>
              <a:t>Какие средства выразительности помогают выявить авторское отношение к проблеме?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Отличие пересказа от комментирования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495800"/>
          </a:xfrm>
        </p:spPr>
        <p:txBody>
          <a:bodyPr/>
          <a:lstStyle/>
          <a:p>
            <a:r>
              <a:rPr lang="ru-RU" sz="3600" dirty="0" smtClean="0"/>
              <a:t>Пересказывая, мы говорим о том, что делают герои, а комментируя, мы говорим о том, что делает автор</a:t>
            </a:r>
          </a:p>
          <a:p>
            <a:endParaRPr lang="ru-RU" sz="3600" dirty="0" smtClean="0"/>
          </a:p>
          <a:p>
            <a:r>
              <a:rPr lang="ru-RU" sz="3600" dirty="0" smtClean="0"/>
              <a:t>При оценивании комментария учитываются ошибки, связанные с искажением информации текста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4162425"/>
          </a:xfrm>
        </p:spPr>
        <p:txBody>
          <a:bodyPr/>
          <a:lstStyle/>
          <a:p>
            <a:r>
              <a:rPr lang="ru-RU" sz="6000"/>
              <a:t>Комментирование проблемы</a:t>
            </a:r>
            <a:br>
              <a:rPr lang="ru-RU" sz="6000"/>
            </a:br>
            <a:r>
              <a:rPr lang="ru-RU" sz="6000"/>
              <a:t>участия женщины на войне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/>
          <a:lstStyle/>
          <a:p>
            <a:r>
              <a:rPr lang="ru-RU" dirty="0" smtClean="0"/>
              <a:t>Формулирование авторской позиции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/>
          <a:lstStyle/>
          <a:p>
            <a:r>
              <a:rPr lang="ru-RU" sz="2400" dirty="0" smtClean="0"/>
              <a:t>Если проблема текста - это вопрос, то позиция автора –это ответ на вопрос, поставленный в тексте.</a:t>
            </a:r>
          </a:p>
          <a:p>
            <a:r>
              <a:rPr lang="ru-RU" sz="2400" dirty="0" smtClean="0"/>
              <a:t>Позиция автора такова:…</a:t>
            </a:r>
          </a:p>
          <a:p>
            <a:r>
              <a:rPr lang="ru-RU" sz="2400" dirty="0" smtClean="0"/>
              <a:t>Автор считает, что…</a:t>
            </a:r>
          </a:p>
          <a:p>
            <a:r>
              <a:rPr lang="ru-RU" sz="2400" dirty="0" smtClean="0"/>
              <a:t>Автор стремится донести до читателя мысль о том, что…</a:t>
            </a:r>
          </a:p>
          <a:p>
            <a:r>
              <a:rPr lang="ru-RU" sz="2400" dirty="0" smtClean="0"/>
              <a:t>Автор убеждает нас в том, что…</a:t>
            </a:r>
          </a:p>
          <a:p>
            <a:r>
              <a:rPr lang="ru-RU" sz="2400" dirty="0" smtClean="0"/>
              <a:t>Избегая повтора слова автор или фамилии автора помогут конструкции типа:</a:t>
            </a:r>
          </a:p>
          <a:p>
            <a:r>
              <a:rPr lang="ru-RU" sz="2400" dirty="0" smtClean="0"/>
              <a:t>В тексте доказывается мысль о том, что…</a:t>
            </a:r>
          </a:p>
          <a:p>
            <a:r>
              <a:rPr lang="ru-RU" sz="2400" dirty="0" smtClean="0"/>
              <a:t>Основная мысль текста заключается в том, что…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5386387"/>
          </a:xfrm>
        </p:spPr>
        <p:txBody>
          <a:bodyPr/>
          <a:lstStyle/>
          <a:p>
            <a:r>
              <a:rPr lang="ru-RU" sz="4800" u="sng"/>
              <a:t>Авторская позиция</a:t>
            </a:r>
            <a:r>
              <a:rPr lang="ru-RU" u="sng"/>
              <a:t/>
            </a:r>
            <a:br>
              <a:rPr lang="ru-RU" u="sng"/>
            </a:br>
            <a:r>
              <a:rPr lang="ru-RU" u="sng"/>
              <a:t/>
            </a:r>
            <a:br>
              <a:rPr lang="ru-RU" u="sng"/>
            </a:br>
            <a:r>
              <a:rPr lang="ru-RU"/>
              <a:t>Участие женщины в войне противоестественно: </a:t>
            </a:r>
            <a:br>
              <a:rPr lang="ru-RU"/>
            </a:br>
            <a:r>
              <a:rPr lang="ru-RU"/>
              <a:t>она должна дарить жизнь, быть хранительницей семейного очага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2"/>
                </a:solidFill>
              </a:rPr>
              <a:t>- Что такое аргументация?</a:t>
            </a:r>
            <a:br>
              <a:rPr lang="ru-RU" sz="3200" dirty="0" smtClean="0">
                <a:solidFill>
                  <a:schemeClr val="tx2"/>
                </a:solidFill>
              </a:rPr>
            </a:br>
            <a:r>
              <a:rPr lang="ru-RU" sz="3200" dirty="0" smtClean="0">
                <a:solidFill>
                  <a:schemeClr val="tx2"/>
                </a:solidFill>
              </a:rPr>
              <a:t>Каковы основные виды аргументов?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09120"/>
          </a:xfrm>
        </p:spPr>
        <p:txBody>
          <a:bodyPr/>
          <a:lstStyle/>
          <a:p>
            <a:r>
              <a:rPr lang="ru-RU" sz="2200" dirty="0" smtClean="0"/>
              <a:t>Следуем правилам построения текста-рассуждения:</a:t>
            </a:r>
          </a:p>
          <a:p>
            <a:r>
              <a:rPr lang="ru-RU" sz="2200" dirty="0" smtClean="0"/>
              <a:t>1)тезис (положение, которое надо доказать);</a:t>
            </a:r>
          </a:p>
          <a:p>
            <a:r>
              <a:rPr lang="ru-RU" sz="2200" dirty="0" smtClean="0"/>
              <a:t>2)аргументация (доказательства, доводы);</a:t>
            </a:r>
          </a:p>
          <a:p>
            <a:r>
              <a:rPr lang="ru-RU" sz="2200" dirty="0" smtClean="0"/>
              <a:t>3)вывод (общий итог).</a:t>
            </a:r>
          </a:p>
          <a:p>
            <a:pPr>
              <a:buNone/>
            </a:pPr>
            <a:r>
              <a:rPr lang="ru-RU" sz="2200" dirty="0" smtClean="0"/>
              <a:t>Аргументация – это привидение доказательств, объяснений, примеров для обоснования какой-либо мысли пред слушателями (читателями) или собеседником.</a:t>
            </a:r>
          </a:p>
          <a:p>
            <a:pPr>
              <a:buNone/>
            </a:pPr>
            <a:r>
              <a:rPr lang="ru-RU" sz="2200" dirty="0" smtClean="0"/>
              <a:t>Аргументы- это доказательства, приводимые в поддержку тезиса: факты, примеры, утверждения, объяснения- словом, все, что может подтвердить тезис.</a:t>
            </a:r>
          </a:p>
          <a:p>
            <a:pPr>
              <a:buNone/>
            </a:pPr>
            <a:r>
              <a:rPr lang="ru-RU" sz="2200" dirty="0" smtClean="0"/>
              <a:t>От тезиса к аргументам можно поставить вопрос </a:t>
            </a:r>
            <a:r>
              <a:rPr lang="ru-RU" sz="2200" i="1" dirty="0" smtClean="0"/>
              <a:t>почему</a:t>
            </a:r>
            <a:r>
              <a:rPr lang="ru-RU" sz="2200" dirty="0" smtClean="0"/>
              <a:t>?, а аргументы отвечают: </a:t>
            </a:r>
            <a:r>
              <a:rPr lang="ru-RU" sz="2200" i="1" dirty="0" smtClean="0"/>
              <a:t>потому что</a:t>
            </a:r>
            <a:r>
              <a:rPr lang="ru-RU" sz="2200" dirty="0" smtClean="0"/>
              <a:t>…</a:t>
            </a:r>
          </a:p>
          <a:p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Аргументы «за» (свой тезис)  и аргументы «против» (чужого тезиса)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/>
              <a:t>Аргументы  «за»</a:t>
            </a:r>
            <a:r>
              <a:rPr lang="ru-RU" sz="2800" dirty="0" smtClean="0"/>
              <a:t> должны быть:</a:t>
            </a:r>
          </a:p>
          <a:p>
            <a:r>
              <a:rPr lang="ru-RU" sz="2800" dirty="0" smtClean="0"/>
              <a:t>-правдивыми, опираться на авторитетные источники;</a:t>
            </a:r>
          </a:p>
          <a:p>
            <a:r>
              <a:rPr lang="ru-RU" sz="2800" dirty="0" smtClean="0"/>
              <a:t>-доступными, простыми, понятными;</a:t>
            </a:r>
          </a:p>
          <a:p>
            <a:r>
              <a:rPr lang="ru-RU" sz="2800" dirty="0" smtClean="0"/>
              <a:t>-отражающими объективную реальность, соответствующими здравому смыслу.</a:t>
            </a:r>
          </a:p>
          <a:p>
            <a:endParaRPr lang="ru-RU" sz="2000" dirty="0" smtClean="0"/>
          </a:p>
          <a:p>
            <a:pPr>
              <a:buNone/>
            </a:pPr>
            <a:r>
              <a:rPr lang="ru-RU" sz="2800" b="1" dirty="0" smtClean="0"/>
              <a:t>Аргументы «против» </a:t>
            </a:r>
            <a:r>
              <a:rPr lang="ru-RU" sz="2800" dirty="0" smtClean="0"/>
              <a:t>должны убедить в том, что аргументы, приводимые в поддержку критикуемого тезиса, слабые, не выдерживают критики</a:t>
            </a:r>
          </a:p>
          <a:p>
            <a:pPr>
              <a:buNone/>
            </a:pP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b="1" dirty="0" smtClean="0">
                <a:solidFill>
                  <a:schemeClr val="tx2"/>
                </a:solidFill>
              </a:rPr>
              <a:t>Типы аргументов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495800"/>
          </a:xfrm>
        </p:spPr>
        <p:txBody>
          <a:bodyPr/>
          <a:lstStyle/>
          <a:p>
            <a:r>
              <a:rPr lang="ru-RU" sz="3000" dirty="0" smtClean="0"/>
              <a:t>Естественные доказательства - это показания свидетелей, документы, данные эксперимента и т.п. </a:t>
            </a:r>
          </a:p>
          <a:p>
            <a:r>
              <a:rPr lang="ru-RU" sz="3000" dirty="0" smtClean="0"/>
              <a:t>Ссылка на общезначимый опыт, который имеет (или мог бы иметь) каждый человек;</a:t>
            </a:r>
          </a:p>
          <a:p>
            <a:r>
              <a:rPr lang="ru-RU" sz="3000" dirty="0" smtClean="0"/>
              <a:t>Свидетельства самого автора сочинения;</a:t>
            </a:r>
          </a:p>
          <a:p>
            <a:r>
              <a:rPr lang="ru-RU" sz="3000" dirty="0" smtClean="0"/>
              <a:t>Ссылки на авторитет.</a:t>
            </a:r>
          </a:p>
          <a:p>
            <a:r>
              <a:rPr lang="ru-RU" sz="3000" dirty="0" smtClean="0"/>
              <a:t>Примеры из художественной литературы.</a:t>
            </a:r>
          </a:p>
          <a:p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91513" cy="1425575"/>
          </a:xfrm>
        </p:spPr>
        <p:txBody>
          <a:bodyPr/>
          <a:lstStyle/>
          <a:p>
            <a:r>
              <a:rPr lang="ru-RU" sz="4000"/>
              <a:t/>
            </a:r>
            <a:br>
              <a:rPr lang="ru-RU" sz="4000"/>
            </a:br>
            <a:r>
              <a:rPr lang="ru-RU" sz="6000" b="1"/>
              <a:t>Аргументация</a:t>
            </a:r>
            <a:r>
              <a:rPr lang="ru-RU" sz="4800" b="1"/>
              <a:t/>
            </a:r>
            <a:br>
              <a:rPr lang="ru-RU" sz="4800" b="1"/>
            </a:br>
            <a:endParaRPr lang="ru-RU" sz="4800" b="1"/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179388" y="1773238"/>
            <a:ext cx="8640762" cy="189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5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«У войны не женское лицо»</a:t>
            </a:r>
            <a:br>
              <a:rPr lang="ru-RU" sz="5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5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С.Алексиевич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539750" y="3860800"/>
            <a:ext cx="8064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5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</a:t>
            </a:r>
            <a:r>
              <a:rPr lang="ru-RU" sz="52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Степка, мой сын»</a:t>
            </a:r>
          </a:p>
          <a:p>
            <a:pPr algn="r">
              <a:spcBef>
                <a:spcPct val="50000"/>
              </a:spcBef>
            </a:pPr>
            <a:r>
              <a:rPr lang="ru-RU" sz="52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Н. Евдокимов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836712"/>
            <a:ext cx="8424936" cy="5113362"/>
          </a:xfrm>
        </p:spPr>
        <p:txBody>
          <a:bodyPr/>
          <a:lstStyle/>
          <a:p>
            <a:pPr algn="r"/>
            <a:r>
              <a:rPr lang="ru-RU" i="1" dirty="0">
                <a:latin typeface="+mn-lt"/>
              </a:rPr>
              <a:t>«Что бы я хотел видеть в прозе о войне? Правду! Всю жестокую, необходимую правду, для того чтобы  человечество, узнав ее, было благоразумней» </a:t>
            </a:r>
            <a:r>
              <a:rPr lang="en-US" i="1" dirty="0">
                <a:latin typeface="+mn-lt"/>
              </a:rPr>
              <a:t/>
            </a:r>
            <a:br>
              <a:rPr lang="en-US" i="1" dirty="0">
                <a:latin typeface="+mn-lt"/>
              </a:rPr>
            </a:br>
            <a:r>
              <a:rPr lang="ru-RU" i="1" dirty="0">
                <a:latin typeface="+mn-lt"/>
              </a:rPr>
              <a:t/>
            </a:r>
            <a:br>
              <a:rPr lang="ru-RU" i="1" dirty="0">
                <a:latin typeface="+mn-lt"/>
              </a:rPr>
            </a:br>
            <a:r>
              <a:rPr lang="ru-RU" i="1" dirty="0">
                <a:latin typeface="+mn-lt"/>
              </a:rPr>
              <a:t>В.П.</a:t>
            </a:r>
            <a:r>
              <a:rPr lang="en-US" i="1" dirty="0">
                <a:latin typeface="+mn-lt"/>
              </a:rPr>
              <a:t> </a:t>
            </a:r>
            <a:r>
              <a:rPr lang="ru-RU" i="1" dirty="0">
                <a:latin typeface="+mn-lt"/>
              </a:rPr>
              <a:t>Астафьев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6" name="Picture 4" descr="fi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404813"/>
            <a:ext cx="4927600" cy="6119812"/>
          </a:xfrm>
          <a:prstGeom prst="rect">
            <a:avLst/>
          </a:prstGeom>
          <a:noFill/>
        </p:spPr>
      </p:pic>
      <p:sp>
        <p:nvSpPr>
          <p:cNvPr id="54277" name="Text Box 5"/>
          <p:cNvSpPr txBox="1">
            <a:spLocks noChangeArrowheads="1"/>
          </p:cNvSpPr>
          <p:nvPr/>
        </p:nvSpPr>
        <p:spPr bwMode="auto">
          <a:xfrm>
            <a:off x="5795963" y="1196975"/>
            <a:ext cx="3024187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i="1"/>
              <a:t>Виктор Петрович Астафьев</a:t>
            </a:r>
          </a:p>
          <a:p>
            <a:pPr>
              <a:spcBef>
                <a:spcPct val="50000"/>
              </a:spcBef>
            </a:pPr>
            <a:r>
              <a:rPr lang="ru-RU" sz="4000" i="1"/>
              <a:t>1924 – 2001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052513"/>
            <a:ext cx="8713787" cy="5256212"/>
          </a:xfrm>
        </p:spPr>
        <p:txBody>
          <a:bodyPr/>
          <a:lstStyle/>
          <a:p>
            <a:pPr algn="l">
              <a:buFontTx/>
              <a:buChar char="-"/>
            </a:pPr>
            <a:r>
              <a:rPr lang="ru-RU" sz="5400" dirty="0"/>
              <a:t> Какие стили русской речи вы знаете?</a:t>
            </a:r>
            <a:br>
              <a:rPr lang="ru-RU" sz="5400" dirty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/>
              <a:t>- Каков стиль данного текста?</a:t>
            </a:r>
            <a:br>
              <a:rPr lang="ru-RU" sz="5400" dirty="0"/>
            </a:br>
            <a:r>
              <a:rPr lang="ru-RU" sz="5400" i="1" dirty="0"/>
              <a:t>(художественный)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Какие языковые средства имеются в тексте?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60575"/>
            <a:ext cx="8569325" cy="4495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i="1"/>
              <a:t>	</a:t>
            </a:r>
            <a:r>
              <a:rPr lang="ru-RU" i="1" u="sng"/>
              <a:t>Метафоры</a:t>
            </a:r>
            <a:r>
              <a:rPr lang="ru-RU" i="1"/>
              <a:t> - «шинель без хлястика», «теплота, которая покоряла людей»; </a:t>
            </a:r>
            <a:r>
              <a:rPr lang="ru-RU" i="1" u="sng"/>
              <a:t>эпитеты</a:t>
            </a:r>
            <a:r>
              <a:rPr lang="ru-RU" i="1"/>
              <a:t>: « в улыбке матери что-то девчоночье…юное, безвозвратно-ушедшее», «она заморенная»; </a:t>
            </a:r>
            <a:r>
              <a:rPr lang="ru-RU" i="1" u="sng"/>
              <a:t>стилистические приемы</a:t>
            </a:r>
            <a:r>
              <a:rPr lang="ru-RU" i="1"/>
              <a:t>: </a:t>
            </a:r>
            <a:r>
              <a:rPr lang="ru-RU" i="1" u="sng"/>
              <a:t>параллелизм</a:t>
            </a:r>
            <a:r>
              <a:rPr lang="ru-RU" i="1"/>
              <a:t> - «Он знал…», «Она рассказывала…», «Они жили…»; </a:t>
            </a:r>
            <a:r>
              <a:rPr lang="ru-RU" i="1" u="sng"/>
              <a:t>инверсия</a:t>
            </a:r>
            <a:r>
              <a:rPr lang="ru-RU" i="1"/>
              <a:t> - «Была вечеринка»; </a:t>
            </a:r>
            <a:r>
              <a:rPr lang="ru-RU" i="1" u="sng"/>
              <a:t>лексические повторы</a:t>
            </a:r>
            <a:r>
              <a:rPr lang="ru-RU" i="1"/>
              <a:t> - «…была грусть…грусть…»</a:t>
            </a:r>
            <a:r>
              <a:rPr lang="ru-RU"/>
              <a:t>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424862" cy="6165850"/>
          </a:xfrm>
        </p:spPr>
        <p:txBody>
          <a:bodyPr/>
          <a:lstStyle/>
          <a:p>
            <a:pPr algn="l">
              <a:buFontTx/>
              <a:buChar char="-"/>
            </a:pPr>
            <a:r>
              <a:rPr lang="ru-RU" sz="4800"/>
              <a:t> К какому типу речи относится данный текст?</a:t>
            </a:r>
            <a:br>
              <a:rPr lang="ru-RU" sz="4800"/>
            </a:br>
            <a:r>
              <a:rPr lang="ru-RU" sz="4800"/>
              <a:t/>
            </a:r>
            <a:br>
              <a:rPr lang="ru-RU" sz="4800"/>
            </a:br>
            <a:r>
              <a:rPr lang="ru-RU" sz="4800"/>
              <a:t>- Какова композиция рассказа?</a:t>
            </a:r>
            <a:br>
              <a:rPr lang="ru-RU" sz="4800"/>
            </a:br>
            <a:r>
              <a:rPr lang="ru-RU" sz="4800" i="1"/>
              <a:t>(«Кольцевая композиция: рассказ в рассказе»)</a:t>
            </a:r>
            <a:br>
              <a:rPr lang="ru-RU" sz="4800" i="1"/>
            </a:br>
            <a:endParaRPr lang="ru-RU" sz="4800" i="1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-396875" y="260350"/>
            <a:ext cx="9866313" cy="1143000"/>
          </a:xfrm>
        </p:spPr>
        <p:txBody>
          <a:bodyPr/>
          <a:lstStyle/>
          <a:p>
            <a:r>
              <a:rPr lang="ru-RU" sz="5400"/>
              <a:t>Тема и идея произведения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52413" y="1844675"/>
            <a:ext cx="9396413" cy="449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i="1"/>
              <a:t>	</a:t>
            </a:r>
            <a:r>
              <a:rPr lang="ru-RU" sz="3600" i="1"/>
              <a:t>Рассказ не столько о войне, страшном испытании человека на прочность не столько физическую, сколько нравственную. Это рассказ о большой, жертвенной любви матери, о сыновней благодарности и душевном взрослении семнадцатилетнего юноши</a:t>
            </a:r>
            <a:endParaRPr lang="ru-RU" sz="36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6" name="Picture 4" descr="z9084239W,W-radzieckiej-armii-podczas-II--8200-wojny-swiatowe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908050"/>
            <a:ext cx="7921625" cy="3067050"/>
          </a:xfrm>
          <a:prstGeom prst="rect">
            <a:avLst/>
          </a:prstGeom>
          <a:noFill/>
        </p:spPr>
      </p:pic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539750" y="4508500"/>
            <a:ext cx="7920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i="1"/>
              <a:t>Эпизод из прошлого героини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92150"/>
            <a:ext cx="8229600" cy="5472113"/>
          </a:xfrm>
        </p:spPr>
        <p:txBody>
          <a:bodyPr/>
          <a:lstStyle/>
          <a:p>
            <a:pPr algn="l"/>
            <a:r>
              <a:rPr lang="ru-RU" sz="4800"/>
              <a:t>Нравственные качества героини:</a:t>
            </a:r>
            <a:br>
              <a:rPr lang="ru-RU" sz="4800"/>
            </a:br>
            <a:r>
              <a:rPr lang="ru-RU"/>
              <a:t/>
            </a:r>
            <a:br>
              <a:rPr lang="ru-RU"/>
            </a:br>
            <a:r>
              <a:rPr lang="ru-RU" i="1"/>
              <a:t>- сила духа</a:t>
            </a:r>
            <a:br>
              <a:rPr lang="ru-RU" i="1"/>
            </a:br>
            <a:r>
              <a:rPr lang="ru-RU" i="1"/>
              <a:t>- терпение</a:t>
            </a:r>
            <a:br>
              <a:rPr lang="ru-RU" i="1"/>
            </a:br>
            <a:r>
              <a:rPr lang="ru-RU" i="1"/>
              <a:t>- любовь к сыну</a:t>
            </a:r>
            <a:br>
              <a:rPr lang="ru-RU" i="1"/>
            </a:br>
            <a:r>
              <a:rPr lang="ru-RU" i="1"/>
              <a:t>- ответственность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618FA-288C-4BCA-83C6-1691D80BED9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134</TotalTime>
  <Words>515</Words>
  <Application>Microsoft Office PowerPoint</Application>
  <PresentationFormat>Экран (4:3)</PresentationFormat>
  <Paragraphs>86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Tahoma</vt:lpstr>
      <vt:lpstr>Times New Roman</vt:lpstr>
      <vt:lpstr>Wingdings</vt:lpstr>
      <vt:lpstr>Adobe Ming Std L</vt:lpstr>
      <vt:lpstr>Разрез</vt:lpstr>
      <vt:lpstr>Слайд 1</vt:lpstr>
      <vt:lpstr>«Что бы я хотел видеть в прозе о войне? Правду! Всю жестокую, необходимую правду, для того чтобы  человечество, узнав ее, было благоразумней»   В.П. Астафьев</vt:lpstr>
      <vt:lpstr>Слайд 3</vt:lpstr>
      <vt:lpstr> Какие стили русской речи вы знаете?  - Каков стиль данного текста? (художественный) </vt:lpstr>
      <vt:lpstr>Какие языковые средства имеются в тексте?</vt:lpstr>
      <vt:lpstr> К какому типу речи относится данный текст?  - Какова композиция рассказа? («Кольцевая композиция: рассказ в рассказе») </vt:lpstr>
      <vt:lpstr>Тема и идея произведения</vt:lpstr>
      <vt:lpstr>Слайд 8</vt:lpstr>
      <vt:lpstr>Нравственные качества героини:  - сила духа - терпение - любовь к сыну - ответственность</vt:lpstr>
      <vt:lpstr>1-я проблема – взаимоотношение матери и сына  2-я проблема – участие женщины на войне  3-я проблема – адаптация фронтовиков в послевоенное время</vt:lpstr>
      <vt:lpstr>Комментарий должен осуществляться с опорой на прочитанный текст </vt:lpstr>
      <vt:lpstr>Отличие пересказа от комментирования</vt:lpstr>
      <vt:lpstr>Комментирование проблемы участия женщины на войне</vt:lpstr>
      <vt:lpstr>Формулирование авторской позиции </vt:lpstr>
      <vt:lpstr>Авторская позиция  Участие женщины в войне противоестественно:  она должна дарить жизнь, быть хранительницей семейного очага</vt:lpstr>
      <vt:lpstr>- Что такое аргументация? Каковы основные виды аргументов?</vt:lpstr>
      <vt:lpstr>Аргументы «за» (свой тезис)  и аргументы «против» (чужого тезиса)</vt:lpstr>
      <vt:lpstr> Типы аргументов</vt:lpstr>
      <vt:lpstr> Аргументация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white</dc:creator>
  <cp:lastModifiedBy>Олежа</cp:lastModifiedBy>
  <cp:revision>28</cp:revision>
  <dcterms:created xsi:type="dcterms:W3CDTF">2015-04-27T15:58:37Z</dcterms:created>
  <dcterms:modified xsi:type="dcterms:W3CDTF">2015-04-29T18:20:29Z</dcterms:modified>
</cp:coreProperties>
</file>