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A47-8A30-4132-AA57-F04EDC33F59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7F57-4B4B-48E0-A6FD-34738DBE4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9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A47-8A30-4132-AA57-F04EDC33F59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7F57-4B4B-48E0-A6FD-34738DBE4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93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A47-8A30-4132-AA57-F04EDC33F59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7F57-4B4B-48E0-A6FD-34738DBE4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33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A47-8A30-4132-AA57-F04EDC33F59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7F57-4B4B-48E0-A6FD-34738DBE4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9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A47-8A30-4132-AA57-F04EDC33F59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7F57-4B4B-48E0-A6FD-34738DBE4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3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A47-8A30-4132-AA57-F04EDC33F59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7F57-4B4B-48E0-A6FD-34738DBE4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4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A47-8A30-4132-AA57-F04EDC33F59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7F57-4B4B-48E0-A6FD-34738DBE4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4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A47-8A30-4132-AA57-F04EDC33F59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7F57-4B4B-48E0-A6FD-34738DBE4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A47-8A30-4132-AA57-F04EDC33F59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7F57-4B4B-48E0-A6FD-34738DBE4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56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A47-8A30-4132-AA57-F04EDC33F59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7F57-4B4B-48E0-A6FD-34738DBE4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3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A47-8A30-4132-AA57-F04EDC33F59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7F57-4B4B-48E0-A6FD-34738DBE4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0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59A47-8A30-4132-AA57-F04EDC33F59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C7F57-4B4B-48E0-A6FD-34738DBE4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0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8344" y="1689034"/>
            <a:ext cx="9779358" cy="2387600"/>
          </a:xfrm>
        </p:spPr>
        <p:txBody>
          <a:bodyPr>
            <a:noAutofit/>
          </a:bodyPr>
          <a:lstStyle/>
          <a:p>
            <a:r>
              <a:rPr lang="ru-RU" sz="9600" i="1" dirty="0" smtClean="0"/>
              <a:t>Заметка в газету</a:t>
            </a:r>
            <a:endParaRPr lang="ru-RU" sz="9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9113" y="5469475"/>
            <a:ext cx="5130085" cy="957084"/>
          </a:xfrm>
        </p:spPr>
        <p:txBody>
          <a:bodyPr/>
          <a:lstStyle/>
          <a:p>
            <a:r>
              <a:rPr lang="ru-RU" dirty="0" smtClean="0"/>
              <a:t>Древаль Т.В.</a:t>
            </a:r>
          </a:p>
          <a:p>
            <a:r>
              <a:rPr lang="ru-RU" dirty="0" smtClean="0"/>
              <a:t>МАОУ «Школа №5 </a:t>
            </a:r>
            <a:r>
              <a:rPr lang="ru-RU" dirty="0" err="1" smtClean="0"/>
              <a:t>г.Благовещенска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0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Описание с элементами рассуждения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Тезис</a:t>
            </a:r>
            <a:r>
              <a:rPr lang="ru-RU" sz="3600" dirty="0" smtClean="0"/>
              <a:t> – «журавли в критическом положении»</a:t>
            </a:r>
          </a:p>
          <a:p>
            <a:pPr marL="0" indent="0">
              <a:buNone/>
            </a:pPr>
            <a:r>
              <a:rPr lang="ru-RU" sz="3600" dirty="0" smtClean="0"/>
              <a:t>                                     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Рассуждение         </a:t>
            </a:r>
            <a:r>
              <a:rPr lang="ru-RU" sz="3600" dirty="0" smtClean="0"/>
              <a:t>1-й аргумент </a:t>
            </a:r>
            <a:r>
              <a:rPr lang="ru-RU" sz="3000" dirty="0" smtClean="0"/>
              <a:t>- «занесены в «Красную книгу»</a:t>
            </a:r>
            <a:r>
              <a:rPr lang="ru-RU" sz="3000" dirty="0" smtClean="0">
                <a:solidFill>
                  <a:srgbClr val="FF0000"/>
                </a:solidFill>
              </a:rPr>
              <a:t>        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логическое            </a:t>
            </a:r>
            <a:r>
              <a:rPr lang="ru-RU" sz="3600" dirty="0" smtClean="0"/>
              <a:t>2-й аргумент – «на журавлей охотятся»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                               следствие </a:t>
            </a:r>
            <a:r>
              <a:rPr lang="ru-RU" sz="3600" dirty="0" smtClean="0"/>
              <a:t>– «журавли обречены»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</a:endParaRPr>
          </a:p>
          <a:p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63026" y="3298935"/>
            <a:ext cx="713307" cy="62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28174" y="3999099"/>
            <a:ext cx="104318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580784" y="4706675"/>
            <a:ext cx="713307" cy="376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18407" y="3291524"/>
            <a:ext cx="0" cy="141515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1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Описание с элементами рассуждения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Подтекстовый </a:t>
            </a:r>
            <a:r>
              <a:rPr lang="ru-RU" sz="3600" dirty="0">
                <a:solidFill>
                  <a:srgbClr val="FF0000"/>
                </a:solidFill>
              </a:rPr>
              <a:t>тезис </a:t>
            </a:r>
            <a:r>
              <a:rPr lang="ru-RU" sz="3600" dirty="0"/>
              <a:t>- «убийство журавля бессмысленно»</a:t>
            </a:r>
          </a:p>
          <a:p>
            <a:pPr marL="0" indent="0">
              <a:buNone/>
            </a:pPr>
            <a:r>
              <a:rPr lang="ru-RU" sz="3600" dirty="0" smtClean="0"/>
              <a:t>                                  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1-й подтекстовый аргумент – «нет  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Рассуждение          </a:t>
            </a:r>
            <a:r>
              <a:rPr lang="ru-RU" sz="3600" dirty="0" smtClean="0"/>
              <a:t>радости от выстрела»</a:t>
            </a:r>
            <a:endParaRPr lang="ru-RU" sz="3000" dirty="0" smtClean="0"/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эмоциональное    </a:t>
            </a:r>
            <a:r>
              <a:rPr lang="ru-RU" sz="3600" dirty="0" smtClean="0"/>
              <a:t>2-й подтекстовый аргумент – «мясо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несъедобно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                               вывод</a:t>
            </a:r>
            <a:r>
              <a:rPr lang="ru-RU" sz="3600" dirty="0" smtClean="0"/>
              <a:t> – отношение автора и народа к</a:t>
            </a:r>
          </a:p>
          <a:p>
            <a:pPr marL="0" indent="0">
              <a:buNone/>
            </a:pPr>
            <a:r>
              <a:rPr lang="ru-RU" sz="3600" dirty="0"/>
              <a:t>                             </a:t>
            </a:r>
            <a:r>
              <a:rPr lang="ru-RU" sz="3600" dirty="0" smtClean="0"/>
              <a:t>     убийству </a:t>
            </a:r>
            <a:r>
              <a:rPr lang="ru-RU" sz="3600" dirty="0"/>
              <a:t>журавля</a:t>
            </a: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</a:endParaRPr>
          </a:p>
          <a:p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760631" y="3145652"/>
            <a:ext cx="450759" cy="1093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760631" y="4153647"/>
            <a:ext cx="423989" cy="6229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760631" y="5247589"/>
            <a:ext cx="450760" cy="699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60631" y="3156587"/>
            <a:ext cx="0" cy="209100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Языковые особенности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99" y="149902"/>
            <a:ext cx="7334759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159183"/>
              </p:ext>
            </p:extLst>
          </p:nvPr>
        </p:nvGraphicFramePr>
        <p:xfrm>
          <a:off x="631066" y="1545507"/>
          <a:ext cx="10869768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39107"/>
                <a:gridCol w="2083984"/>
                <a:gridCol w="2584183"/>
                <a:gridCol w="2085078"/>
                <a:gridCol w="2077416"/>
              </a:tblGrid>
              <a:tr h="9943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Эпитеты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Сравнение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Олицетворения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Синонимы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Авторская позиция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3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9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60282" r="8620"/>
          <a:stretch/>
        </p:blipFill>
        <p:spPr>
          <a:xfrm>
            <a:off x="9008016" y="-38637"/>
            <a:ext cx="3007972" cy="18022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Языковые особенности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61734"/>
              </p:ext>
            </p:extLst>
          </p:nvPr>
        </p:nvGraphicFramePr>
        <p:xfrm>
          <a:off x="425003" y="1545507"/>
          <a:ext cx="11075831" cy="5029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77763"/>
                <a:gridCol w="2123491"/>
                <a:gridCol w="2633173"/>
                <a:gridCol w="2124606"/>
                <a:gridCol w="2116798"/>
              </a:tblGrid>
              <a:tr h="9943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Эпитеты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Сравнение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Олицетворения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Синонимы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Авторская позиция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удивительное </a:t>
                      </a:r>
                      <a:r>
                        <a:rPr lang="ru-RU" sz="13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(чувство),  </a:t>
                      </a:r>
                      <a:r>
                        <a:rPr lang="ru-RU" sz="13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«умны» </a:t>
                      </a:r>
                      <a:r>
                        <a:rPr lang="ru-RU" sz="13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(журавли), </a:t>
                      </a:r>
                      <a:r>
                        <a:rPr lang="ru-RU" sz="13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нежной </a:t>
                      </a:r>
                      <a:r>
                        <a:rPr lang="ru-RU" sz="13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(гаммой окраски), </a:t>
                      </a:r>
                      <a:r>
                        <a:rPr lang="ru-RU" sz="13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удивительный </a:t>
                      </a:r>
                      <a:r>
                        <a:rPr lang="ru-RU" sz="13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(голос), </a:t>
                      </a:r>
                      <a:r>
                        <a:rPr lang="ru-RU" sz="13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грустный, торжественный, жизнеутверждающий, мелодичный </a:t>
                      </a:r>
                      <a:r>
                        <a:rPr lang="ru-RU" sz="13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(голос), </a:t>
                      </a:r>
                      <a:r>
                        <a:rPr lang="ru-RU" sz="13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печальное </a:t>
                      </a:r>
                      <a:r>
                        <a:rPr lang="ru-RU" sz="13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(обстоятельство), </a:t>
                      </a:r>
                      <a:r>
                        <a:rPr lang="ru-RU" sz="13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критическом </a:t>
                      </a:r>
                      <a:r>
                        <a:rPr lang="ru-RU" sz="13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(положении), </a:t>
                      </a:r>
                      <a:r>
                        <a:rPr lang="ru-RU" sz="13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считанныe</a:t>
                      </a:r>
                      <a:r>
                        <a:rPr lang="ru-RU" sz="13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(годы)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</a:rPr>
                        <a:t>мелодичный</a:t>
                      </a:r>
                      <a:r>
                        <a:rPr lang="ru-RU" sz="1800" i="1" baseline="0" dirty="0" smtClean="0">
                          <a:effectLst/>
                        </a:rPr>
                        <a:t> – </a:t>
                      </a:r>
                      <a:r>
                        <a:rPr lang="ru-RU" sz="1800" i="1" dirty="0" smtClean="0">
                          <a:effectLst/>
                        </a:rPr>
                        <a:t>будто серебряный </a:t>
                      </a:r>
                      <a:r>
                        <a:rPr lang="ru-RU" sz="1800" i="0" dirty="0" smtClean="0">
                          <a:effectLst/>
                        </a:rPr>
                        <a:t>(голос)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i="1" dirty="0" smtClean="0">
                          <a:effectLst/>
                        </a:rPr>
                        <a:t>чувство собственного достоинства, чувство равенства с человеком </a:t>
                      </a:r>
                      <a:r>
                        <a:rPr lang="ru-RU" sz="1800" i="0" dirty="0" smtClean="0">
                          <a:effectLst/>
                        </a:rPr>
                        <a:t>(у журавлей), (журавли) </a:t>
                      </a:r>
                      <a:r>
                        <a:rPr lang="ru-RU" sz="1800" i="1" dirty="0" smtClean="0">
                          <a:effectLst/>
                        </a:rPr>
                        <a:t>«умны», «продуманная» (гамма окраски) </a:t>
                      </a:r>
                      <a:r>
                        <a:rPr lang="ru-RU" sz="1800" i="0" dirty="0" smtClean="0">
                          <a:effectLst/>
                        </a:rPr>
                        <a:t>и др. 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грация, изящество </a:t>
                      </a:r>
                      <a:r>
                        <a:rPr lang="ru-RU" sz="1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(ср. телосложение), 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гамма окраски </a:t>
                      </a:r>
                      <a:r>
                        <a:rPr lang="ru-RU" sz="1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(ср. цвет перьев), 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голос </a:t>
                      </a:r>
                      <a:r>
                        <a:rPr lang="ru-RU" sz="1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(ср. крик), 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обречены </a:t>
                      </a:r>
                      <a:r>
                        <a:rPr lang="ru-RU" sz="1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(ср. погибнут), 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придет на помощь </a:t>
                      </a:r>
                      <a:r>
                        <a:rPr lang="ru-RU" sz="1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(ср. позаботится, от-несется бережней)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</a:rPr>
                        <a:t>восклицание</a:t>
                      </a:r>
                      <a:r>
                        <a:rPr lang="ru-RU" sz="1400" i="1" dirty="0" smtClean="0">
                          <a:effectLst/>
                        </a:rPr>
                        <a:t> печальное!, </a:t>
                      </a:r>
                      <a:r>
                        <a:rPr lang="ru-RU" sz="1400" i="0" dirty="0" smtClean="0">
                          <a:effectLst/>
                        </a:rPr>
                        <a:t>слова</a:t>
                      </a:r>
                      <a:r>
                        <a:rPr lang="ru-RU" sz="1400" i="1" dirty="0" smtClean="0">
                          <a:effectLst/>
                        </a:rPr>
                        <a:t> нет и нет сомнения, большой грех, </a:t>
                      </a:r>
                      <a:r>
                        <a:rPr lang="ru-RU" sz="1400" i="0" dirty="0" smtClean="0">
                          <a:effectLst/>
                        </a:rPr>
                        <a:t>восклицательное предложение </a:t>
                      </a:r>
                      <a:r>
                        <a:rPr lang="ru-RU" sz="1400" i="1" dirty="0" smtClean="0">
                          <a:effectLst/>
                        </a:rPr>
                        <a:t>А ведь кое-где ещё до сих пор охотятся на журавлей! </a:t>
                      </a:r>
                      <a:r>
                        <a:rPr lang="ru-RU" sz="1400" i="0" dirty="0" smtClean="0">
                          <a:effectLst/>
                        </a:rPr>
                        <a:t>и риторический вопрос</a:t>
                      </a:r>
                      <a:r>
                        <a:rPr lang="ru-RU" sz="1400" i="1" dirty="0" smtClean="0">
                          <a:effectLst/>
                        </a:rPr>
                        <a:t> Какую радость приносит выстрел по журавлю?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6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4096"/>
            <a:ext cx="10515600" cy="5442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З 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А 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М 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Е 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Т 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К 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А</a:t>
            </a:r>
            <a:r>
              <a:rPr lang="ru-RU" sz="5400" b="1" i="1" dirty="0" smtClean="0"/>
              <a:t> </a:t>
            </a:r>
          </a:p>
          <a:p>
            <a:pPr marL="0" indent="0">
              <a:buNone/>
            </a:pP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625">
            <a:off x="2109646" y="-333665"/>
            <a:ext cx="5558090" cy="4946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CF6"/>
              </a:clrFrom>
              <a:clrTo>
                <a:srgbClr val="FBF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3" r="24196"/>
          <a:stretch/>
        </p:blipFill>
        <p:spPr>
          <a:xfrm rot="1027400">
            <a:off x="6943987" y="1401562"/>
            <a:ext cx="5190825" cy="486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734096"/>
            <a:ext cx="11512639" cy="5442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З</a:t>
            </a:r>
            <a:r>
              <a:rPr lang="ru-RU" sz="5400" i="1" dirty="0" smtClean="0"/>
              <a:t>лободневность</a:t>
            </a:r>
            <a:r>
              <a:rPr lang="ru-RU" sz="3200" i="1" dirty="0" smtClean="0"/>
              <a:t>. 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А</a:t>
            </a:r>
            <a:r>
              <a:rPr lang="ru-RU" sz="5400" i="1" dirty="0" smtClean="0"/>
              <a:t>ктуальность. 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М</a:t>
            </a:r>
            <a:r>
              <a:rPr lang="ru-RU" sz="5400" i="1" dirty="0" smtClean="0"/>
              <a:t>алый объём. </a:t>
            </a:r>
          </a:p>
          <a:p>
            <a:pPr marL="0" indent="0">
              <a:buNone/>
            </a:pPr>
            <a:r>
              <a:rPr lang="ru-RU" sz="5400" i="1" dirty="0" err="1" smtClean="0"/>
              <a:t>Ср</a:t>
            </a:r>
            <a:r>
              <a:rPr lang="ru-RU" sz="5400" i="1" dirty="0" err="1" smtClean="0">
                <a:solidFill>
                  <a:srgbClr val="FF0000"/>
                </a:solidFill>
              </a:rPr>
              <a:t>Е</a:t>
            </a:r>
            <a:r>
              <a:rPr lang="ru-RU" sz="5400" i="1" dirty="0" err="1" smtClean="0"/>
              <a:t>дства</a:t>
            </a:r>
            <a:r>
              <a:rPr lang="ru-RU" sz="5400" i="1" dirty="0" smtClean="0"/>
              <a:t> выразительности.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Т</a:t>
            </a:r>
            <a:r>
              <a:rPr lang="ru-RU" sz="5400" i="1" dirty="0" smtClean="0"/>
              <a:t>очность.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К</a:t>
            </a:r>
            <a:r>
              <a:rPr lang="ru-RU" sz="5400" i="1" dirty="0" smtClean="0"/>
              <a:t>раткость. 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А</a:t>
            </a:r>
            <a:r>
              <a:rPr lang="ru-RU" sz="5400" i="1" dirty="0" smtClean="0"/>
              <a:t>вторская позиция чётко выражена.</a:t>
            </a:r>
          </a:p>
          <a:p>
            <a:pPr marL="0" indent="0">
              <a:buNone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27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Домашнее </a:t>
            </a:r>
            <a:r>
              <a:rPr lang="ru-RU" dirty="0" smtClean="0">
                <a:solidFill>
                  <a:srgbClr val="FF0000"/>
                </a:solidFill>
              </a:rPr>
              <a:t>задание. Написание заметки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5169"/>
            <a:ext cx="11061879" cy="4351338"/>
          </a:xfrm>
        </p:spPr>
        <p:txBody>
          <a:bodyPr>
            <a:noAutofit/>
          </a:bodyPr>
          <a:lstStyle/>
          <a:p>
            <a:r>
              <a:rPr lang="ru-RU" sz="4000" dirty="0"/>
              <a:t>По заданию упр.197 (стр.80) </a:t>
            </a:r>
            <a:r>
              <a:rPr lang="ru-RU" sz="4000" i="1" dirty="0"/>
              <a:t>или</a:t>
            </a:r>
            <a:r>
              <a:rPr lang="ru-RU" sz="4000" dirty="0"/>
              <a:t> </a:t>
            </a:r>
            <a:endParaRPr lang="ru-RU" sz="4000" dirty="0" smtClean="0"/>
          </a:p>
          <a:p>
            <a:r>
              <a:rPr lang="ru-RU" sz="4000" dirty="0" smtClean="0"/>
              <a:t>заметка </a:t>
            </a:r>
            <a:r>
              <a:rPr lang="ru-RU" sz="4000" dirty="0"/>
              <a:t>о том, как однажды удалось помочь деревьям, </a:t>
            </a:r>
            <a:r>
              <a:rPr lang="ru-RU" sz="4000" dirty="0" smtClean="0"/>
              <a:t>животным</a:t>
            </a:r>
            <a:r>
              <a:rPr lang="ru-RU" sz="4000" dirty="0"/>
              <a:t>, птицам или не удалось защитить «младшего брата». </a:t>
            </a:r>
            <a:r>
              <a:rPr lang="ru-RU" sz="4000" i="1" dirty="0"/>
              <a:t>В заметке можно использовать слова «газетной образности»: зелёный щит земли (о лесе и др.). Постарайтесь соблюсти все каноны этого жанра и сделать заметку выразительной, интересной для чтения.</a:t>
            </a:r>
          </a:p>
        </p:txBody>
      </p:sp>
    </p:spTree>
    <p:extLst>
      <p:ext uri="{BB962C8B-B14F-4D97-AF65-F5344CB8AC3E}">
        <p14:creationId xmlns:p14="http://schemas.microsoft.com/office/powerpoint/2010/main" val="40783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33305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«Газетная» лексика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581" y="1341335"/>
            <a:ext cx="6554273" cy="5276782"/>
          </a:xfrm>
        </p:spPr>
        <p:txBody>
          <a:bodyPr>
            <a:noAutofit/>
          </a:bodyPr>
          <a:lstStyle/>
          <a:p>
            <a:r>
              <a:rPr lang="ru-RU" sz="4400" dirty="0" smtClean="0"/>
              <a:t>Газетчик (разг.), редактор, журналист, корреспондент, интервью, очерк, заметка, художник-оформитель, типография, рубрика, собкор, </a:t>
            </a:r>
            <a:r>
              <a:rPr lang="ru-RU" sz="4400" dirty="0" err="1" smtClean="0"/>
              <a:t>юнкор</a:t>
            </a:r>
            <a:r>
              <a:rPr lang="ru-RU" sz="4400" dirty="0" smtClean="0"/>
              <a:t>, корректор.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6" r="31686" b="5290"/>
          <a:stretch/>
        </p:blipFill>
        <p:spPr>
          <a:xfrm rot="16200000">
            <a:off x="-3094335" y="3081084"/>
            <a:ext cx="6871252" cy="682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54" y="1227047"/>
            <a:ext cx="4905885" cy="55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2" b="7605"/>
          <a:stretch/>
        </p:blipFill>
        <p:spPr>
          <a:xfrm rot="1839292">
            <a:off x="7303261" y="-620204"/>
            <a:ext cx="3414815" cy="29563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Работаем корректором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029164"/>
              </p:ext>
            </p:extLst>
          </p:nvPr>
        </p:nvGraphicFramePr>
        <p:xfrm>
          <a:off x="281189" y="1690688"/>
          <a:ext cx="11629622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4811"/>
                <a:gridCol w="58148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Ошибки</a:t>
                      </a:r>
                      <a:r>
                        <a:rPr lang="ru-RU" sz="2200" baseline="0" dirty="0" smtClean="0"/>
                        <a:t>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Исправления 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i="0" dirty="0" smtClean="0">
                          <a:solidFill>
                            <a:schemeClr val="tx1"/>
                          </a:solidFill>
                        </a:rPr>
                        <a:t>1.Врач осмотрел больного и сокрушительно покачал головой.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i="0" dirty="0" smtClean="0">
                          <a:solidFill>
                            <a:schemeClr val="tx1"/>
                          </a:solidFill>
                        </a:rPr>
                        <a:t>2.Столяр сделал этажерку из дуба с четырьмя ножками.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i="0" dirty="0" smtClean="0">
                          <a:solidFill>
                            <a:schemeClr val="tx1"/>
                          </a:solidFill>
                        </a:rPr>
                        <a:t>3.Жители нашего города были свидетелями театрализованного представления.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i="0" dirty="0" smtClean="0">
                          <a:solidFill>
                            <a:schemeClr val="tx1"/>
                          </a:solidFill>
                        </a:rPr>
                        <a:t>4.Мы сделали большую половину работы.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i="0" dirty="0" smtClean="0">
                          <a:solidFill>
                            <a:schemeClr val="tx1"/>
                          </a:solidFill>
                        </a:rPr>
                        <a:t>5.Это две большие разницы.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i="0" dirty="0" smtClean="0">
                          <a:solidFill>
                            <a:schemeClr val="tx1"/>
                          </a:solidFill>
                        </a:rPr>
                        <a:t>6.Двадцать пять лет своей биографии она посвятила детям.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i="0" dirty="0" smtClean="0">
                          <a:solidFill>
                            <a:schemeClr val="tx1"/>
                          </a:solidFill>
                        </a:rPr>
                        <a:t>7.Эти стихи я очень хорошо выучил назубок.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0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2" b="7605"/>
          <a:stretch/>
        </p:blipFill>
        <p:spPr>
          <a:xfrm rot="1839292">
            <a:off x="7303261" y="-620204"/>
            <a:ext cx="3414815" cy="29563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Работаем корректором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117167"/>
              </p:ext>
            </p:extLst>
          </p:nvPr>
        </p:nvGraphicFramePr>
        <p:xfrm>
          <a:off x="281189" y="1690688"/>
          <a:ext cx="11629622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4811"/>
                <a:gridCol w="58148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Ошибки</a:t>
                      </a:r>
                      <a:r>
                        <a:rPr lang="ru-RU" sz="2200" baseline="0" dirty="0" smtClean="0"/>
                        <a:t>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Исправления 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1.Врач осмотрел больного и </a:t>
                      </a:r>
                      <a:r>
                        <a:rPr lang="ru-RU" sz="2200" i="1" dirty="0" smtClean="0">
                          <a:solidFill>
                            <a:srgbClr val="FF0000"/>
                          </a:solidFill>
                        </a:rPr>
                        <a:t>сокрушительно </a:t>
                      </a:r>
                      <a:r>
                        <a:rPr lang="ru-RU" sz="2200" dirty="0" smtClean="0"/>
                        <a:t>покачал головой.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1.Врач осмотрел больного и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</a:rPr>
                        <a:t>сокрушённо</a:t>
                      </a:r>
                      <a:r>
                        <a:rPr lang="ru-RU" sz="2200" dirty="0" smtClean="0"/>
                        <a:t> покачал головой.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2.Столяр сделал </a:t>
                      </a:r>
                      <a:r>
                        <a:rPr lang="ru-RU" sz="2200" i="1" dirty="0" smtClean="0">
                          <a:solidFill>
                            <a:srgbClr val="FF0000"/>
                          </a:solidFill>
                        </a:rPr>
                        <a:t>этажерку из дуба с четырьмя ножками.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2.Столяр сделал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</a:rPr>
                        <a:t>из дуба этажерку с четырьмя ножками.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3.Жители нашего города были </a:t>
                      </a:r>
                      <a:r>
                        <a:rPr lang="ru-RU" sz="2200" i="1" dirty="0" smtClean="0">
                          <a:solidFill>
                            <a:srgbClr val="FF0000"/>
                          </a:solidFill>
                        </a:rPr>
                        <a:t>свидетелями </a:t>
                      </a:r>
                      <a:r>
                        <a:rPr lang="ru-RU" sz="2200" dirty="0" smtClean="0"/>
                        <a:t>театрализованного представления.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3.Жители нашего города были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</a:rPr>
                        <a:t>зрителями </a:t>
                      </a:r>
                      <a:r>
                        <a:rPr lang="ru-RU" sz="2200" dirty="0" smtClean="0"/>
                        <a:t>театрализованного представления.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4.Мы сделали </a:t>
                      </a:r>
                      <a:r>
                        <a:rPr lang="ru-RU" sz="2200" i="1" dirty="0" smtClean="0">
                          <a:solidFill>
                            <a:srgbClr val="FF0000"/>
                          </a:solidFill>
                        </a:rPr>
                        <a:t>большую половину </a:t>
                      </a:r>
                      <a:r>
                        <a:rPr lang="ru-RU" sz="2200" dirty="0" smtClean="0"/>
                        <a:t>работы.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4.Мы сделали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</a:rPr>
                        <a:t>часть</a:t>
                      </a:r>
                      <a:r>
                        <a:rPr lang="ru-RU" sz="2200" dirty="0" smtClean="0"/>
                        <a:t> работы.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5.Это </a:t>
                      </a:r>
                      <a:r>
                        <a:rPr lang="ru-RU" sz="2200" i="1" dirty="0" smtClean="0">
                          <a:solidFill>
                            <a:srgbClr val="FF0000"/>
                          </a:solidFill>
                        </a:rPr>
                        <a:t>две большие разницы.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5.Это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</a:rPr>
                        <a:t>большая </a:t>
                      </a:r>
                      <a:r>
                        <a:rPr lang="ru-RU" sz="2200" dirty="0" smtClean="0"/>
                        <a:t>разница.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6.Двадцать пять лет </a:t>
                      </a:r>
                      <a:r>
                        <a:rPr lang="ru-RU" sz="2200" i="1" dirty="0" smtClean="0">
                          <a:solidFill>
                            <a:srgbClr val="FF0000"/>
                          </a:solidFill>
                        </a:rPr>
                        <a:t>своей биографии </a:t>
                      </a:r>
                      <a:r>
                        <a:rPr lang="ru-RU" sz="2200" dirty="0" smtClean="0"/>
                        <a:t>она посвятила детям.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6.Двадцать пять лет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</a:rPr>
                        <a:t>своей</a:t>
                      </a:r>
                      <a:r>
                        <a:rPr lang="ru-RU" sz="2200" dirty="0" smtClean="0"/>
                        <a:t>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</a:rPr>
                        <a:t>жизни</a:t>
                      </a:r>
                      <a:r>
                        <a:rPr lang="ru-RU" sz="2200" dirty="0" smtClean="0"/>
                        <a:t> она посвятила детям.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7.Эти стихи я очень хорошо </a:t>
                      </a:r>
                      <a:r>
                        <a:rPr lang="ru-RU" sz="2200" i="1" dirty="0" smtClean="0">
                          <a:solidFill>
                            <a:srgbClr val="FF0000"/>
                          </a:solidFill>
                        </a:rPr>
                        <a:t>выучил назубок.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7.Эти стихи я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</a:rPr>
                        <a:t>знаю </a:t>
                      </a:r>
                      <a:r>
                        <a:rPr lang="ru-RU" sz="2200" dirty="0" smtClean="0"/>
                        <a:t>назубок.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Словарная работа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600" dirty="0" err="1" smtClean="0"/>
              <a:t>Публиц</a:t>
            </a:r>
            <a:r>
              <a:rPr lang="ru-RU" sz="6600" dirty="0" smtClean="0"/>
              <a:t>…</a:t>
            </a:r>
            <a:r>
              <a:rPr lang="ru-RU" sz="6600" dirty="0" err="1" smtClean="0"/>
              <a:t>стика</a:t>
            </a:r>
            <a:r>
              <a:rPr lang="ru-RU" sz="6600" dirty="0" smtClean="0"/>
              <a:t>, с…бытие, </a:t>
            </a:r>
            <a:r>
              <a:rPr lang="ru-RU" sz="6600" dirty="0" err="1" smtClean="0"/>
              <a:t>страс</a:t>
            </a:r>
            <a:r>
              <a:rPr lang="ru-RU" sz="6600" dirty="0" smtClean="0"/>
              <a:t>…</a:t>
            </a:r>
            <a:r>
              <a:rPr lang="ru-RU" sz="6600" dirty="0" err="1" smtClean="0"/>
              <a:t>ность</a:t>
            </a:r>
            <a:r>
              <a:rPr lang="ru-RU" sz="6600" dirty="0" smtClean="0"/>
              <a:t>, </a:t>
            </a:r>
            <a:r>
              <a:rPr lang="ru-RU" sz="6600" dirty="0" err="1" smtClean="0"/>
              <a:t>экспрес</a:t>
            </a:r>
            <a:r>
              <a:rPr lang="ru-RU" sz="6600" dirty="0" smtClean="0"/>
              <a:t>(</a:t>
            </a:r>
            <a:r>
              <a:rPr lang="ru-RU" sz="6600" dirty="0" err="1" smtClean="0"/>
              <a:t>сс</a:t>
            </a:r>
            <a:r>
              <a:rPr lang="ru-RU" sz="6600" dirty="0" smtClean="0"/>
              <a:t>)</a:t>
            </a:r>
            <a:r>
              <a:rPr lang="ru-RU" sz="6600" dirty="0" err="1" smtClean="0"/>
              <a:t>ивн</a:t>
            </a:r>
            <a:r>
              <a:rPr lang="ru-RU" sz="6600" dirty="0" smtClean="0"/>
              <a:t>…</a:t>
            </a:r>
            <a:r>
              <a:rPr lang="ru-RU" sz="6600" dirty="0" err="1" smtClean="0"/>
              <a:t>сть</a:t>
            </a:r>
            <a:r>
              <a:rPr lang="ru-RU" sz="6600" dirty="0" smtClean="0"/>
              <a:t>, </a:t>
            </a:r>
            <a:r>
              <a:rPr lang="ru-RU" sz="6600" dirty="0" err="1" smtClean="0"/>
              <a:t>инверс</a:t>
            </a:r>
            <a:r>
              <a:rPr lang="ru-RU" sz="6600" dirty="0" smtClean="0"/>
              <a:t>…я, </a:t>
            </a:r>
            <a:r>
              <a:rPr lang="ru-RU" sz="6600" dirty="0" err="1" smtClean="0"/>
              <a:t>оцен</a:t>
            </a:r>
            <a:r>
              <a:rPr lang="ru-RU" sz="6600" dirty="0" smtClean="0"/>
              <a:t>…</a:t>
            </a:r>
            <a:r>
              <a:rPr lang="ru-RU" sz="6600" dirty="0" err="1" smtClean="0"/>
              <a:t>чный</a:t>
            </a:r>
            <a:r>
              <a:rPr lang="ru-RU" sz="6600" dirty="0" smtClean="0"/>
              <a:t>, обществен(</a:t>
            </a:r>
            <a:r>
              <a:rPr lang="ru-RU" sz="6600" dirty="0" err="1" smtClean="0"/>
              <a:t>нн</a:t>
            </a:r>
            <a:r>
              <a:rPr lang="ru-RU" sz="6600" dirty="0" smtClean="0"/>
              <a:t>)</a:t>
            </a:r>
            <a:r>
              <a:rPr lang="ru-RU" sz="6600" dirty="0" err="1" smtClean="0"/>
              <a:t>ый</a:t>
            </a:r>
            <a:r>
              <a:rPr lang="ru-RU" sz="6600" dirty="0" smtClean="0"/>
              <a:t>, з…метка.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4258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Словарная работа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Публиц</a:t>
            </a:r>
            <a:r>
              <a:rPr lang="ru-RU" sz="6600" dirty="0">
                <a:solidFill>
                  <a:srgbClr val="FF0000"/>
                </a:solidFill>
              </a:rPr>
              <a:t>и</a:t>
            </a:r>
            <a:r>
              <a:rPr lang="ru-RU" sz="6600" dirty="0" smtClean="0"/>
              <a:t>стика, с</a:t>
            </a:r>
            <a:r>
              <a:rPr lang="ru-RU" sz="6600" dirty="0" smtClean="0">
                <a:solidFill>
                  <a:srgbClr val="FF0000"/>
                </a:solidFill>
              </a:rPr>
              <a:t>о</a:t>
            </a:r>
            <a:r>
              <a:rPr lang="ru-RU" sz="6600" dirty="0" smtClean="0"/>
              <a:t>бытие, страс</a:t>
            </a:r>
            <a:r>
              <a:rPr lang="ru-RU" sz="6600" dirty="0">
                <a:solidFill>
                  <a:srgbClr val="FF0000"/>
                </a:solidFill>
              </a:rPr>
              <a:t>т</a:t>
            </a:r>
            <a:r>
              <a:rPr lang="ru-RU" sz="6600" dirty="0" smtClean="0"/>
              <a:t>ность, экспре</a:t>
            </a:r>
            <a:r>
              <a:rPr lang="ru-RU" sz="6600" dirty="0" smtClean="0">
                <a:solidFill>
                  <a:srgbClr val="FF0000"/>
                </a:solidFill>
              </a:rPr>
              <a:t>сс</a:t>
            </a:r>
            <a:r>
              <a:rPr lang="ru-RU" sz="6600" dirty="0" smtClean="0"/>
              <a:t>ивн</a:t>
            </a:r>
            <a:r>
              <a:rPr lang="ru-RU" sz="6600" dirty="0">
                <a:solidFill>
                  <a:srgbClr val="FF0000"/>
                </a:solidFill>
              </a:rPr>
              <a:t>о</a:t>
            </a:r>
            <a:r>
              <a:rPr lang="ru-RU" sz="6600" dirty="0" smtClean="0"/>
              <a:t>сть, инверс</a:t>
            </a:r>
            <a:r>
              <a:rPr lang="ru-RU" sz="6600" dirty="0">
                <a:solidFill>
                  <a:srgbClr val="FF0000"/>
                </a:solidFill>
              </a:rPr>
              <a:t>и</a:t>
            </a:r>
            <a:r>
              <a:rPr lang="ru-RU" sz="6600" dirty="0" smtClean="0"/>
              <a:t>я, оцен</a:t>
            </a:r>
            <a:r>
              <a:rPr lang="ru-RU" sz="6600" dirty="0">
                <a:solidFill>
                  <a:srgbClr val="FF0000"/>
                </a:solidFill>
              </a:rPr>
              <a:t>о</a:t>
            </a:r>
            <a:r>
              <a:rPr lang="ru-RU" sz="6600" dirty="0" smtClean="0"/>
              <a:t>чный, обществе</a:t>
            </a:r>
            <a:r>
              <a:rPr lang="ru-RU" sz="6600" dirty="0" smtClean="0">
                <a:solidFill>
                  <a:srgbClr val="FF0000"/>
                </a:solidFill>
              </a:rPr>
              <a:t>нн</a:t>
            </a:r>
            <a:r>
              <a:rPr lang="ru-RU" sz="6600" dirty="0" smtClean="0"/>
              <a:t>ый, з</a:t>
            </a:r>
            <a:r>
              <a:rPr lang="ru-RU" sz="6600" dirty="0" smtClean="0">
                <a:solidFill>
                  <a:srgbClr val="FF0000"/>
                </a:solidFill>
              </a:rPr>
              <a:t>а</a:t>
            </a:r>
            <a:r>
              <a:rPr lang="ru-RU" sz="6600" dirty="0" smtClean="0"/>
              <a:t>метка.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7324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r="10498"/>
          <a:stretch/>
        </p:blipFill>
        <p:spPr>
          <a:xfrm>
            <a:off x="193183" y="2760730"/>
            <a:ext cx="2408349" cy="40972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55211">
            <a:off x="280174" y="796214"/>
            <a:ext cx="2489928" cy="132556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Загадка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75" y="0"/>
            <a:ext cx="9551531" cy="6858000"/>
          </a:xfrm>
        </p:spPr>
      </p:pic>
    </p:spTree>
    <p:extLst>
      <p:ext uri="{BB962C8B-B14F-4D97-AF65-F5344CB8AC3E}">
        <p14:creationId xmlns:p14="http://schemas.microsoft.com/office/powerpoint/2010/main" val="24687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Подтемы</a:t>
            </a:r>
            <a:r>
              <a:rPr lang="ru-RU" b="1" dirty="0" smtClean="0"/>
              <a:t> текста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800" dirty="0" smtClean="0"/>
              <a:t>«Журавли – особые птицы».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/>
              <a:t>«Журавли в критическом положении».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/>
              <a:t>«Убить журавля – большой грех». </a:t>
            </a:r>
          </a:p>
          <a:p>
            <a:pPr marL="514350" indent="-514350">
              <a:buFont typeface="+mj-lt"/>
              <a:buAutoNum type="arabicPeriod"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338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Описание с элементами рассуждения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Тезис</a:t>
            </a:r>
            <a:r>
              <a:rPr lang="ru-RU" sz="3600" dirty="0" smtClean="0"/>
              <a:t> – «особые птицы»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                                      психологических признаков журавля </a:t>
            </a:r>
          </a:p>
          <a:p>
            <a:pPr marL="0" indent="0">
              <a:buNone/>
            </a:pPr>
            <a:r>
              <a:rPr lang="ru-RU" sz="3600" dirty="0" smtClean="0"/>
              <a:t>Описание                    внешности                                   </a:t>
            </a:r>
          </a:p>
          <a:p>
            <a:pPr marL="0" indent="0">
              <a:buNone/>
            </a:pPr>
            <a:r>
              <a:rPr lang="ru-RU" sz="3600" dirty="0" smtClean="0"/>
              <a:t>                                      голоса</a:t>
            </a: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Вывод:</a:t>
            </a:r>
            <a:r>
              <a:rPr lang="ru-RU" sz="3600" dirty="0" smtClean="0"/>
              <a:t> «вызывают у людей особую любовь»</a:t>
            </a:r>
          </a:p>
          <a:p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04903" y="3335004"/>
            <a:ext cx="117565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936383" y="4011622"/>
            <a:ext cx="1544178" cy="658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304903" y="4627281"/>
            <a:ext cx="117565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304903" y="3335004"/>
            <a:ext cx="0" cy="129227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1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571</Words>
  <Application>Microsoft Office PowerPoint</Application>
  <PresentationFormat>Широкоэкранный</PresentationFormat>
  <Paragraphs>105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Заметка в газету</vt:lpstr>
      <vt:lpstr>«Газетная» лексика</vt:lpstr>
      <vt:lpstr>Работаем корректором</vt:lpstr>
      <vt:lpstr>Работаем корректором</vt:lpstr>
      <vt:lpstr>Словарная работа</vt:lpstr>
      <vt:lpstr>Словарная работа</vt:lpstr>
      <vt:lpstr>Загадка </vt:lpstr>
      <vt:lpstr>Подтемы текста</vt:lpstr>
      <vt:lpstr>Описание с элементами рассуждения</vt:lpstr>
      <vt:lpstr>Описание с элементами рассуждения</vt:lpstr>
      <vt:lpstr>Описание с элементами рассуждения</vt:lpstr>
      <vt:lpstr>Языковые особенности</vt:lpstr>
      <vt:lpstr>Языковые особенности</vt:lpstr>
      <vt:lpstr>Презентация PowerPoint</vt:lpstr>
      <vt:lpstr>Презентация PowerPoint</vt:lpstr>
      <vt:lpstr>Домашнее задание. Написание заметки.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Заметка в газету</dc:title>
  <dc:creator>Татьяна Древаль</dc:creator>
  <cp:lastModifiedBy>Татьяна Древаль</cp:lastModifiedBy>
  <cp:revision>33</cp:revision>
  <dcterms:created xsi:type="dcterms:W3CDTF">2016-02-18T07:54:29Z</dcterms:created>
  <dcterms:modified xsi:type="dcterms:W3CDTF">2016-02-25T13:09:41Z</dcterms:modified>
</cp:coreProperties>
</file>