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0" r:id="rId4"/>
    <p:sldId id="257" r:id="rId5"/>
    <p:sldId id="258" r:id="rId6"/>
    <p:sldId id="259" r:id="rId7"/>
    <p:sldId id="261" r:id="rId8"/>
    <p:sldId id="263" r:id="rId9"/>
    <p:sldId id="264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284984"/>
            <a:ext cx="7200800" cy="1219201"/>
          </a:xfrm>
        </p:spPr>
        <p:txBody>
          <a:bodyPr/>
          <a:lstStyle/>
          <a:p>
            <a:r>
              <a:rPr lang="ru-RU" b="1" cap="none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«Создание базы данных в программе </a:t>
            </a:r>
            <a:r>
              <a:rPr lang="en-US" b="1" cap="none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MS </a:t>
            </a:r>
            <a:r>
              <a:rPr lang="ru-RU" b="1" cap="none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Access</a:t>
            </a:r>
            <a:r>
              <a:rPr lang="ru-RU" b="1" cap="none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none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1128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49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Полученная таблица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7072330" cy="397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Подведение итогов.</a:t>
            </a:r>
            <a:r>
              <a:rPr lang="ru-RU" sz="16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44375" y="2435532"/>
            <a:ext cx="7169450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Что называют базой данных?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Что называют Системой Управления Базой Данных? Приведите пример.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Из каких основных объектов состоит реляционная база данных?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Поле, какого типа является ключевым в большинстве таблиц?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Какое расширение имеет файл СУБД 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Access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Домашнее задание </a:t>
            </a:r>
            <a:r>
              <a:rPr lang="ru-RU" sz="16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00034" y="2430986"/>
            <a:ext cx="7000924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Подготовить материал по следующим вопросам: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Что такое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запрос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? Для чего они нужны? Два основных вида запросов.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Что такое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форма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и ее назначение?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Что такое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отчеты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и для чего они нужны?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Практическая работа прилагается.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76672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27584" y="2420888"/>
            <a:ext cx="7786742" cy="258532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Цель нашего урока –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разработать информационную модель базы данных и создать объекты базы данных.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Задачи: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познакомиться с программой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MS Access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изучить ее интерфейс, научиться применять инструменты программы для создания базы данных, ее редактирования и печати.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46" y="980728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5696" y="548680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«Создание базы данных в программе </a:t>
            </a:r>
            <a:r>
              <a:rPr lang="en-U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MS </a:t>
            </a:r>
            <a:r>
              <a:rPr lang="ru-RU" sz="24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Access</a:t>
            </a:r>
            <a:r>
              <a:rPr lang="ru-RU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».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теоретического материала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71612"/>
            <a:ext cx="5857916" cy="2473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000504"/>
            <a:ext cx="4572000" cy="2570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0" y="968362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668" y="661381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3100" b="1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Вопросы для проверки (самопроверки) готовности к выполнению практической работы: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700808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/>
              <a:t>1.	Что такое СУБД, дайте понятие базы данных?</a:t>
            </a:r>
          </a:p>
          <a:p>
            <a:r>
              <a:rPr lang="ru-RU" dirty="0"/>
              <a:t>2.	Какую базу данных называют реляционной?</a:t>
            </a:r>
          </a:p>
          <a:p>
            <a:r>
              <a:rPr lang="ru-RU" dirty="0"/>
              <a:t>3.	Из каких основных объектов состоит база данных?</a:t>
            </a:r>
          </a:p>
          <a:p>
            <a:r>
              <a:rPr lang="ru-RU" dirty="0"/>
              <a:t>4.	Какую информацию содержит таблица, в которой нет ни одной записи?</a:t>
            </a:r>
          </a:p>
          <a:p>
            <a:r>
              <a:rPr lang="ru-RU" dirty="0"/>
              <a:t>5.	Приведите примеры использования различных типов полей в таблицах.</a:t>
            </a:r>
          </a:p>
          <a:p>
            <a:r>
              <a:rPr lang="ru-RU" dirty="0"/>
              <a:t>6.	Какое поле можно считать уникальным?</a:t>
            </a:r>
          </a:p>
          <a:p>
            <a:pPr marL="342900" indent="-342900">
              <a:buAutoNum type="arabicPeriod" startAt="7"/>
            </a:pPr>
            <a:r>
              <a:rPr lang="ru-RU" dirty="0" smtClean="0"/>
              <a:t>Какой </a:t>
            </a:r>
            <a:r>
              <a:rPr lang="ru-RU" dirty="0"/>
              <a:t>параметр определяет длину поля</a:t>
            </a:r>
            <a:r>
              <a:rPr lang="ru-RU" dirty="0" smtClean="0"/>
              <a:t>?</a:t>
            </a:r>
          </a:p>
          <a:p>
            <a:pPr marL="342900" indent="-342900">
              <a:buAutoNum type="arabicPeriod" startAt="7"/>
            </a:pPr>
            <a:r>
              <a:rPr lang="ru-RU" dirty="0" smtClean="0"/>
              <a:t> </a:t>
            </a:r>
            <a:r>
              <a:rPr lang="ru-RU" dirty="0"/>
              <a:t>	Поле какого типа является ключевым в большинстве таблиц?</a:t>
            </a:r>
          </a:p>
          <a:p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498" y="260648"/>
            <a:ext cx="857256" cy="60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215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60672" cy="1039427"/>
          </a:xfrm>
        </p:spPr>
        <p:txBody>
          <a:bodyPr>
            <a:normAutofit/>
          </a:bodyPr>
          <a:lstStyle/>
          <a:p>
            <a:r>
              <a:rPr lang="ru-RU" sz="2400" b="1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Основные свойства полей таблиц баз данных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1" y="1052736"/>
            <a:ext cx="871296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/>
              <a:t>имя поля </a:t>
            </a:r>
            <a:r>
              <a:rPr lang="ru-RU" dirty="0"/>
              <a:t>— </a:t>
            </a:r>
            <a:r>
              <a:rPr lang="ru-RU" sz="1400" dirty="0"/>
              <a:t>определяет, как следует обращаться к данным этого поля при автоматических операциях с базой (по умолчанию имена </a:t>
            </a:r>
            <a:r>
              <a:rPr lang="ru-RU" sz="1400" dirty="0" smtClean="0"/>
              <a:t>полей </a:t>
            </a:r>
            <a:r>
              <a:rPr lang="ru-RU" sz="1400" dirty="0"/>
              <a:t>используются в качестве заголовков столбцов таблиц);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тип </a:t>
            </a:r>
            <a:r>
              <a:rPr lang="ru-RU" sz="1400" b="1" dirty="0"/>
              <a:t>поля </a:t>
            </a:r>
            <a:r>
              <a:rPr lang="ru-RU" sz="1400" dirty="0"/>
              <a:t>— определяет тип данных, которые могут содержаться в данном поле </a:t>
            </a:r>
            <a:r>
              <a:rPr lang="ru-RU" sz="1400" dirty="0" smtClean="0"/>
              <a:t>;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размер </a:t>
            </a:r>
            <a:r>
              <a:rPr lang="ru-RU" sz="1400" b="1" dirty="0"/>
              <a:t>поля </a:t>
            </a:r>
            <a:r>
              <a:rPr lang="ru-RU" sz="1400" dirty="0"/>
              <a:t>— определяет предельную длину (в символах) </a:t>
            </a:r>
            <a:r>
              <a:rPr lang="ru-RU" sz="1400" dirty="0" err="1"/>
              <a:t>дан¬ных</a:t>
            </a:r>
            <a:r>
              <a:rPr lang="ru-RU" sz="1400" dirty="0"/>
              <a:t>, которые могут размещаться в данном поле;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формат </a:t>
            </a:r>
            <a:r>
              <a:rPr lang="ru-RU" sz="1400" b="1" dirty="0"/>
              <a:t>поля </a:t>
            </a:r>
            <a:r>
              <a:rPr lang="ru-RU" sz="1400" dirty="0"/>
              <a:t>— определяет способ форматирования данных в ячейках, принадлежащих полю;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маска </a:t>
            </a:r>
            <a:r>
              <a:rPr lang="ru-RU" sz="1400" b="1" dirty="0"/>
              <a:t>ввода </a:t>
            </a:r>
            <a:r>
              <a:rPr lang="ru-RU" sz="1400" dirty="0"/>
              <a:t>— определяет форму, в которой вводятся данные в поле (средство автоматизации ввода данных);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подпись</a:t>
            </a:r>
            <a:r>
              <a:rPr lang="ru-RU" sz="1400" dirty="0" smtClean="0"/>
              <a:t> </a:t>
            </a:r>
            <a:r>
              <a:rPr lang="ru-RU" sz="1400" dirty="0"/>
              <a:t>— определяет заголовок столбца таблицы для данного поля (если подпись не указана, то в качестве заголовка столбца </a:t>
            </a:r>
            <a:r>
              <a:rPr lang="ru-RU" sz="1400" dirty="0" smtClean="0"/>
              <a:t>используется </a:t>
            </a:r>
            <a:r>
              <a:rPr lang="ru-RU" sz="1400" dirty="0"/>
              <a:t>свойство Имя поля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значение </a:t>
            </a:r>
            <a:r>
              <a:rPr lang="ru-RU" sz="1400" b="1" dirty="0"/>
              <a:t>по умолчанию </a:t>
            </a:r>
            <a:r>
              <a:rPr lang="ru-RU" sz="1400" dirty="0"/>
              <a:t>— то значение, которое вводится в ячейки поля автоматически (средство автоматизации ввода данных);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условие </a:t>
            </a:r>
            <a:r>
              <a:rPr lang="ru-RU" sz="1400" b="1" dirty="0"/>
              <a:t>на значение </a:t>
            </a:r>
            <a:r>
              <a:rPr lang="ru-RU" sz="1400" dirty="0"/>
              <a:t>— ограничение, используемое для проверки правильности ввода данных;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сообщение </a:t>
            </a:r>
            <a:r>
              <a:rPr lang="ru-RU" sz="1400" b="1" dirty="0"/>
              <a:t>об ошибке </a:t>
            </a:r>
            <a:r>
              <a:rPr lang="ru-RU" sz="1400" dirty="0"/>
              <a:t>— текстовое сообщение, которое выдается автоматически при попытке ввода в поле ошибочных данных;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обязательное </a:t>
            </a:r>
            <a:r>
              <a:rPr lang="ru-RU" sz="1400" b="1" dirty="0"/>
              <a:t>поле </a:t>
            </a:r>
            <a:r>
              <a:rPr lang="ru-RU" sz="1400" dirty="0"/>
              <a:t>— свойство, определяющее обязательность </a:t>
            </a:r>
            <a:r>
              <a:rPr lang="ru-RU" sz="1400" dirty="0" smtClean="0"/>
              <a:t>заполнения </a:t>
            </a:r>
            <a:r>
              <a:rPr lang="ru-RU" sz="1400" dirty="0"/>
              <a:t>данного поля при наполнении базы;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пустые </a:t>
            </a:r>
            <a:r>
              <a:rPr lang="ru-RU" sz="1400" b="1" dirty="0"/>
              <a:t>строки </a:t>
            </a:r>
            <a:r>
              <a:rPr lang="ru-RU" sz="1400" dirty="0"/>
              <a:t>— свойство, разрешающее или запрещающее  ввод пустых строковых данных (в основном это касается текстовых данных</a:t>
            </a:r>
            <a:r>
              <a:rPr lang="ru-RU" sz="1400" dirty="0" smtClean="0"/>
              <a:t>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/>
              <a:t>индексированное </a:t>
            </a:r>
            <a:r>
              <a:rPr lang="ru-RU" sz="1400" b="1" dirty="0"/>
              <a:t>поле </a:t>
            </a:r>
            <a:r>
              <a:rPr lang="ru-RU" sz="1400" dirty="0"/>
              <a:t>— если поле обладает этим свойством, все операции, связанные с поиском или сортировкой записей по значению, хранящемуся в данном поле, существенно ускоряются. По этому полю также проверяются значения записей на нал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6" cy="60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1369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Типы</a:t>
            </a:r>
            <a:r>
              <a:rPr lang="ru-RU" sz="4900" dirty="0" smtClean="0"/>
              <a:t> </a:t>
            </a:r>
            <a:r>
              <a:rPr lang="ru-RU" sz="4900" b="1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данных</a:t>
            </a:r>
            <a:r>
              <a:rPr lang="ru-RU" sz="49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0476" y="1484784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/>
              <a:t>текстовый </a:t>
            </a:r>
            <a:r>
              <a:rPr lang="ru-RU" sz="1600" dirty="0"/>
              <a:t>— тип данных, используемый для хранения обычного неформатированного текста ограниченного размера (до 255 символов);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поле Мемо </a:t>
            </a:r>
            <a:r>
              <a:rPr lang="ru-RU" sz="1600" dirty="0"/>
              <a:t>— специальный тип для хранения больших объемов текста (до 65 535 символов). Физически в поле хранится указатель на другое место базы данных, в котором хранится непосредственно текст, но для пользователя такое разделение незаметно;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числовой </a:t>
            </a:r>
            <a:r>
              <a:rPr lang="ru-RU" sz="1600" dirty="0"/>
              <a:t>— тип данных для хранения действительных чисел;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дата/время </a:t>
            </a:r>
            <a:r>
              <a:rPr lang="ru-RU" sz="1600" dirty="0"/>
              <a:t>— тип Данных для хранения календарной даты и </a:t>
            </a:r>
            <a:r>
              <a:rPr lang="ru-RU" sz="1600" dirty="0" smtClean="0"/>
              <a:t>текущего </a:t>
            </a:r>
            <a:r>
              <a:rPr lang="ru-RU" sz="1600" dirty="0"/>
              <a:t>времени;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денежный</a:t>
            </a:r>
            <a:r>
              <a:rPr lang="ru-RU" sz="1600" dirty="0"/>
              <a:t> — тип данных для хранения денежных сумм;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счетчик </a:t>
            </a:r>
            <a:r>
              <a:rPr lang="ru-RU" sz="1600" dirty="0"/>
              <a:t>— специальный тип данных для хранения уникальных (не повторяющихся в поле) натуральных чисел с автоматическим </a:t>
            </a:r>
            <a:r>
              <a:rPr lang="ru-RU" sz="1600" dirty="0" smtClean="0"/>
              <a:t>наращиванием</a:t>
            </a:r>
            <a:r>
              <a:rPr lang="ru-RU" sz="16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логический</a:t>
            </a:r>
            <a:r>
              <a:rPr lang="ru-RU" sz="1600" dirty="0"/>
              <a:t> — тип для хранения логических данных (могут </a:t>
            </a:r>
            <a:r>
              <a:rPr lang="ru-RU" sz="1600" dirty="0" smtClean="0"/>
              <a:t>принимать </a:t>
            </a:r>
            <a:r>
              <a:rPr lang="ru-RU" sz="1600" dirty="0"/>
              <a:t>только два значения, например, Да или Нет);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поле объекта OLE </a:t>
            </a:r>
            <a:r>
              <a:rPr lang="ru-RU" sz="1600" dirty="0"/>
              <a:t>— специальный тип данных, предназначенный для хранения объектов OLE, например мультимедийных;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/>
              <a:t>гиперссылка </a:t>
            </a:r>
            <a:r>
              <a:rPr lang="ru-RU" sz="1600" dirty="0"/>
              <a:t>— специальное поле для хранения адресов URL, WEB-объектов Интернета. При щелчке на ссылке автоматически </a:t>
            </a:r>
            <a:r>
              <a:rPr lang="ru-RU" sz="1600" dirty="0" smtClean="0"/>
              <a:t>происходит </a:t>
            </a:r>
            <a:r>
              <a:rPr lang="ru-RU" sz="1600" dirty="0"/>
              <a:t>запуск </a:t>
            </a:r>
            <a:r>
              <a:rPr lang="ru-RU" sz="1600" dirty="0" smtClean="0"/>
              <a:t>браузера </a:t>
            </a:r>
            <a:r>
              <a:rPr lang="ru-RU" sz="1600" dirty="0"/>
              <a:t>и воспроизведение объекта в его окне.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6" cy="60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77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данных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929586" cy="445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54" y="476672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33207" y="2575560"/>
          <a:ext cx="6077585" cy="1706880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marR="4445"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Вариант1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Вариант2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4445"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База данных - это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445"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Уникальное поле –это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445"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Основные объекты базы данных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445"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Перечислить свойства полей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Охарактеризовать тип данных</a:t>
                      </a: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текстовый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Мемо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дата/время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числовой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44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Охарактеризовать тип данных: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счетчик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логический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гиперссылка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объекта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OLE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16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Выполнение практической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28596" y="2193659"/>
            <a:ext cx="628654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Создать базу данных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Заполнить таблицу.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Выполнить предварительный просмотр.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Вывести на печать.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Создать отчет по практической работе, описав алгоритм создания базы данных,  вывести на печать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2938" y="1515617"/>
            <a:ext cx="4302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работы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28596" y="3800449"/>
            <a:ext cx="7491346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Проверка.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Как создать новую базу данных?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Каков порядок ввода данных?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Какие поля задействованы?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Как вывести документ на предварительный просмотр?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Преподаватель выборочно проверяет работы, выполненные  на ПК студентов.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764704"/>
            <a:ext cx="85407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71</TotalTime>
  <Words>696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Аптека</vt:lpstr>
      <vt:lpstr>Тема: «Создание базы данных в программе MS Access ».</vt:lpstr>
      <vt:lpstr>Презентация PowerPoint</vt:lpstr>
      <vt:lpstr>Актуализация теоретического материала</vt:lpstr>
      <vt:lpstr>Вопросы для проверки (самопроверки) готовности к выполнению практической работы: </vt:lpstr>
      <vt:lpstr>Основные свойства полей таблиц баз данных </vt:lpstr>
      <vt:lpstr>Типы данных: </vt:lpstr>
      <vt:lpstr>Типы данных</vt:lpstr>
      <vt:lpstr>Самостоятельная работа</vt:lpstr>
      <vt:lpstr> Выполнение практической работы</vt:lpstr>
      <vt:lpstr>Полученная таблица</vt:lpstr>
      <vt:lpstr>Подведение итогов. </vt:lpstr>
      <vt:lpstr>Домашнее задание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«Создание базы данных в программе Access ».</dc:title>
  <dc:creator>1</dc:creator>
  <cp:lastModifiedBy>1</cp:lastModifiedBy>
  <cp:revision>11</cp:revision>
  <dcterms:created xsi:type="dcterms:W3CDTF">2016-01-27T06:45:52Z</dcterms:created>
  <dcterms:modified xsi:type="dcterms:W3CDTF">2016-02-24T09:54:04Z</dcterms:modified>
</cp:coreProperties>
</file>