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9" r:id="rId12"/>
    <p:sldId id="270" r:id="rId13"/>
    <p:sldId id="265" r:id="rId14"/>
    <p:sldId id="266" r:id="rId15"/>
    <p:sldId id="267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3D8-D1BB-4F3B-BE3E-BB4D0133BB92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5EB4B57-C477-459B-A34E-0FC5B9EF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3D8-D1BB-4F3B-BE3E-BB4D0133BB92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4B57-C477-459B-A34E-0FC5B9EF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3D8-D1BB-4F3B-BE3E-BB4D0133BB92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4B57-C477-459B-A34E-0FC5B9EF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3D8-D1BB-4F3B-BE3E-BB4D0133BB92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5EB4B57-C477-459B-A34E-0FC5B9EF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3D8-D1BB-4F3B-BE3E-BB4D0133BB92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4B57-C477-459B-A34E-0FC5B9EFE8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3D8-D1BB-4F3B-BE3E-BB4D0133BB92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4B57-C477-459B-A34E-0FC5B9EF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3D8-D1BB-4F3B-BE3E-BB4D0133BB92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5EB4B57-C477-459B-A34E-0FC5B9EFE8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3D8-D1BB-4F3B-BE3E-BB4D0133BB92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4B57-C477-459B-A34E-0FC5B9EF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3D8-D1BB-4F3B-BE3E-BB4D0133BB92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4B57-C477-459B-A34E-0FC5B9EF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3D8-D1BB-4F3B-BE3E-BB4D0133BB92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4B57-C477-459B-A34E-0FC5B9EF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3D8-D1BB-4F3B-BE3E-BB4D0133BB92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4B57-C477-459B-A34E-0FC5B9EFE8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10C53D8-D1BB-4F3B-BE3E-BB4D0133BB92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5EB4B57-C477-459B-A34E-0FC5B9EFE8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Подготовила педагог-психолог</a:t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МБОУ УСОШ №4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Зеленская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И.Н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удомля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Стили семейного воспитания </a:t>
            </a:r>
            <a:br>
              <a:rPr lang="ru-RU" sz="4400" dirty="0" smtClean="0"/>
            </a:br>
            <a:r>
              <a:rPr lang="ru-RU" sz="4400" dirty="0" smtClean="0"/>
              <a:t>и их влияние на развитие личности ребенка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1126976"/>
          </a:xfrm>
        </p:spPr>
        <p:txBody>
          <a:bodyPr>
            <a:noAutofit/>
          </a:bodyPr>
          <a:lstStyle/>
          <a:p>
            <a:pPr algn="ctr"/>
            <a:endParaRPr lang="ru-RU" sz="6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Стили семейного воспитания и их влияние на развитие личности ребенка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116632"/>
            <a:ext cx="1778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ИНДИФФЕРЕНТНЫЙ СТИЛЬ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ВОСПИТАНИЯ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                     Особенности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Родители неосознанно </a:t>
            </a: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демонстрируют холодное отношение к ребенку, безразличны к его потребностям и переживаниям. </a:t>
            </a:r>
            <a:endParaRPr lang="ru-RU" sz="3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Родители не </a:t>
            </a: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устанавливают для детей никаких ограничений, их интересуют исключительно собственные проблемы</a:t>
            </a:r>
            <a:r>
              <a:rPr lang="ru-RU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Главный </a:t>
            </a: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 воспитания – кнут и </a:t>
            </a:r>
            <a:r>
              <a:rPr lang="ru-RU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пряник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Это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случаи, скорее всего, случайного или  нежелательного появления ребенка в семье. Ну, раз уж родился, живи, но не мешай.</a:t>
            </a:r>
          </a:p>
          <a:p>
            <a:pPr>
              <a:buNone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ИНДИФФЕРЕНТНЫЙ СТИЛЬ ВОСПИТАНИЯ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smtClean="0"/>
              <a:t>                                     </a:t>
            </a: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Последствия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1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 детей эмоциональной отчужденности, тревожности, замкнутости и недоверия к окружающим. </a:t>
            </a:r>
            <a:endParaRPr lang="ru-RU" sz="31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1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Существует </a:t>
            </a:r>
            <a:r>
              <a:rPr lang="ru-RU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опасность вовлечения детей в асоциальные группы, поскольку родители неспособны контролировать их поступки. </a:t>
            </a:r>
            <a:endParaRPr lang="ru-RU" sz="31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1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Чаще </a:t>
            </a:r>
            <a:r>
              <a:rPr lang="ru-RU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всего, в индифферентных семьях вырастают либо безответственные и неуверенные в себе дети, либо наоборот неуправляемые и </a:t>
            </a:r>
            <a:r>
              <a:rPr lang="ru-RU" sz="31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импульсивны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е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ИНДИФФЕРЕНТНЫЙ СТИЛЬ ВОСПИТАНИЯ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12776"/>
            <a:ext cx="8424936" cy="52565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Рекомендации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Включитесь 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жизнь своего ребенка. Будьте активным участником всех его интересов, проявите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инициативу.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Составьте 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четкую систему запретов,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чтобы 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ребенок почувствовал грань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дозволенности.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Обговорите 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его обязанности и права в семье, дайте поручение по дому, которое закрепится за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ним.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Проявите 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«душевную теплоту», говорите «по душам», постарайтесь перевести отношения в дружественные и доброжелательные. 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Беседуйте 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 ним на интересующие его темы, таким образом вы покажите насколько ребенок для вас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важен.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Любите 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его и не бойтесь ему про это сказать.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ЛИБЕРАЛЬНЫЙ СТИЛЬ ВОСПИТАНИЯ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Особенности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этом стиле воспитания родитель формирует у ребенка «свободу», самостоятельность и раскованность, позволяет ему делать абсолютно всё, что он хочет, не накладывает никаких ограничений. </a:t>
            </a:r>
            <a:endPara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Родитель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 помогает подростку и не мешает, не принимает никакого участия в становлении личности.</a:t>
            </a:r>
            <a:b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Либеральный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стиль общения предполагает тактику невмешательства, основу которой, по сути, составляют равнодушие и незаинтересованность проблемами ребенка. </a:t>
            </a:r>
            <a:endPara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Общими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особенностями либерального и авторитарного стилей общения, несмотря на кажущуюся их противоположность, являются </a:t>
            </a:r>
            <a:r>
              <a:rPr lang="ru-RU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дистантные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отношения, отсутствие доверия, явная обособленно обособленность, отчужденность, демонстративное подчеркивание своего доминирующего положения.</a:t>
            </a:r>
            <a:b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ЛИБЕРАЛЬНЫЙ СТИЛЬ ВОСПИТАНИЯ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Последствия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При либеральном стиле воспитания возможны следующие варианты развития личности: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вариант – свободный, но безучастный:</a:t>
            </a:r>
            <a:b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неспособность к близости и привязанности;</a:t>
            </a:r>
            <a:b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безучастность в отношении близких («это не мои проблемы, мне все равно»)</a:t>
            </a:r>
            <a:b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отсутствие желания позаботится о ком-то, помочь, поддержать;</a:t>
            </a:r>
            <a:b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мало «душевного тепла».</a:t>
            </a:r>
            <a:b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вариант – личность «без тормозов» и «без запретов»:</a:t>
            </a:r>
            <a:b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хамство и вседозволенность;</a:t>
            </a:r>
            <a:b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воровство, враньё, распущенность;</a:t>
            </a:r>
            <a:b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безответственность, не умение «держать слова».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ЛИБЕРАЛЬНЫЙ СТИЛЬ ВОСПИТАНИЯ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Рекомендации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Поменяйте 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тактику </a:t>
            </a: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общения 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 отношение к своему </a:t>
            </a: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ребенку.</a:t>
            </a:r>
          </a:p>
          <a:p>
            <a:pPr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Постарайтесь 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восстановить взаимное доверие и </a:t>
            </a: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уважение.</a:t>
            </a:r>
          </a:p>
          <a:p>
            <a:pPr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Установите 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систему запретов и включитесь сами в жизнь подростка. </a:t>
            </a:r>
            <a:endParaRPr lang="ru-RU" sz="3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Помогите 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ему участвовать в жизни семьи, четко обозначьте функциональные обязанности ребенка в семье, свои требования и </a:t>
            </a: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ожидания.</a:t>
            </a:r>
          </a:p>
          <a:p>
            <a:pPr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Создайте 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семейный совет, на котором решались бы многие проблемы всей </a:t>
            </a: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семьи.</a:t>
            </a:r>
          </a:p>
          <a:p>
            <a:pPr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Проявляйте 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«душевную теплоту» к ребенку, подчеркивайте его важность для вас и исключительность, беседуйте с ним и интересуйтесь его мнением. </a:t>
            </a:r>
            <a:endParaRPr lang="ru-RU" sz="3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Помните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что ребенку необходимо ваше искреннее участие в его жизни</a:t>
            </a: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3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«Стиль семейного воспитания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Чем, по Вашему мнению, в большей мере определяется характер человека – наследственностью или воспитанием?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А.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Преимущественно воспитанием. 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Б.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Сочетанием врожденных задатков и условий среды. 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В.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Главным образом врожденными задатками. 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Г.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Ни тем, ни другим, а жизненным опытом.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«Стиль семейного воспитания»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/>
              <a:t>2. Как Вы относитесь к мысли о том, что дети воспитывают своих родителей?</a:t>
            </a:r>
            <a:r>
              <a:rPr lang="ru-RU" dirty="0"/>
              <a:t> </a:t>
            </a:r>
            <a:br>
              <a:rPr lang="ru-RU" dirty="0"/>
            </a:br>
            <a:r>
              <a:rPr lang="ru-RU" b="1" dirty="0"/>
              <a:t>А. </a:t>
            </a:r>
            <a:r>
              <a:rPr lang="ru-RU" dirty="0"/>
              <a:t>Это игра слов, софизм, имеющий мало отношения к действительности. </a:t>
            </a:r>
            <a:br>
              <a:rPr lang="ru-RU" dirty="0"/>
            </a:br>
            <a:r>
              <a:rPr lang="ru-RU" b="1" dirty="0"/>
              <a:t>Б. </a:t>
            </a:r>
            <a:r>
              <a:rPr lang="ru-RU" dirty="0"/>
              <a:t>Абсолютно с этим согласен. </a:t>
            </a:r>
            <a:br>
              <a:rPr lang="ru-RU" dirty="0"/>
            </a:br>
            <a:r>
              <a:rPr lang="ru-RU" b="1" dirty="0"/>
              <a:t>В. </a:t>
            </a:r>
            <a:r>
              <a:rPr lang="ru-RU" dirty="0"/>
              <a:t>Готов с этим согласиться при условии, что нельзя забывать и о традиционной роли родителей как воспитателей своих детей. </a:t>
            </a:r>
            <a:br>
              <a:rPr lang="ru-RU" dirty="0"/>
            </a:br>
            <a:r>
              <a:rPr lang="ru-RU" b="1" dirty="0"/>
              <a:t>Г. </a:t>
            </a:r>
            <a:r>
              <a:rPr lang="ru-RU" dirty="0"/>
              <a:t>Затрудняюсь ответить, не задумывался об этом.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«Стиль семейного воспитания»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/>
              <a:t>3. Какое из суждений о воспитании Вы находите наиболее удачным?</a:t>
            </a:r>
            <a:r>
              <a:rPr lang="ru-RU" dirty="0"/>
              <a:t> </a:t>
            </a:r>
            <a:br>
              <a:rPr lang="ru-RU" dirty="0"/>
            </a:br>
            <a:r>
              <a:rPr lang="ru-RU" b="1" dirty="0"/>
              <a:t>А.</a:t>
            </a:r>
            <a:r>
              <a:rPr lang="ru-RU" dirty="0"/>
              <a:t> "Если вам нечего сказать ребенку, скажите ему, чтобы он пошел умыться". </a:t>
            </a:r>
            <a:r>
              <a:rPr lang="ru-RU" dirty="0" smtClean="0"/>
              <a:t>                                             (</a:t>
            </a:r>
            <a:r>
              <a:rPr lang="ru-RU" i="1" dirty="0"/>
              <a:t>Эдгар </a:t>
            </a:r>
            <a:r>
              <a:rPr lang="ru-RU" i="1" dirty="0" err="1"/>
              <a:t>Хоу</a:t>
            </a:r>
            <a:r>
              <a:rPr lang="ru-RU" i="1" dirty="0"/>
              <a:t>)</a:t>
            </a:r>
            <a:r>
              <a:rPr lang="ru-RU" dirty="0"/>
              <a:t> </a:t>
            </a:r>
            <a:br>
              <a:rPr lang="ru-RU" dirty="0"/>
            </a:br>
            <a:r>
              <a:rPr lang="ru-RU" b="1" dirty="0"/>
              <a:t>Б.</a:t>
            </a:r>
            <a:r>
              <a:rPr lang="ru-RU" dirty="0"/>
              <a:t> "Цель воспитания – научить детей обходиться без нас".  </a:t>
            </a:r>
            <a:r>
              <a:rPr lang="ru-RU" dirty="0" smtClean="0"/>
              <a:t>                                                 </a:t>
            </a:r>
            <a:r>
              <a:rPr lang="ru-RU" i="1" dirty="0" smtClean="0"/>
              <a:t>(</a:t>
            </a:r>
            <a:r>
              <a:rPr lang="ru-RU" i="1" dirty="0"/>
              <a:t>Эрнст </a:t>
            </a:r>
            <a:r>
              <a:rPr lang="ru-RU" i="1" dirty="0" err="1"/>
              <a:t>Легуве</a:t>
            </a:r>
            <a:r>
              <a:rPr lang="ru-RU" i="1" dirty="0"/>
              <a:t>)</a:t>
            </a:r>
            <a:r>
              <a:rPr lang="ru-RU" dirty="0"/>
              <a:t> </a:t>
            </a:r>
            <a:br>
              <a:rPr lang="ru-RU" dirty="0"/>
            </a:br>
            <a:r>
              <a:rPr lang="ru-RU" b="1" dirty="0"/>
              <a:t>В.</a:t>
            </a:r>
            <a:r>
              <a:rPr lang="ru-RU" dirty="0"/>
              <a:t> "Детям нужны не поучения, а примеры". </a:t>
            </a:r>
            <a:br>
              <a:rPr lang="ru-RU" dirty="0"/>
            </a:br>
            <a:r>
              <a:rPr lang="ru-RU" dirty="0" smtClean="0"/>
              <a:t>                                                           </a:t>
            </a:r>
            <a:r>
              <a:rPr lang="ru-RU" i="1" dirty="0" smtClean="0"/>
              <a:t>(</a:t>
            </a:r>
            <a:r>
              <a:rPr lang="ru-RU" i="1" dirty="0" err="1"/>
              <a:t>Жозеф</a:t>
            </a:r>
            <a:r>
              <a:rPr lang="ru-RU" i="1" dirty="0"/>
              <a:t> </a:t>
            </a:r>
            <a:r>
              <a:rPr lang="ru-RU" i="1" dirty="0" err="1"/>
              <a:t>Жубер</a:t>
            </a:r>
            <a:r>
              <a:rPr lang="ru-RU" i="1" dirty="0"/>
              <a:t>)</a:t>
            </a:r>
            <a:r>
              <a:rPr lang="ru-RU" dirty="0"/>
              <a:t> </a:t>
            </a:r>
            <a:br>
              <a:rPr lang="ru-RU" dirty="0"/>
            </a:br>
            <a:r>
              <a:rPr lang="ru-RU" b="1" dirty="0"/>
              <a:t>Г. </a:t>
            </a:r>
            <a:r>
              <a:rPr lang="ru-RU" dirty="0"/>
              <a:t>"Научи сына послушанию, тогда сможешь научить и всему остальному". </a:t>
            </a:r>
            <a:br>
              <a:rPr lang="ru-RU" dirty="0"/>
            </a:br>
            <a:r>
              <a:rPr lang="ru-RU" dirty="0" smtClean="0"/>
              <a:t>                                                          </a:t>
            </a:r>
            <a:r>
              <a:rPr lang="ru-RU" i="1" dirty="0" smtClean="0"/>
              <a:t>(</a:t>
            </a:r>
            <a:r>
              <a:rPr lang="ru-RU" i="1" dirty="0"/>
              <a:t>Томас </a:t>
            </a:r>
            <a:r>
              <a:rPr lang="ru-RU" i="1" dirty="0" err="1"/>
              <a:t>Фуллер</a:t>
            </a:r>
            <a:r>
              <a:rPr lang="ru-RU" i="1" dirty="0"/>
              <a:t>)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«Стиль семейного воспитания»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/>
              <a:t>4. Считаете ли Вы, что родители должны просвещать детей в вопросах пола?</a:t>
            </a:r>
            <a:r>
              <a:rPr lang="ru-RU" dirty="0"/>
              <a:t> </a:t>
            </a:r>
            <a:br>
              <a:rPr lang="ru-RU" dirty="0"/>
            </a:br>
            <a:r>
              <a:rPr lang="ru-RU" b="1" dirty="0"/>
              <a:t>А.</a:t>
            </a:r>
            <a:r>
              <a:rPr lang="ru-RU" dirty="0"/>
              <a:t> Меня никто этому не учил, и их сама жизнь научит. </a:t>
            </a:r>
            <a:br>
              <a:rPr lang="ru-RU" dirty="0"/>
            </a:br>
            <a:r>
              <a:rPr lang="ru-RU" b="1" dirty="0"/>
              <a:t>Б.</a:t>
            </a:r>
            <a:r>
              <a:rPr lang="ru-RU" dirty="0"/>
              <a:t> Считаю, что родителям следует в доступной форме удовлетворять интерес, возникающий у детей к этим вопросам. </a:t>
            </a:r>
            <a:br>
              <a:rPr lang="ru-RU" dirty="0"/>
            </a:br>
            <a:r>
              <a:rPr lang="ru-RU" b="1" dirty="0"/>
              <a:t>В.</a:t>
            </a:r>
            <a:r>
              <a:rPr lang="ru-RU" dirty="0"/>
              <a:t> Когда дети достаточно повзрослеют, необходимо будет завести разговор и об этом. А в школьном возрасте главное – позаботиться о том, чтобы оградить их от проявлений безнравственности. </a:t>
            </a:r>
            <a:br>
              <a:rPr lang="ru-RU" dirty="0"/>
            </a:br>
            <a:r>
              <a:rPr lang="ru-RU" b="1" dirty="0"/>
              <a:t>Г.</a:t>
            </a:r>
            <a:r>
              <a:rPr lang="ru-RU" dirty="0"/>
              <a:t> Конечно, в первую очередь, это должны сделать родители.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Семейное воспитание 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это управляемая система взаимоотношений родителей с детьми, и ведущая роль в ней принадлежит родителям.</a:t>
            </a:r>
            <a:endParaRPr lang="ru-RU" sz="2800" b="1" dirty="0">
              <a:solidFill>
                <a:srgbClr val="7030A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060848"/>
            <a:ext cx="6795579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«Стиль семейного воспитания»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/>
              <a:t>5. Как Вы обычно поступаете, когда требуется ребенку дать деньги на карманные расходы?</a:t>
            </a:r>
            <a:r>
              <a:rPr lang="ru-RU" dirty="0"/>
              <a:t> </a:t>
            </a:r>
            <a:br>
              <a:rPr lang="ru-RU" dirty="0"/>
            </a:br>
            <a:r>
              <a:rPr lang="ru-RU" b="1" dirty="0"/>
              <a:t>А. </a:t>
            </a:r>
            <a:r>
              <a:rPr lang="ru-RU" dirty="0"/>
              <a:t>Если просит, можно и дать. </a:t>
            </a:r>
            <a:br>
              <a:rPr lang="ru-RU" dirty="0"/>
            </a:br>
            <a:r>
              <a:rPr lang="ru-RU" b="1" dirty="0"/>
              <a:t>Б.</a:t>
            </a:r>
            <a:r>
              <a:rPr lang="ru-RU" dirty="0"/>
              <a:t> Лучше всего регулярно выдавать определенную сумму на конкретные цели и контролировать расходы. </a:t>
            </a:r>
            <a:br>
              <a:rPr lang="ru-RU" dirty="0"/>
            </a:br>
            <a:r>
              <a:rPr lang="ru-RU" b="1" dirty="0"/>
              <a:t>В. </a:t>
            </a:r>
            <a:r>
              <a:rPr lang="ru-RU" dirty="0"/>
              <a:t>Целесообразно выдавать некоторую сумму на определенный срок (на неделю, на месяц), чтобы ребенок сам учился планировать свои расходы. </a:t>
            </a:r>
            <a:br>
              <a:rPr lang="ru-RU" dirty="0"/>
            </a:br>
            <a:r>
              <a:rPr lang="ru-RU" b="1" dirty="0"/>
              <a:t>Г.</a:t>
            </a:r>
            <a:r>
              <a:rPr lang="ru-RU" dirty="0"/>
              <a:t> Некоторую сумму выделяем на определенный срок, а потом расходы мы обычно обсуждаем в доверительной беседе.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«Стиль семейного воспитания»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/>
              <a:t>6. Как Вы поступите, если узнаете, что Вашего ребенка обидел одноклассник?</a:t>
            </a:r>
            <a:r>
              <a:rPr lang="ru-RU" dirty="0"/>
              <a:t> </a:t>
            </a:r>
            <a:br>
              <a:rPr lang="ru-RU" dirty="0"/>
            </a:br>
            <a:r>
              <a:rPr lang="ru-RU" b="1" dirty="0"/>
              <a:t>А. </a:t>
            </a:r>
            <a:r>
              <a:rPr lang="ru-RU" dirty="0"/>
              <a:t>Огорчусь, постараюсь утешить ребенка. </a:t>
            </a:r>
            <a:br>
              <a:rPr lang="ru-RU" dirty="0"/>
            </a:br>
            <a:r>
              <a:rPr lang="ru-RU" b="1" dirty="0"/>
              <a:t>Б.</a:t>
            </a:r>
            <a:r>
              <a:rPr lang="ru-RU" dirty="0"/>
              <a:t> Отправлюсь выяснить отношения с родителями обидчика. </a:t>
            </a:r>
            <a:br>
              <a:rPr lang="ru-RU" dirty="0"/>
            </a:br>
            <a:r>
              <a:rPr lang="ru-RU" b="1" dirty="0"/>
              <a:t>В.</a:t>
            </a:r>
            <a:r>
              <a:rPr lang="ru-RU" dirty="0"/>
              <a:t> Дети сами лучше разберутся в своих отношениях, тем более что их обиды не долгие. </a:t>
            </a:r>
            <a:br>
              <a:rPr lang="ru-RU" dirty="0"/>
            </a:br>
            <a:r>
              <a:rPr lang="ru-RU" b="1" dirty="0"/>
              <a:t>Г. </a:t>
            </a:r>
            <a:r>
              <a:rPr lang="ru-RU" dirty="0"/>
              <a:t>Посоветую ребенку, как ему лучше вести себя в таких ситуациях.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«Стиль семейного воспитания»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511519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600" b="1" dirty="0"/>
              <a:t>7</a:t>
            </a:r>
            <a:r>
              <a:rPr lang="ru-RU" sz="4100" b="1" dirty="0"/>
              <a:t>. Как Вы отнесетесь к сквернословию Вашего ребенка?</a:t>
            </a:r>
            <a:r>
              <a:rPr lang="ru-RU" sz="4100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sz="4000" b="1" dirty="0"/>
              <a:t>А.</a:t>
            </a:r>
            <a:r>
              <a:rPr lang="ru-RU" sz="4000" dirty="0"/>
              <a:t> Постараюсь донести до его понимания, что в нашей семье, да и вообще среди порядочных людей это не принято. </a:t>
            </a:r>
            <a:br>
              <a:rPr lang="ru-RU" sz="4000" dirty="0"/>
            </a:br>
            <a:r>
              <a:rPr lang="ru-RU" sz="4000" b="1" dirty="0"/>
              <a:t>Б.</a:t>
            </a:r>
            <a:r>
              <a:rPr lang="ru-RU" sz="4000" dirty="0"/>
              <a:t> Сквернословие надо пересекать в зародыше! Наказание тут необходимо, а от общения с невоспитанными сверстниками ребенка впредь надо оградить. </a:t>
            </a:r>
            <a:br>
              <a:rPr lang="ru-RU" sz="4000" dirty="0"/>
            </a:br>
            <a:r>
              <a:rPr lang="ru-RU" sz="4000" b="1" dirty="0"/>
              <a:t>В.</a:t>
            </a:r>
            <a:r>
              <a:rPr lang="ru-RU" sz="4000" dirty="0"/>
              <a:t> Подумаешь! Все мы знаем эти слова. Не надо придавать этому значения, пока это не выходит за разумные пределы. </a:t>
            </a:r>
            <a:br>
              <a:rPr lang="ru-RU" sz="4000" dirty="0"/>
            </a:br>
            <a:r>
              <a:rPr lang="ru-RU" sz="4000" b="1" dirty="0"/>
              <a:t>Г.</a:t>
            </a:r>
            <a:r>
              <a:rPr lang="ru-RU" sz="4000" dirty="0"/>
              <a:t> Ребенок имеет право выражать свои чувства, даже тем способом, который нам не по душе.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«Стиль семейного воспитания»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/>
              <a:t>8. Ваш ребенок-подросток хочет провести время на даче у друга, где соберется компания сверстников в отсутствие родителей. Отпустите Вы его? 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А. </a:t>
            </a:r>
            <a:r>
              <a:rPr lang="ru-RU" dirty="0"/>
              <a:t>Ни в коем случае. Такие сборища до добра не доводят. Если дети хотят отдохнуть и повеселиться, пускай делают это под надзором старших. </a:t>
            </a:r>
            <a:br>
              <a:rPr lang="ru-RU" dirty="0"/>
            </a:br>
            <a:r>
              <a:rPr lang="ru-RU" b="1" dirty="0"/>
              <a:t>Б.</a:t>
            </a:r>
            <a:r>
              <a:rPr lang="ru-RU" dirty="0"/>
              <a:t> Возможно, если знаю его товарищей как порядочных и надежных ребят. </a:t>
            </a:r>
            <a:br>
              <a:rPr lang="ru-RU" dirty="0"/>
            </a:br>
            <a:r>
              <a:rPr lang="ru-RU" b="1" dirty="0"/>
              <a:t>В.</a:t>
            </a:r>
            <a:r>
              <a:rPr lang="ru-RU" dirty="0"/>
              <a:t> Он вполне разумный человек, чтобы сам принять решение. Хотя, конечно, в его отсутствие буду немного беспокоиться. </a:t>
            </a:r>
            <a:br>
              <a:rPr lang="ru-RU" dirty="0"/>
            </a:br>
            <a:r>
              <a:rPr lang="ru-RU" b="1" dirty="0"/>
              <a:t>Г. </a:t>
            </a:r>
            <a:r>
              <a:rPr lang="ru-RU" dirty="0"/>
              <a:t>Не вижу причины запрещать.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«Стиль семейного воспитания»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/>
              <a:t>9. Как Вы отреагируете, если узнаете, что ребенок Вам солгал?</a:t>
            </a:r>
            <a:r>
              <a:rPr lang="ru-RU" dirty="0"/>
              <a:t> </a:t>
            </a:r>
            <a:br>
              <a:rPr lang="ru-RU" dirty="0"/>
            </a:br>
            <a:r>
              <a:rPr lang="ru-RU" b="1" dirty="0"/>
              <a:t>А. </a:t>
            </a:r>
            <a:r>
              <a:rPr lang="ru-RU" dirty="0"/>
              <a:t>Постараюсь "вывести его на чистую воду" и пристыдить. </a:t>
            </a:r>
            <a:br>
              <a:rPr lang="ru-RU" dirty="0"/>
            </a:br>
            <a:r>
              <a:rPr lang="ru-RU" b="1" dirty="0"/>
              <a:t>Б. </a:t>
            </a:r>
            <a:r>
              <a:rPr lang="ru-RU" dirty="0"/>
              <a:t>Если повод не слишком серьезный, не стану придавать значения. </a:t>
            </a:r>
            <a:br>
              <a:rPr lang="ru-RU" dirty="0"/>
            </a:br>
            <a:r>
              <a:rPr lang="ru-RU" b="1" dirty="0"/>
              <a:t>В.</a:t>
            </a:r>
            <a:r>
              <a:rPr lang="ru-RU" dirty="0"/>
              <a:t> Расстроюсь. </a:t>
            </a:r>
            <a:br>
              <a:rPr lang="ru-RU" dirty="0"/>
            </a:br>
            <a:r>
              <a:rPr lang="ru-RU" b="1" dirty="0"/>
              <a:t>Г.</a:t>
            </a:r>
            <a:r>
              <a:rPr lang="ru-RU" dirty="0"/>
              <a:t> Попробую разобраться, что его побудило солгать.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«Стиль семейного воспитания»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/>
              <a:t>10. Считаете ли Вы, что подаете ребенку достойный пример?</a:t>
            </a:r>
            <a:r>
              <a:rPr lang="ru-RU" dirty="0"/>
              <a:t> </a:t>
            </a:r>
            <a:br>
              <a:rPr lang="ru-RU" dirty="0"/>
            </a:br>
            <a:r>
              <a:rPr lang="ru-RU" b="1" dirty="0"/>
              <a:t>А.</a:t>
            </a:r>
            <a:r>
              <a:rPr lang="ru-RU" dirty="0"/>
              <a:t> Безусловно. </a:t>
            </a:r>
            <a:br>
              <a:rPr lang="ru-RU" dirty="0"/>
            </a:br>
            <a:r>
              <a:rPr lang="ru-RU" b="1" dirty="0"/>
              <a:t>Б. </a:t>
            </a:r>
            <a:r>
              <a:rPr lang="ru-RU" dirty="0"/>
              <a:t>Стараюсь. </a:t>
            </a:r>
            <a:br>
              <a:rPr lang="ru-RU" dirty="0"/>
            </a:br>
            <a:r>
              <a:rPr lang="ru-RU" b="1" dirty="0"/>
              <a:t>В.</a:t>
            </a:r>
            <a:r>
              <a:rPr lang="ru-RU" dirty="0"/>
              <a:t> Надеюсь. </a:t>
            </a:r>
            <a:br>
              <a:rPr lang="ru-RU" dirty="0"/>
            </a:br>
            <a:r>
              <a:rPr lang="ru-RU" b="1" dirty="0"/>
              <a:t>Г. </a:t>
            </a:r>
            <a:r>
              <a:rPr lang="ru-RU" dirty="0"/>
              <a:t>Не знаю. 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«Стиль семейного воспитания»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640960" cy="5069160"/>
          </a:xfrm>
        </p:spPr>
        <p:txBody>
          <a:bodyPr>
            <a:normAutofit fontScale="55000" lnSpcReduction="20000"/>
          </a:bodyPr>
          <a:lstStyle/>
          <a:p>
            <a:r>
              <a:rPr lang="ru-RU" b="1" i="1" dirty="0"/>
              <a:t>Авторитетный стиль</a:t>
            </a:r>
            <a:r>
              <a:rPr lang="ru-RU" i="1" dirty="0"/>
              <a:t>.</a:t>
            </a:r>
            <a:r>
              <a:rPr lang="ru-RU" dirty="0"/>
              <a:t> Вы осознаёте свою важную роль в становлении личности ребёнка, но и за ним самим признаёте право на саморазвитие. Трезво понимаете, какие требования необходимо диктовать, какие обсуждать. В разумных пределах готовы </a:t>
            </a:r>
            <a:r>
              <a:rPr lang="ru-RU" dirty="0" smtClean="0"/>
              <a:t>пересматривать </a:t>
            </a:r>
            <a:r>
              <a:rPr lang="ru-RU" dirty="0"/>
              <a:t>свои позиции.</a:t>
            </a:r>
          </a:p>
          <a:p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/>
              <a:t>Авторитарный стиль</a:t>
            </a:r>
            <a:r>
              <a:rPr lang="ru-RU" b="1" dirty="0"/>
              <a:t>.</a:t>
            </a:r>
            <a:r>
              <a:rPr lang="ru-RU" dirty="0"/>
              <a:t> Вы хорошо представляете, каким должен вырасти ваш ребёнок, и прилагаете к этому максимум усилий. В своих требованиях вы, вероятно, очень категоричны и неуступчивы. Не удивительно, что ребенку порой неуютно под вашим контролем.</a:t>
            </a:r>
          </a:p>
          <a:p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/>
              <a:t>Либеральный стиль.</a:t>
            </a:r>
            <a:r>
              <a:rPr lang="ru-RU" dirty="0"/>
              <a:t> Вы высоко цените своего ребенка, считаете простительными его слабости. Легко общаетесь с ним, доверяете ему, вы не склонны к запретам и </a:t>
            </a:r>
            <a:r>
              <a:rPr lang="ru-RU" dirty="0" smtClean="0"/>
              <a:t>ограничениям</a:t>
            </a:r>
            <a:r>
              <a:rPr lang="ru-RU" dirty="0"/>
              <a:t>. Однако стоит задуматься: по плечу ли ребенку такая </a:t>
            </a:r>
            <a:r>
              <a:rPr lang="ru-RU" dirty="0" smtClean="0"/>
              <a:t>свобода?</a:t>
            </a:r>
          </a:p>
          <a:p>
            <a:endParaRPr lang="ru-RU" b="1" i="1" dirty="0"/>
          </a:p>
          <a:p>
            <a:r>
              <a:rPr lang="ru-RU" b="1" i="1" dirty="0" smtClean="0"/>
              <a:t>Индифферентный </a:t>
            </a:r>
            <a:r>
              <a:rPr lang="ru-RU" b="1" i="1" dirty="0"/>
              <a:t>стиль</a:t>
            </a:r>
            <a:r>
              <a:rPr lang="ru-RU" b="1" dirty="0"/>
              <a:t>.</a:t>
            </a:r>
            <a:r>
              <a:rPr lang="ru-RU" dirty="0"/>
              <a:t> Проблемы воспитания не являются для вас первостепенными, поскольку у вас иных забот немало. Свои проблемы ребенку в основном приходится решать самому. А ведь он вправе рассчитывать на большее участие и поддержку с вашей стороны!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  <p:pic>
        <p:nvPicPr>
          <p:cNvPr id="1026" name="Picture 2" descr="K:\Мои рисунки\семья 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565" y="1554163"/>
            <a:ext cx="7543270" cy="4525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стили 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семейного воспитания</a:t>
            </a:r>
          </a:p>
        </p:txBody>
      </p:sp>
      <p:pic>
        <p:nvPicPr>
          <p:cNvPr id="4" name="Содержимое 3" descr="характеристика стилей семейного воспитания, влияние стиля семейного воспитания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899592" y="1916832"/>
            <a:ext cx="7200000" cy="46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АВТОРИТЕТНЫЙ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СТИЛЬ ВОСПИТАНИЯ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99715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Особенности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Родители 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семье занимают лидирующие позиции, являясь авторитетом для ребенка. </a:t>
            </a:r>
            <a:endPara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Этот 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стиль характеризуется теплым эмоциональным принятием ребенка и высоким уровнем контроля со стороны взрослых.</a:t>
            </a:r>
            <a:r>
              <a:rPr lang="ru-RU" sz="1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таком стиле общения родители ориентированы на личность ребенка, его активной роли в семье, собственной жизни. </a:t>
            </a:r>
            <a:endPara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Ребенок 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воспитывается как самостоятельная, самобытная личность. </a:t>
            </a:r>
            <a:endPara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такой семье практически отсутствуют физические наказания и словесная агрессия, родители стараются использовать логику в общении с детьми, стремятся договориться. </a:t>
            </a:r>
            <a:endPara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Уважают 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себя и своих детей</a:t>
            </a: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Родители 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обладают хорошим жизненным опытом и несут ответственность за своих детей.</a:t>
            </a:r>
          </a:p>
          <a:p>
            <a:pPr>
              <a:buNone/>
            </a:pP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Для 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родителей, придерживающихся этого стиля, характерны:</a:t>
            </a:r>
            <a:b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активно-положительное отношение к ребенку; </a:t>
            </a:r>
            <a:b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адекватная оценка его возможностей, успехов и неудач; </a:t>
            </a:r>
            <a:b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им свойственны глубокое понимание ребенка, целей и мотивов его поведения; </a:t>
            </a:r>
            <a:b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умение прогнозировать развитие личности ребенка.</a:t>
            </a:r>
            <a:b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АВТОРИТЕТНЫЙ СТИЛЬ ВОСПИТАНИЯ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073427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Последствия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авторитетном стиле воспитания происходит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наиболее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гармоничное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разностороннее развитие личности ребенка.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воспитанных в подобных семьях, характерны:</a:t>
            </a:r>
          </a:p>
          <a:p>
            <a:pPr>
              <a:buFont typeface="Wingdings" pitchFamily="2" charset="2"/>
              <a:buChar char="Ø"/>
            </a:pPr>
            <a:r>
              <a:rPr lang="ru-RU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Высокая </a:t>
            </a:r>
            <a:r>
              <a:rPr lang="ru-RU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самооценка, </a:t>
            </a:r>
            <a:r>
              <a:rPr lang="ru-RU" sz="3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самопринятие</a:t>
            </a:r>
            <a:r>
              <a:rPr lang="ru-RU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самоконтроль.</a:t>
            </a:r>
          </a:p>
          <a:p>
            <a:pPr>
              <a:buFont typeface="Wingdings" pitchFamily="2" charset="2"/>
              <a:buChar char="Ø"/>
            </a:pPr>
            <a:r>
              <a:rPr lang="ru-RU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Умение </a:t>
            </a:r>
            <a:r>
              <a:rPr lang="ru-RU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самостоятельно принимать решения и отвечать за свои поступки</a:t>
            </a:r>
            <a:r>
              <a:rPr lang="ru-RU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Инициативность и </a:t>
            </a:r>
            <a:r>
              <a:rPr lang="ru-RU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целеустремленность.</a:t>
            </a:r>
          </a:p>
          <a:p>
            <a:pPr>
              <a:buFont typeface="Wingdings" pitchFamily="2" charset="2"/>
              <a:buChar char="Ø"/>
            </a:pPr>
            <a:r>
              <a:rPr lang="ru-RU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Умение </a:t>
            </a:r>
            <a:r>
              <a:rPr lang="ru-RU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строить близкие и доброжелательные отношения с </a:t>
            </a:r>
            <a:r>
              <a:rPr lang="ru-RU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окружающими.</a:t>
            </a:r>
          </a:p>
          <a:p>
            <a:pPr>
              <a:buFont typeface="Wingdings" pitchFamily="2" charset="2"/>
              <a:buChar char="Ø"/>
            </a:pPr>
            <a:r>
              <a:rPr lang="ru-RU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Способность </a:t>
            </a:r>
            <a:r>
              <a:rPr lang="ru-RU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договариваться, находить компромиссные </a:t>
            </a:r>
            <a:r>
              <a:rPr lang="ru-RU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решения.</a:t>
            </a:r>
          </a:p>
          <a:p>
            <a:pPr>
              <a:buFont typeface="Wingdings" pitchFamily="2" charset="2"/>
              <a:buChar char="Ø"/>
            </a:pPr>
            <a:r>
              <a:rPr lang="ru-RU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собственного мнения и способность считаться с мнением окружающих.</a:t>
            </a:r>
            <a:br>
              <a:rPr lang="ru-RU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АВТОРИТЕТНЫЙ СТИЛЬ ВОСПИТАНИЯ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b="1" i="1" dirty="0">
                <a:latin typeface="Times New Roman" pitchFamily="18" charset="0"/>
                <a:cs typeface="Times New Roman" pitchFamily="18" charset="0"/>
              </a:rPr>
              <a:t>Рекомендации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Если в Вашей семье Вам удалось установить такие взаимоотношения, поделитесь своим опытом с другими!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АВТОРИТАРНЫЙ СТИЛЬ ВОСПИТАНИЯ </a:t>
            </a:r>
            <a:r>
              <a:rPr lang="ru-RU" b="1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484784"/>
            <a:ext cx="8856984" cy="51125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Особенности  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Родители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придерживающиеся этого стиля, требуют от ребенка высоких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достижений.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аказывают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неудачи.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естко контролируют.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торгаются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личное пространство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ребенка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одавляют силой.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ешают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 ребенка, что ему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лучше.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интересуются личным мнением ребенка, не признают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его права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«Как я сказал, так и будет», «Я родитель, значит я прав».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АВТОРИТАРНЫЙ СТИЛЬ ВОСПИТАНИЯ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511256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38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Последствия</a:t>
            </a:r>
            <a:r>
              <a:rPr lang="ru-RU" sz="38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Характерным чертами личности ребенка, воспитанного в авторитарном стиле, могут быть следующие варианты:</a:t>
            </a:r>
            <a:br>
              <a:rPr lang="ru-RU" sz="3800" dirty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вариант – развитие слабой жизненной позиции:</a:t>
            </a:r>
            <a:b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потеря чувства собственного достоинства;</a:t>
            </a:r>
            <a:b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потеря способности принимать решения, отвечать за выбор;</a:t>
            </a:r>
            <a:b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потеря собственных желаний («чего же Я хочу?»);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2 </a:t>
            </a: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вариант – развитие деспотической личности:</a:t>
            </a:r>
            <a:b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ненависть к родителям;</a:t>
            </a:r>
            <a:b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решение вопросов только силой (кто сильнее, тот и прав);</a:t>
            </a:r>
            <a:b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грубое, циничное, деспотичное и хамское поведение и отношение к окружающим;</a:t>
            </a:r>
            <a:b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повышенная агрессивность и конфликтность.</a:t>
            </a:r>
            <a:b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>
                <a:latin typeface="Times New Roman" pitchFamily="18" charset="0"/>
                <a:cs typeface="Times New Roman" pitchFamily="18" charset="0"/>
              </a:rPr>
            </a:b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АВТОРИТАРНЫЙ СТИЛЬ ВОСПИТАНИЯ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b="1" i="1" dirty="0" smtClean="0"/>
              <a:t>                                                                           </a:t>
            </a:r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Рекомендации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Учитывайте 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позицию ребенка, его побуждения, желания и переживания. Попробуйте ненадолго поставить себя на его </a:t>
            </a: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место!</a:t>
            </a:r>
          </a:p>
          <a:p>
            <a:pPr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Старайтесь 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давать инструкции в форме предложения, а не распоряжения, </a:t>
            </a: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приказа.</a:t>
            </a:r>
          </a:p>
          <a:p>
            <a:pPr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Старайтесь 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говорить не сухо и отстраненно, а доверительным тоном, </a:t>
            </a: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эмоционально.</a:t>
            </a:r>
          </a:p>
          <a:p>
            <a:pPr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Запреты 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 меры наказания должны быть понятны ребенку, заранее с ним обсуждены и приняты обоими сторонами (родителями и ребенком</a:t>
            </a: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Любые 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порицания должны быть адресованы не к личности ребенка, а к конкретным его действиям. Нельзя говорить «Ты обманщик!», лучше сформулировать фразу следующим образом: «Мне было очень неприятно, когда я узнала, что в этой ситуации ты сказал неправду». </a:t>
            </a:r>
            <a:endParaRPr lang="ru-RU" sz="3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входите в комнату ребенка без стука или в отсутствие хозяина. Не трогайте его личные вещи. Старайтесь уважать личное пространство вашего ребенка, каким бы оно ни было. </a:t>
            </a:r>
            <a:endParaRPr lang="ru-RU" sz="3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подслушивать телефонные разговоры. </a:t>
            </a:r>
            <a:endParaRPr lang="ru-RU" sz="3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Необходимо 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оставлять за подростком право выбора друзей, одежды, музыки и т. </a:t>
            </a: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д.</a:t>
            </a:r>
          </a:p>
          <a:p>
            <a:pPr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Искренне 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объясняйте, что вы чувствуете, когда расстроены, но не вспоминайте старых, давнишних грехов, а говорите о сегодняшнем положении. Однако при этом никогда не давите, не наказывайте физически, не </a:t>
            </a: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унижайте.</a:t>
            </a:r>
          </a:p>
          <a:p>
            <a:pPr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Станьте 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терпимее к недостаткам подростков. Замечайте как можно чаще в вашем ребенке те достоинства, которые свойственны их натуре.</a:t>
            </a:r>
          </a:p>
          <a:p>
            <a:pPr>
              <a:buFont typeface="Wingdings" pitchFamily="2" charset="2"/>
              <a:buChar char="Ø"/>
            </a:pPr>
            <a:endParaRPr lang="ru-RU" sz="3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196</TotalTime>
  <Words>1074</Words>
  <Application>Microsoft Office PowerPoint</Application>
  <PresentationFormat>Экран (4:3)</PresentationFormat>
  <Paragraphs>116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Трек</vt:lpstr>
      <vt:lpstr>  Подготовила педагог-психолог  МБОУ УСОШ №4 Зеленская И.Н. г. удомля    Стили семейного воспитания  и их влияние на развитие личности ребенка</vt:lpstr>
      <vt:lpstr>Семейное воспитание - это управляемая система взаимоотношений родителей с детьми, и ведущая роль в ней принадлежит родителям.</vt:lpstr>
      <vt:lpstr>стили семейного воспитания</vt:lpstr>
      <vt:lpstr>АВТОРИТЕТНЫЙ СТИЛЬ ВОСПИТАНИЯ </vt:lpstr>
      <vt:lpstr>АВТОРИТЕТНЫЙ СТИЛЬ ВОСПИТАНИЯ </vt:lpstr>
      <vt:lpstr>АВТОРИТЕТНЫЙ СТИЛЬ ВОСПИТАНИЯ </vt:lpstr>
      <vt:lpstr>АВТОРИТАРНЫЙ СТИЛЬ ВОСПИТАНИЯ  </vt:lpstr>
      <vt:lpstr>АВТОРИТАРНЫЙ СТИЛЬ ВОСПИТАНИЯ</vt:lpstr>
      <vt:lpstr>АВТОРИТАРНЫЙ СТИЛЬ ВОСПИТАНИЯ</vt:lpstr>
      <vt:lpstr>ИНДИФФЕРЕНТНЫЙ СТИЛЬ ВОСПИТАНИЯ</vt:lpstr>
      <vt:lpstr>ИНДИФФЕРЕНТНЫЙ СТИЛЬ ВОСПИТАНИЯ</vt:lpstr>
      <vt:lpstr>ИНДИФФЕРЕНТНЫЙ СТИЛЬ ВОСПИТАНИЯ</vt:lpstr>
      <vt:lpstr>ЛИБЕРАЛЬНЫЙ СТИЛЬ ВОСПИТАНИЯ </vt:lpstr>
      <vt:lpstr>ЛИБЕРАЛЬНЫЙ СТИЛЬ ВОСПИТАНИЯ </vt:lpstr>
      <vt:lpstr>ЛИБЕРАЛЬНЫЙ СТИЛЬ ВОСПИТАНИЯ </vt:lpstr>
      <vt:lpstr>Тест  «Стиль семейного воспитания»</vt:lpstr>
      <vt:lpstr>Тест  «Стиль семейного воспитания»</vt:lpstr>
      <vt:lpstr>Тест  «Стиль семейного воспитания»</vt:lpstr>
      <vt:lpstr>Тест  «Стиль семейного воспитания»</vt:lpstr>
      <vt:lpstr>Тест  «Стиль семейного воспитания»</vt:lpstr>
      <vt:lpstr>Тест  «Стиль семейного воспитания»</vt:lpstr>
      <vt:lpstr>Тест  «Стиль семейного воспитания»</vt:lpstr>
      <vt:lpstr>Тест  «Стиль семейного воспитания»</vt:lpstr>
      <vt:lpstr>Тест  «Стиль семейного воспитания»</vt:lpstr>
      <vt:lpstr>Тест  «Стиль семейного воспитания»</vt:lpstr>
      <vt:lpstr>Тест  «Стиль семейного воспитания»</vt:lpstr>
      <vt:lpstr>Спасибо за внимание!</vt:lpstr>
    </vt:vector>
  </TitlesOfParts>
  <Company>school-4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Стили семейного воспитания  и их влияние на развитие личности ребенка </dc:title>
  <dc:creator>Зеленская И.Н</dc:creator>
  <cp:lastModifiedBy>Зеленская И.Н</cp:lastModifiedBy>
  <cp:revision>24</cp:revision>
  <dcterms:created xsi:type="dcterms:W3CDTF">2015-10-07T09:41:37Z</dcterms:created>
  <dcterms:modified xsi:type="dcterms:W3CDTF">2016-02-16T07:52:14Z</dcterms:modified>
</cp:coreProperties>
</file>