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7" r:id="rId3"/>
    <p:sldId id="276" r:id="rId4"/>
    <p:sldId id="281" r:id="rId5"/>
    <p:sldId id="280" r:id="rId6"/>
    <p:sldId id="25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8" autoAdjust="0"/>
    <p:restoredTop sz="98029" autoAdjust="0"/>
  </p:normalViewPr>
  <p:slideViewPr>
    <p:cSldViewPr>
      <p:cViewPr varScale="1">
        <p:scale>
          <a:sx n="82" d="100"/>
          <a:sy n="82" d="100"/>
        </p:scale>
        <p:origin x="-82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1DB7-4EF6-4630-9A1E-598A22D9263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10CF6-FE79-4D0A-8EAA-88681FF46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24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0CF6-FE79-4D0A-8EAA-88681FF4654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0CF6-FE79-4D0A-8EAA-88681FF4654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0CF6-FE79-4D0A-8EAA-88681FF4654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0CF6-FE79-4D0A-8EAA-88681FF4654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0CF6-FE79-4D0A-8EAA-88681FF4654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0CF6-FE79-4D0A-8EAA-88681FF4654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0CF6-FE79-4D0A-8EAA-88681FF4654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0CF6-FE79-4D0A-8EAA-88681FF4654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72;&#1085;&#1089;&#1080;&#1086;&#1085;\&#1082;&#1086;&#1085;&#1082;&#1091;&#1088;&#1089;&#1099;\&#1082;&#1086;&#1085;&#1082;&#1091;&#1088;&#1089;%20&#1059;&#1095;&#1080;&#1090;&#1077;&#1083;&#1100;%20&#1075;&#1086;&#1076;&#1072;\&#1086;&#1090;&#1082;&#1088;&#1099;&#1090;&#1086;&#1077;%20&#1079;&#1072;&#1085;&#1103;&#1090;&#1080;&#1077;_3_&#1084;&#1072;&#1088;&#1090;%202015\&#1084;&#1080;&#1085;&#1091;&#1089;&#1086;&#1074;&#1082;&#1072;%20&#1086;&#1092;&#1080;&#1094;&#1077;&#1088;&#1099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-108520" y="116632"/>
            <a:ext cx="904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4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564904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 Что показывает отношение двух чисел?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сколько первое число больше второго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 сколько раз первое число больше второго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331640" y="3501008"/>
            <a:ext cx="432048" cy="432048"/>
            <a:chOff x="4932040" y="3068960"/>
            <a:chExt cx="432048" cy="432048"/>
          </a:xfrm>
        </p:grpSpPr>
        <p:sp>
          <p:nvSpPr>
            <p:cNvPr id="30" name="Овал 29"/>
            <p:cNvSpPr/>
            <p:nvPr/>
          </p:nvSpPr>
          <p:spPr>
            <a:xfrm>
              <a:off x="4932040" y="306896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i="1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32040" y="306896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Овал 32"/>
          <p:cNvSpPr/>
          <p:nvPr/>
        </p:nvSpPr>
        <p:spPr>
          <a:xfrm>
            <a:off x="2195736" y="4077072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/>
          </a:p>
        </p:txBody>
      </p:sp>
      <p:sp>
        <p:nvSpPr>
          <p:cNvPr id="34" name="TextBox 33"/>
          <p:cNvSpPr txBox="1"/>
          <p:nvPr/>
        </p:nvSpPr>
        <p:spPr>
          <a:xfrm>
            <a:off x="2267744" y="407707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1960" y="764704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4. Переведите 450 м в сантиметры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4,5 см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4 500 см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45 000 см</a:t>
            </a:r>
          </a:p>
        </p:txBody>
      </p:sp>
      <p:sp>
        <p:nvSpPr>
          <p:cNvPr id="54" name="Овал 53"/>
          <p:cNvSpPr/>
          <p:nvPr/>
        </p:nvSpPr>
        <p:spPr>
          <a:xfrm>
            <a:off x="5459241" y="1684839"/>
            <a:ext cx="486054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/>
          </a:p>
        </p:txBody>
      </p:sp>
      <p:sp>
        <p:nvSpPr>
          <p:cNvPr id="55" name="TextBox 54"/>
          <p:cNvSpPr txBox="1"/>
          <p:nvPr/>
        </p:nvSpPr>
        <p:spPr>
          <a:xfrm>
            <a:off x="5459241" y="1682889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37"/>
          <p:cNvGrpSpPr/>
          <p:nvPr/>
        </p:nvGrpSpPr>
        <p:grpSpPr>
          <a:xfrm>
            <a:off x="5679870" y="1303840"/>
            <a:ext cx="486054" cy="432048"/>
            <a:chOff x="6300192" y="3046800"/>
            <a:chExt cx="432048" cy="432048"/>
          </a:xfrm>
        </p:grpSpPr>
        <p:sp>
          <p:nvSpPr>
            <p:cNvPr id="52" name="Овал 51"/>
            <p:cNvSpPr/>
            <p:nvPr/>
          </p:nvSpPr>
          <p:spPr>
            <a:xfrm>
              <a:off x="6300192" y="304680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72200" y="304680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0"/>
          <p:cNvGrpSpPr/>
          <p:nvPr/>
        </p:nvGrpSpPr>
        <p:grpSpPr>
          <a:xfrm>
            <a:off x="5184068" y="1074896"/>
            <a:ext cx="486054" cy="432048"/>
            <a:chOff x="4932040" y="3068960"/>
            <a:chExt cx="432048" cy="432048"/>
          </a:xfrm>
        </p:grpSpPr>
        <p:sp>
          <p:nvSpPr>
            <p:cNvPr id="50" name="Овал 49"/>
            <p:cNvSpPr/>
            <p:nvPr/>
          </p:nvSpPr>
          <p:spPr>
            <a:xfrm>
              <a:off x="4932040" y="306896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32040" y="306896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4283968" y="3356992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6. Что показывает отношение 1:1000?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 сколько раз 1000 больше 1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Какую часть  1 составляет от 1000</a:t>
            </a:r>
          </a:p>
        </p:txBody>
      </p:sp>
      <p:sp>
        <p:nvSpPr>
          <p:cNvPr id="74" name="Овал 73"/>
          <p:cNvSpPr/>
          <p:nvPr/>
        </p:nvSpPr>
        <p:spPr>
          <a:xfrm>
            <a:off x="8660655" y="4230152"/>
            <a:ext cx="493769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8660655" y="4253026"/>
            <a:ext cx="32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7866017" y="3829110"/>
            <a:ext cx="493769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7903372" y="3861048"/>
            <a:ext cx="32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23528" y="908720"/>
            <a:ext cx="3744416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908720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1. Что называют отношением двух чисел?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Частное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Произведение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Разность</a:t>
            </a:r>
          </a:p>
        </p:txBody>
      </p:sp>
      <p:sp>
        <p:nvSpPr>
          <p:cNvPr id="20" name="Овал 19"/>
          <p:cNvSpPr/>
          <p:nvPr/>
        </p:nvSpPr>
        <p:spPr>
          <a:xfrm>
            <a:off x="1331640" y="1484784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/>
          </a:p>
        </p:txBody>
      </p:sp>
      <p:sp>
        <p:nvSpPr>
          <p:cNvPr id="21" name="TextBox 20"/>
          <p:cNvSpPr txBox="1"/>
          <p:nvPr/>
        </p:nvSpPr>
        <p:spPr>
          <a:xfrm>
            <a:off x="1331640" y="148478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339752" y="1772816"/>
            <a:ext cx="432048" cy="432048"/>
            <a:chOff x="4932040" y="3068960"/>
            <a:chExt cx="432048" cy="432048"/>
          </a:xfrm>
        </p:grpSpPr>
        <p:sp>
          <p:nvSpPr>
            <p:cNvPr id="24" name="Овал 23"/>
            <p:cNvSpPr/>
            <p:nvPr/>
          </p:nvSpPr>
          <p:spPr>
            <a:xfrm>
              <a:off x="4932040" y="306896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i="1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4048" y="306896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475656" y="2132856"/>
            <a:ext cx="432048" cy="432048"/>
            <a:chOff x="4932040" y="3068960"/>
            <a:chExt cx="432048" cy="432048"/>
          </a:xfrm>
        </p:grpSpPr>
        <p:sp>
          <p:nvSpPr>
            <p:cNvPr id="27" name="Овал 26"/>
            <p:cNvSpPr/>
            <p:nvPr/>
          </p:nvSpPr>
          <p:spPr>
            <a:xfrm>
              <a:off x="4932040" y="306896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i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32040" y="306896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251520" y="4653136"/>
            <a:ext cx="4032448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702984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3. Найдите отношение 200 м к 4см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50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5000</a:t>
            </a:r>
          </a:p>
        </p:txBody>
      </p:sp>
      <p:sp>
        <p:nvSpPr>
          <p:cNvPr id="36" name="Овал 35"/>
          <p:cNvSpPr/>
          <p:nvPr/>
        </p:nvSpPr>
        <p:spPr>
          <a:xfrm>
            <a:off x="1014033" y="5589240"/>
            <a:ext cx="455193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/>
          </a:p>
        </p:txBody>
      </p:sp>
      <p:sp>
        <p:nvSpPr>
          <p:cNvPr id="37" name="TextBox 36"/>
          <p:cNvSpPr txBox="1"/>
          <p:nvPr/>
        </p:nvSpPr>
        <p:spPr>
          <a:xfrm>
            <a:off x="1014033" y="5589240"/>
            <a:ext cx="30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558840" y="5301208"/>
            <a:ext cx="455193" cy="432048"/>
            <a:chOff x="4932040" y="3068960"/>
            <a:chExt cx="432048" cy="432048"/>
          </a:xfrm>
        </p:grpSpPr>
        <p:sp>
          <p:nvSpPr>
            <p:cNvPr id="39" name="Овал 38"/>
            <p:cNvSpPr/>
            <p:nvPr/>
          </p:nvSpPr>
          <p:spPr>
            <a:xfrm>
              <a:off x="4932040" y="306896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32040" y="306896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89899" y="5013176"/>
            <a:ext cx="455193" cy="432048"/>
            <a:chOff x="4932040" y="3068960"/>
            <a:chExt cx="432048" cy="432048"/>
          </a:xfrm>
        </p:grpSpPr>
        <p:sp>
          <p:nvSpPr>
            <p:cNvPr id="42" name="Овал 41"/>
            <p:cNvSpPr/>
            <p:nvPr/>
          </p:nvSpPr>
          <p:spPr>
            <a:xfrm>
              <a:off x="4932040" y="306896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32040" y="306896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4283968" y="2132856"/>
            <a:ext cx="3960440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11960" y="2132856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5. Переведите 5 км в сантиметры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5 000 см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500 000 см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50 000 см</a:t>
            </a:r>
          </a:p>
        </p:txBody>
      </p:sp>
      <p:grpSp>
        <p:nvGrpSpPr>
          <p:cNvPr id="58" name="Группа 34"/>
          <p:cNvGrpSpPr/>
          <p:nvPr/>
        </p:nvGrpSpPr>
        <p:grpSpPr>
          <a:xfrm>
            <a:off x="5922897" y="2996952"/>
            <a:ext cx="469877" cy="432048"/>
            <a:chOff x="5508104" y="3046800"/>
            <a:chExt cx="432048" cy="432048"/>
          </a:xfrm>
        </p:grpSpPr>
        <p:sp>
          <p:nvSpPr>
            <p:cNvPr id="65" name="Овал 64"/>
            <p:cNvSpPr/>
            <p:nvPr/>
          </p:nvSpPr>
          <p:spPr>
            <a:xfrm>
              <a:off x="5508104" y="304680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i="1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08104" y="304680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Овал 62"/>
          <p:cNvSpPr/>
          <p:nvPr/>
        </p:nvSpPr>
        <p:spPr>
          <a:xfrm>
            <a:off x="6314461" y="2708920"/>
            <a:ext cx="469877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6392774" y="2708920"/>
            <a:ext cx="31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40"/>
          <p:cNvGrpSpPr/>
          <p:nvPr/>
        </p:nvGrpSpPr>
        <p:grpSpPr>
          <a:xfrm>
            <a:off x="5847239" y="2420888"/>
            <a:ext cx="469877" cy="432048"/>
            <a:chOff x="5366529" y="3046800"/>
            <a:chExt cx="432048" cy="432048"/>
          </a:xfrm>
        </p:grpSpPr>
        <p:sp>
          <p:nvSpPr>
            <p:cNvPr id="61" name="Овал 60"/>
            <p:cNvSpPr/>
            <p:nvPr/>
          </p:nvSpPr>
          <p:spPr>
            <a:xfrm>
              <a:off x="5366529" y="304680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34875" y="304680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4337973" y="4783505"/>
            <a:ext cx="4464496" cy="17691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331718" y="4783504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7. Найти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из пропорции х:4,2 = 5,1:1,7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12,6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1,26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grpSp>
        <p:nvGrpSpPr>
          <p:cNvPr id="67" name="Группа 40"/>
          <p:cNvGrpSpPr/>
          <p:nvPr/>
        </p:nvGrpSpPr>
        <p:grpSpPr>
          <a:xfrm>
            <a:off x="4610922" y="5693348"/>
            <a:ext cx="486054" cy="432048"/>
            <a:chOff x="4932040" y="3068960"/>
            <a:chExt cx="432048" cy="432048"/>
          </a:xfrm>
        </p:grpSpPr>
        <p:sp>
          <p:nvSpPr>
            <p:cNvPr id="69" name="Овал 68"/>
            <p:cNvSpPr/>
            <p:nvPr/>
          </p:nvSpPr>
          <p:spPr>
            <a:xfrm>
              <a:off x="4932040" y="306896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2040" y="306896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Овал 79"/>
          <p:cNvSpPr/>
          <p:nvPr/>
        </p:nvSpPr>
        <p:spPr>
          <a:xfrm>
            <a:off x="5015607" y="5049180"/>
            <a:ext cx="486054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096616" y="5041210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Группа 40"/>
          <p:cNvGrpSpPr/>
          <p:nvPr/>
        </p:nvGrpSpPr>
        <p:grpSpPr>
          <a:xfrm>
            <a:off x="4973187" y="5485294"/>
            <a:ext cx="486054" cy="432048"/>
            <a:chOff x="4932040" y="3068960"/>
            <a:chExt cx="432048" cy="432048"/>
          </a:xfrm>
        </p:grpSpPr>
        <p:sp>
          <p:nvSpPr>
            <p:cNvPr id="83" name="Овал 82"/>
            <p:cNvSpPr/>
            <p:nvPr/>
          </p:nvSpPr>
          <p:spPr>
            <a:xfrm>
              <a:off x="4932040" y="306896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932040" y="306896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12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12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12B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12B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12B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12B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1844824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западном направлении немецко-фашистская группа армий «Центр» 10 июля начала наступление на Смоленск и 16 июля захватила его. Тем самым продвинувшись вглубь страны на …… км.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5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005700" cy="1440160"/>
          </a:xfrm>
          <a:prstGeom prst="rect">
            <a:avLst/>
          </a:prstGeom>
          <a:noFill/>
        </p:spPr>
      </p:pic>
      <p:pic>
        <p:nvPicPr>
          <p:cNvPr id="1047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0" y="2780928"/>
            <a:ext cx="1972444" cy="1382266"/>
          </a:xfrm>
          <a:prstGeom prst="rect">
            <a:avLst/>
          </a:prstGeom>
          <a:noFill/>
        </p:spPr>
      </p:pic>
      <p:pic>
        <p:nvPicPr>
          <p:cNvPr id="1049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1979712" cy="1382266"/>
          </a:xfrm>
          <a:prstGeom prst="rect">
            <a:avLst/>
          </a:prstGeom>
          <a:noFill/>
        </p:spPr>
      </p:pic>
      <p:pic>
        <p:nvPicPr>
          <p:cNvPr id="1051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79712" cy="1454274"/>
          </a:xfrm>
          <a:prstGeom prst="rect">
            <a:avLst/>
          </a:prstGeom>
          <a:noFill/>
        </p:spPr>
      </p:pic>
      <p:pic>
        <p:nvPicPr>
          <p:cNvPr id="1055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19750"/>
            <a:ext cx="2051720" cy="1238250"/>
          </a:xfrm>
          <a:prstGeom prst="rect">
            <a:avLst/>
          </a:prstGeom>
          <a:noFill/>
        </p:spPr>
      </p:pic>
      <p:pic>
        <p:nvPicPr>
          <p:cNvPr id="34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149080"/>
            <a:ext cx="2005700" cy="1440160"/>
          </a:xfrm>
          <a:prstGeom prst="rect">
            <a:avLst/>
          </a:prstGeom>
          <a:noFill/>
        </p:spPr>
      </p:pic>
      <p:pic>
        <p:nvPicPr>
          <p:cNvPr id="35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7164288" y="2780928"/>
            <a:ext cx="1972444" cy="1382266"/>
          </a:xfrm>
          <a:prstGeom prst="rect">
            <a:avLst/>
          </a:prstGeom>
          <a:noFill/>
        </p:spPr>
      </p:pic>
      <p:pic>
        <p:nvPicPr>
          <p:cNvPr id="36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12776"/>
            <a:ext cx="1979712" cy="1382266"/>
          </a:xfrm>
          <a:prstGeom prst="rect">
            <a:avLst/>
          </a:prstGeom>
          <a:noFill/>
        </p:spPr>
      </p:pic>
      <p:pic>
        <p:nvPicPr>
          <p:cNvPr id="37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0"/>
            <a:ext cx="1979712" cy="1454274"/>
          </a:xfrm>
          <a:prstGeom prst="rect">
            <a:avLst/>
          </a:prstGeom>
          <a:noFill/>
        </p:spPr>
      </p:pic>
      <p:pic>
        <p:nvPicPr>
          <p:cNvPr id="38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619750"/>
            <a:ext cx="2051720" cy="1238250"/>
          </a:xfrm>
          <a:prstGeom prst="rect">
            <a:avLst/>
          </a:prstGeom>
          <a:noFill/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3573016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608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1556792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сентябре 1941 года немецко-фашистское командование сосредоточило основные усилия на овладении районом Москвы. К концу ноября 1941 года ценой больших потерь немецко-фашистским войскам удалось продвинуться с юга к Кашире, не дойдя до Москвы ….. км.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http://im0-tub-ru.yandex.net/i?id=c92110ad2ea537a1f636c68b5d8873f9-11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2123729" cy="1440000"/>
          </a:xfrm>
          <a:prstGeom prst="rect">
            <a:avLst/>
          </a:prstGeom>
          <a:noFill/>
        </p:spPr>
      </p:pic>
      <p:pic>
        <p:nvPicPr>
          <p:cNvPr id="25" name="Picture 4" descr="http://im1-tub-ru.yandex.net/i?id=7e71007b6dfb0a7cb61ac200a3b480dc-6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123728" cy="1440000"/>
          </a:xfrm>
          <a:prstGeom prst="rect">
            <a:avLst/>
          </a:prstGeom>
          <a:noFill/>
        </p:spPr>
      </p:pic>
      <p:pic>
        <p:nvPicPr>
          <p:cNvPr id="26" name="Picture 6" descr="http://im2-tub-ru.yandex.net/i?id=a3859fab4d5041fb3fefe36c9d769184-35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852936"/>
            <a:ext cx="2123728" cy="1454400"/>
          </a:xfrm>
          <a:prstGeom prst="rect">
            <a:avLst/>
          </a:prstGeom>
          <a:noFill/>
        </p:spPr>
      </p:pic>
      <p:pic>
        <p:nvPicPr>
          <p:cNvPr id="28" name="Picture 8" descr="http://im0-tub-ru.yandex.net/i?id=933f332dbbd70d1dca4ee4803a71ada8-123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293096"/>
            <a:ext cx="2123729" cy="1512168"/>
          </a:xfrm>
          <a:prstGeom prst="rect">
            <a:avLst/>
          </a:prstGeom>
          <a:noFill/>
        </p:spPr>
      </p:pic>
      <p:pic>
        <p:nvPicPr>
          <p:cNvPr id="29" name="Picture 2" descr="Танька в тумане - Начало Великой Отечественной войны в фотография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89848"/>
            <a:ext cx="2123728" cy="1368152"/>
          </a:xfrm>
          <a:prstGeom prst="rect">
            <a:avLst/>
          </a:prstGeom>
          <a:noFill/>
        </p:spPr>
      </p:pic>
      <p:pic>
        <p:nvPicPr>
          <p:cNvPr id="30" name="Picture 2" descr="http://im0-tub-ru.yandex.net/i?id=c92110ad2ea537a1f636c68b5d8873f9-11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69" y="0"/>
            <a:ext cx="2123729" cy="1440000"/>
          </a:xfrm>
          <a:prstGeom prst="rect">
            <a:avLst/>
          </a:prstGeom>
          <a:noFill/>
        </p:spPr>
      </p:pic>
      <p:pic>
        <p:nvPicPr>
          <p:cNvPr id="31" name="Picture 4" descr="http://im1-tub-ru.yandex.net/i?id=7e71007b6dfb0a7cb61ac200a3b480dc-6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1" y="1412776"/>
            <a:ext cx="2123728" cy="1440000"/>
          </a:xfrm>
          <a:prstGeom prst="rect">
            <a:avLst/>
          </a:prstGeom>
          <a:noFill/>
        </p:spPr>
      </p:pic>
      <p:pic>
        <p:nvPicPr>
          <p:cNvPr id="32" name="Picture 6" descr="http://im2-tub-ru.yandex.net/i?id=a3859fab4d5041fb3fefe36c9d769184-35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852936"/>
            <a:ext cx="2123728" cy="1454400"/>
          </a:xfrm>
          <a:prstGeom prst="rect">
            <a:avLst/>
          </a:prstGeom>
          <a:noFill/>
        </p:spPr>
      </p:pic>
      <p:pic>
        <p:nvPicPr>
          <p:cNvPr id="33" name="Picture 8" descr="http://im0-tub-ru.yandex.net/i?id=933f332dbbd70d1dca4ee4803a71ada8-123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0" y="4293096"/>
            <a:ext cx="2123729" cy="1512168"/>
          </a:xfrm>
          <a:prstGeom prst="rect">
            <a:avLst/>
          </a:prstGeom>
          <a:noFill/>
        </p:spPr>
      </p:pic>
      <p:pic>
        <p:nvPicPr>
          <p:cNvPr id="39" name="Picture 2" descr="Танька в тумане - Начало Великой Отечественной войны в фотография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1" y="5489848"/>
            <a:ext cx="2123728" cy="1368152"/>
          </a:xfrm>
          <a:prstGeom prst="rect">
            <a:avLst/>
          </a:prstGeom>
          <a:noFill/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9000" y="4327384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7704" y="1556792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5 - 6 декабря перейдя в контрнаступление, советские войска нанесли поражение ударным группировкам противника на московском стратегическом направлении и освободили города Калинин и Калуга, откинув врага от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столицы до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…… км.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5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005700" cy="1440160"/>
          </a:xfrm>
          <a:prstGeom prst="rect">
            <a:avLst/>
          </a:prstGeom>
          <a:noFill/>
        </p:spPr>
      </p:pic>
      <p:pic>
        <p:nvPicPr>
          <p:cNvPr id="1047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0" y="2780928"/>
            <a:ext cx="1972444" cy="1382266"/>
          </a:xfrm>
          <a:prstGeom prst="rect">
            <a:avLst/>
          </a:prstGeom>
          <a:noFill/>
        </p:spPr>
      </p:pic>
      <p:pic>
        <p:nvPicPr>
          <p:cNvPr id="1049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1979712" cy="1382266"/>
          </a:xfrm>
          <a:prstGeom prst="rect">
            <a:avLst/>
          </a:prstGeom>
          <a:noFill/>
        </p:spPr>
      </p:pic>
      <p:pic>
        <p:nvPicPr>
          <p:cNvPr id="1051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79712" cy="1454274"/>
          </a:xfrm>
          <a:prstGeom prst="rect">
            <a:avLst/>
          </a:prstGeom>
          <a:noFill/>
        </p:spPr>
      </p:pic>
      <p:pic>
        <p:nvPicPr>
          <p:cNvPr id="1055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19750"/>
            <a:ext cx="2051720" cy="1238250"/>
          </a:xfrm>
          <a:prstGeom prst="rect">
            <a:avLst/>
          </a:prstGeom>
          <a:noFill/>
        </p:spPr>
      </p:pic>
      <p:pic>
        <p:nvPicPr>
          <p:cNvPr id="34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149080"/>
            <a:ext cx="2005700" cy="1440160"/>
          </a:xfrm>
          <a:prstGeom prst="rect">
            <a:avLst/>
          </a:prstGeom>
          <a:noFill/>
        </p:spPr>
      </p:pic>
      <p:pic>
        <p:nvPicPr>
          <p:cNvPr id="35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7164288" y="2780928"/>
            <a:ext cx="1972444" cy="1382266"/>
          </a:xfrm>
          <a:prstGeom prst="rect">
            <a:avLst/>
          </a:prstGeom>
          <a:noFill/>
        </p:spPr>
      </p:pic>
      <p:pic>
        <p:nvPicPr>
          <p:cNvPr id="36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12776"/>
            <a:ext cx="1979712" cy="1382266"/>
          </a:xfrm>
          <a:prstGeom prst="rect">
            <a:avLst/>
          </a:prstGeom>
          <a:noFill/>
        </p:spPr>
      </p:pic>
      <p:pic>
        <p:nvPicPr>
          <p:cNvPr id="37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0"/>
            <a:ext cx="1979712" cy="1454274"/>
          </a:xfrm>
          <a:prstGeom prst="rect">
            <a:avLst/>
          </a:prstGeom>
          <a:noFill/>
        </p:spPr>
      </p:pic>
      <p:pic>
        <p:nvPicPr>
          <p:cNvPr id="38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619750"/>
            <a:ext cx="2051720" cy="1238250"/>
          </a:xfrm>
          <a:prstGeom prst="rect">
            <a:avLst/>
          </a:prstGeom>
          <a:noFill/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4062263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1052736"/>
            <a:ext cx="51845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Крупнейшей сухопутной битвой в истории человечества, которая наряду со сражением на Курской дуге стала переломным моментом в ходе военных действий, после которых немецкие войска окончательно потеряли стратегическую инициативу, была Сталинградская битва.  В марте 1943 г в группе армий противника «Юг» на участке в … км от Ростова-на-Дону до Харькова,  осталось всего 32 дивизии.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5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005700" cy="1440160"/>
          </a:xfrm>
          <a:prstGeom prst="rect">
            <a:avLst/>
          </a:prstGeom>
          <a:noFill/>
        </p:spPr>
      </p:pic>
      <p:pic>
        <p:nvPicPr>
          <p:cNvPr id="1047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0" y="2780928"/>
            <a:ext cx="1972444" cy="1382266"/>
          </a:xfrm>
          <a:prstGeom prst="rect">
            <a:avLst/>
          </a:prstGeom>
          <a:noFill/>
        </p:spPr>
      </p:pic>
      <p:pic>
        <p:nvPicPr>
          <p:cNvPr id="1049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1979712" cy="1382266"/>
          </a:xfrm>
          <a:prstGeom prst="rect">
            <a:avLst/>
          </a:prstGeom>
          <a:noFill/>
        </p:spPr>
      </p:pic>
      <p:pic>
        <p:nvPicPr>
          <p:cNvPr id="1051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79712" cy="1454274"/>
          </a:xfrm>
          <a:prstGeom prst="rect">
            <a:avLst/>
          </a:prstGeom>
          <a:noFill/>
        </p:spPr>
      </p:pic>
      <p:pic>
        <p:nvPicPr>
          <p:cNvPr id="1055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19750"/>
            <a:ext cx="2051720" cy="1238250"/>
          </a:xfrm>
          <a:prstGeom prst="rect">
            <a:avLst/>
          </a:prstGeom>
          <a:noFill/>
        </p:spPr>
      </p:pic>
      <p:pic>
        <p:nvPicPr>
          <p:cNvPr id="34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149080"/>
            <a:ext cx="2005700" cy="1440160"/>
          </a:xfrm>
          <a:prstGeom prst="rect">
            <a:avLst/>
          </a:prstGeom>
          <a:noFill/>
        </p:spPr>
      </p:pic>
      <p:pic>
        <p:nvPicPr>
          <p:cNvPr id="35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7164288" y="2780928"/>
            <a:ext cx="1972444" cy="1382266"/>
          </a:xfrm>
          <a:prstGeom prst="rect">
            <a:avLst/>
          </a:prstGeom>
          <a:noFill/>
        </p:spPr>
      </p:pic>
      <p:pic>
        <p:nvPicPr>
          <p:cNvPr id="36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12776"/>
            <a:ext cx="1979712" cy="1382266"/>
          </a:xfrm>
          <a:prstGeom prst="rect">
            <a:avLst/>
          </a:prstGeom>
          <a:noFill/>
        </p:spPr>
      </p:pic>
      <p:pic>
        <p:nvPicPr>
          <p:cNvPr id="37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0"/>
            <a:ext cx="1979712" cy="1454274"/>
          </a:xfrm>
          <a:prstGeom prst="rect">
            <a:avLst/>
          </a:prstGeom>
          <a:noFill/>
        </p:spPr>
      </p:pic>
      <p:pic>
        <p:nvPicPr>
          <p:cNvPr id="38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619750"/>
            <a:ext cx="2051720" cy="1238250"/>
          </a:xfrm>
          <a:prstGeom prst="rect">
            <a:avLst/>
          </a:prstGeom>
          <a:noFill/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9656" y="4642063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405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7704" y="1556792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Одним из ключевых сражений  Великой Отечественной войны по своим масштабам, задействованным силам и средствам, напряжённости, результатам и военно-политическим последствиям является  Курская битва.  Самое крупное танковое сражение в истории произошло в 1943 году в     … км от Москвы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5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005700" cy="1440160"/>
          </a:xfrm>
          <a:prstGeom prst="rect">
            <a:avLst/>
          </a:prstGeom>
          <a:noFill/>
        </p:spPr>
      </p:pic>
      <p:pic>
        <p:nvPicPr>
          <p:cNvPr id="1047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0" y="2780928"/>
            <a:ext cx="1972444" cy="1382266"/>
          </a:xfrm>
          <a:prstGeom prst="rect">
            <a:avLst/>
          </a:prstGeom>
          <a:noFill/>
        </p:spPr>
      </p:pic>
      <p:pic>
        <p:nvPicPr>
          <p:cNvPr id="1049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1979712" cy="1382266"/>
          </a:xfrm>
          <a:prstGeom prst="rect">
            <a:avLst/>
          </a:prstGeom>
          <a:noFill/>
        </p:spPr>
      </p:pic>
      <p:pic>
        <p:nvPicPr>
          <p:cNvPr id="1051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79712" cy="1454274"/>
          </a:xfrm>
          <a:prstGeom prst="rect">
            <a:avLst/>
          </a:prstGeom>
          <a:noFill/>
        </p:spPr>
      </p:pic>
      <p:pic>
        <p:nvPicPr>
          <p:cNvPr id="1055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19750"/>
            <a:ext cx="2051720" cy="1238250"/>
          </a:xfrm>
          <a:prstGeom prst="rect">
            <a:avLst/>
          </a:prstGeom>
          <a:noFill/>
        </p:spPr>
      </p:pic>
      <p:pic>
        <p:nvPicPr>
          <p:cNvPr id="34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149080"/>
            <a:ext cx="2005700" cy="1440160"/>
          </a:xfrm>
          <a:prstGeom prst="rect">
            <a:avLst/>
          </a:prstGeom>
          <a:noFill/>
        </p:spPr>
      </p:pic>
      <p:pic>
        <p:nvPicPr>
          <p:cNvPr id="35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7164288" y="2780928"/>
            <a:ext cx="1972444" cy="1382266"/>
          </a:xfrm>
          <a:prstGeom prst="rect">
            <a:avLst/>
          </a:prstGeom>
          <a:noFill/>
        </p:spPr>
      </p:pic>
      <p:pic>
        <p:nvPicPr>
          <p:cNvPr id="36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12776"/>
            <a:ext cx="1979712" cy="1382266"/>
          </a:xfrm>
          <a:prstGeom prst="rect">
            <a:avLst/>
          </a:prstGeom>
          <a:noFill/>
        </p:spPr>
      </p:pic>
      <p:pic>
        <p:nvPicPr>
          <p:cNvPr id="37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0"/>
            <a:ext cx="1979712" cy="1454274"/>
          </a:xfrm>
          <a:prstGeom prst="rect">
            <a:avLst/>
          </a:prstGeom>
          <a:noFill/>
        </p:spPr>
      </p:pic>
      <p:pic>
        <p:nvPicPr>
          <p:cNvPr id="38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619750"/>
            <a:ext cx="2051720" cy="1238250"/>
          </a:xfrm>
          <a:prstGeom prst="rect">
            <a:avLst/>
          </a:prstGeom>
          <a:noFill/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5127575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432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5125" name="TextBox 27"/>
          <p:cNvSpPr txBox="1">
            <a:spLocks noChangeArrowheads="1"/>
          </p:cNvSpPr>
          <p:nvPr/>
        </p:nvSpPr>
        <p:spPr bwMode="auto">
          <a:xfrm>
            <a:off x="0" y="2276872"/>
            <a:ext cx="9048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7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МАСШТАБ</a:t>
            </a:r>
            <a:endParaRPr lang="ru-RU" sz="7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8" name="Picture 6" descr="http://2damnfunny.com/wp-content/uploads/2013/02/Walking-Tiger-Will-Get-That-Milk-One-Way-Or-Another-.jpg"/>
          <p:cNvPicPr>
            <a:picLocks noChangeAspect="1" noChangeArrowheads="1"/>
          </p:cNvPicPr>
          <p:nvPr/>
        </p:nvPicPr>
        <p:blipFill>
          <a:blip r:embed="rId3" cstate="print"/>
          <a:srcRect t="-4348" r="26545"/>
          <a:stretch>
            <a:fillRect/>
          </a:stretch>
        </p:blipFill>
        <p:spPr bwMode="auto">
          <a:xfrm>
            <a:off x="251519" y="2852936"/>
            <a:ext cx="4032449" cy="3600400"/>
          </a:xfrm>
          <a:prstGeom prst="rect">
            <a:avLst/>
          </a:prstGeom>
          <a:noFill/>
        </p:spPr>
      </p:pic>
      <p:pic>
        <p:nvPicPr>
          <p:cNvPr id="3080" name="Picture 8" descr="http://netstroi.ru/images-myfile/T8_xthn%60;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9930" y="260648"/>
            <a:ext cx="2616774" cy="2693344"/>
          </a:xfrm>
          <a:prstGeom prst="rect">
            <a:avLst/>
          </a:prstGeom>
          <a:noFill/>
        </p:spPr>
      </p:pic>
      <p:pic>
        <p:nvPicPr>
          <p:cNvPr id="3084" name="Picture 12" descr="https://igcdn-photos-e-a.akamaihd.net/hphotos-ak-xpa1/t51.2885-15/10865053_933110266745220_210133654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8"/>
            <a:ext cx="2808311" cy="2808312"/>
          </a:xfrm>
          <a:prstGeom prst="rect">
            <a:avLst/>
          </a:prstGeom>
          <a:noFill/>
        </p:spPr>
      </p:pic>
      <p:pic>
        <p:nvPicPr>
          <p:cNvPr id="3086" name="Picture 14" descr="http://3.bp.blogspot.com/-8PpZtxIhBkw/VZklluq3kOI/AAAAAAAACoc/rnTFXkz07B4/s1600/Russia.jpg"/>
          <p:cNvPicPr>
            <a:picLocks noChangeAspect="1" noChangeArrowheads="1"/>
          </p:cNvPicPr>
          <p:nvPr/>
        </p:nvPicPr>
        <p:blipFill>
          <a:blip r:embed="rId6" cstate="print"/>
          <a:srcRect l="25952" t="8333" b="-2083"/>
          <a:stretch>
            <a:fillRect/>
          </a:stretch>
        </p:blipFill>
        <p:spPr bwMode="auto">
          <a:xfrm>
            <a:off x="4080749" y="2960948"/>
            <a:ext cx="4881299" cy="3564396"/>
          </a:xfrm>
          <a:prstGeom prst="rect">
            <a:avLst/>
          </a:prstGeom>
          <a:noFill/>
        </p:spPr>
      </p:pic>
      <p:pic>
        <p:nvPicPr>
          <p:cNvPr id="3088" name="Picture 16" descr="http://www.vobjavlenie.ru/images/sobipro/entries/1015/karta-mira-russkom1.jpg"/>
          <p:cNvPicPr>
            <a:picLocks noChangeAspect="1" noChangeArrowheads="1"/>
          </p:cNvPicPr>
          <p:nvPr/>
        </p:nvPicPr>
        <p:blipFill>
          <a:blip r:embed="rId7" cstate="print"/>
          <a:srcRect r="451" b="-2869"/>
          <a:stretch>
            <a:fillRect/>
          </a:stretch>
        </p:blipFill>
        <p:spPr bwMode="auto">
          <a:xfrm>
            <a:off x="323527" y="260648"/>
            <a:ext cx="3626403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Новый материал</a:t>
            </a:r>
            <a:endParaRPr lang="ru-RU" sz="4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323850" y="1066800"/>
            <a:ext cx="8820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Прочитайте текст и составьте кластер по прочитанному материалу.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685" y="2132856"/>
            <a:ext cx="8568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Кластер – прием систематизации материала в виде схемы (рисунка), когда выделяются смысловые единицы текста.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Блиц - опрос</a:t>
            </a:r>
            <a:endParaRPr lang="ru-RU" sz="4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348234" y="883920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 Что называется масштабом?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79754" y="1410712"/>
            <a:ext cx="8540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Чему равен масштаб чертежа, если на нем детали увеличены в 5 раз?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56450" y="2262092"/>
            <a:ext cx="8599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Чему равен масштаб чертежа, если на нем детали уменьшены в 100 раз?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256450" y="3132509"/>
            <a:ext cx="8599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 Что означает выражение масштаб плана местности равен 1:400?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30920" y="4008856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5. Что означает выражение масштаб чертежа равен 3:1?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30920" y="4653136"/>
            <a:ext cx="8661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6. Определи масштаб карты, если 1 см на карте соответствует 1 км на местности?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57234" y="5589240"/>
            <a:ext cx="8635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7. Определи масштаб карты, если 3 см на карте соответствует 1 м 20 см на местности?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15816" y="1410712"/>
            <a:ext cx="2232248" cy="584775"/>
            <a:chOff x="6516216" y="764704"/>
            <a:chExt cx="2232248" cy="58477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516216" y="764704"/>
              <a:ext cx="2232248" cy="532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64288" y="764704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5:1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42185" y="2199894"/>
            <a:ext cx="2232248" cy="584775"/>
            <a:chOff x="6516216" y="738670"/>
            <a:chExt cx="2232248" cy="5847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516216" y="764704"/>
              <a:ext cx="2232248" cy="532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1683" y="738670"/>
              <a:ext cx="1230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1:100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640995" y="4776246"/>
            <a:ext cx="2232248" cy="584775"/>
            <a:chOff x="6516216" y="764704"/>
            <a:chExt cx="2232248" cy="58477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516216" y="764704"/>
              <a:ext cx="2232248" cy="532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16216" y="764704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1:100 000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83868" y="5835462"/>
            <a:ext cx="2232248" cy="584775"/>
            <a:chOff x="6516216" y="764704"/>
            <a:chExt cx="2232248" cy="58477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516216" y="764704"/>
              <a:ext cx="2232248" cy="532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4288" y="764704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1:40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76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4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7544" y="2060848"/>
          <a:ext cx="8352928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099"/>
                <a:gridCol w="2949309"/>
                <a:gridCol w="2592288"/>
                <a:gridCol w="2088232"/>
              </a:tblGrid>
              <a:tr h="97841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Расстояние между объектами на местности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Расстояние между объектами на карте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Масштаб карты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31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 см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1:1000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31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12 см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1:200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31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600 м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1:1000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31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40 км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4см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1:_____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23850" y="106680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Проанализируйте данные и заполните пропуски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619672" y="3645024"/>
          <a:ext cx="2250495" cy="461640"/>
        </p:xfrm>
        <a:graphic>
          <a:graphicData uri="http://schemas.openxmlformats.org/presentationml/2006/ole">
            <p:oleObj spid="_x0000_s1115" name="Формула" r:id="rId4" imgW="990170" imgH="203112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33525" y="4076700"/>
          <a:ext cx="2279650" cy="461963"/>
        </p:xfrm>
        <a:graphic>
          <a:graphicData uri="http://schemas.openxmlformats.org/presentationml/2006/ole">
            <p:oleObj spid="_x0000_s1116" name="Формула" r:id="rId5" imgW="1002865" imgH="203112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484688" y="4508500"/>
          <a:ext cx="1992312" cy="461963"/>
        </p:xfrm>
        <a:graphic>
          <a:graphicData uri="http://schemas.openxmlformats.org/presentationml/2006/ole">
            <p:oleObj spid="_x0000_s1117" name="Формула" r:id="rId6" imgW="876300" imgH="2032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452320" y="5013176"/>
          <a:ext cx="1384300" cy="463550"/>
        </p:xfrm>
        <a:graphic>
          <a:graphicData uri="http://schemas.openxmlformats.org/presentationml/2006/ole">
            <p:oleObj spid="_x0000_s1118" name="Формула" r:id="rId7" imgW="609336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95736" y="1844824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Пользуясь картами Великой Отечественной войны, заполните пропуски  в тексте, восстановив ход событий.</a:t>
            </a:r>
          </a:p>
          <a:p>
            <a:pPr lvl="0"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 Прочитайте указанный на карте масштаб.</a:t>
            </a:r>
          </a:p>
          <a:p>
            <a:pPr lvl="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Измерьте расстояние между указанными городами.</a:t>
            </a:r>
          </a:p>
          <a:p>
            <a:pPr lvl="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Воспользуйтесь  необходимым правилом из кластера.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0-tub-ru.yandex.net/i?id=c92110ad2ea537a1f636c68b5d8873f9-11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" y="0"/>
            <a:ext cx="2123729" cy="1440000"/>
          </a:xfrm>
          <a:prstGeom prst="rect">
            <a:avLst/>
          </a:prstGeom>
          <a:noFill/>
        </p:spPr>
      </p:pic>
      <p:pic>
        <p:nvPicPr>
          <p:cNvPr id="15" name="Picture 4" descr="http://im1-tub-ru.yandex.net/i?id=7e71007b6dfb0a7cb61ac200a3b480dc-62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2123728" cy="1440000"/>
          </a:xfrm>
          <a:prstGeom prst="rect">
            <a:avLst/>
          </a:prstGeom>
          <a:noFill/>
        </p:spPr>
      </p:pic>
      <p:pic>
        <p:nvPicPr>
          <p:cNvPr id="16" name="Picture 6" descr="http://im2-tub-ru.yandex.net/i?id=a3859fab4d5041fb3fefe36c9d769184-35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852936"/>
            <a:ext cx="2123728" cy="1454400"/>
          </a:xfrm>
          <a:prstGeom prst="rect">
            <a:avLst/>
          </a:prstGeom>
          <a:noFill/>
        </p:spPr>
      </p:pic>
      <p:pic>
        <p:nvPicPr>
          <p:cNvPr id="17" name="Picture 8" descr="http://im0-tub-ru.yandex.net/i?id=933f332dbbd70d1dca4ee4803a71ada8-123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4293096"/>
            <a:ext cx="2123729" cy="1512168"/>
          </a:xfrm>
          <a:prstGeom prst="rect">
            <a:avLst/>
          </a:prstGeom>
          <a:noFill/>
        </p:spPr>
      </p:pic>
      <p:pic>
        <p:nvPicPr>
          <p:cNvPr id="18" name="Picture 2" descr="Танька в тумане - Начало Великой Отечественной войны в фотография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9848"/>
            <a:ext cx="2123728" cy="1368152"/>
          </a:xfrm>
          <a:prstGeom prst="rect">
            <a:avLst/>
          </a:prstGeom>
          <a:noFill/>
        </p:spPr>
      </p:pic>
      <p:pic>
        <p:nvPicPr>
          <p:cNvPr id="19" name="Picture 2" descr="http://im0-tub-ru.yandex.net/i?id=c92110ad2ea537a1f636c68b5d8873f9-11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69" y="0"/>
            <a:ext cx="2123729" cy="1440000"/>
          </a:xfrm>
          <a:prstGeom prst="rect">
            <a:avLst/>
          </a:prstGeom>
          <a:noFill/>
        </p:spPr>
      </p:pic>
      <p:pic>
        <p:nvPicPr>
          <p:cNvPr id="20" name="Picture 4" descr="http://im1-tub-ru.yandex.net/i?id=7e71007b6dfb0a7cb61ac200a3b480dc-62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1" y="1412776"/>
            <a:ext cx="2123728" cy="1440000"/>
          </a:xfrm>
          <a:prstGeom prst="rect">
            <a:avLst/>
          </a:prstGeom>
          <a:noFill/>
        </p:spPr>
      </p:pic>
      <p:pic>
        <p:nvPicPr>
          <p:cNvPr id="21" name="Picture 6" descr="http://im2-tub-ru.yandex.net/i?id=a3859fab4d5041fb3fefe36c9d769184-35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852936"/>
            <a:ext cx="2123728" cy="1454400"/>
          </a:xfrm>
          <a:prstGeom prst="rect">
            <a:avLst/>
          </a:prstGeom>
          <a:noFill/>
        </p:spPr>
      </p:pic>
      <p:pic>
        <p:nvPicPr>
          <p:cNvPr id="22" name="Picture 8" descr="http://im0-tub-ru.yandex.net/i?id=933f332dbbd70d1dca4ee4803a71ada8-123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0" y="4293096"/>
            <a:ext cx="2123729" cy="1512168"/>
          </a:xfrm>
          <a:prstGeom prst="rect">
            <a:avLst/>
          </a:prstGeom>
          <a:noFill/>
        </p:spPr>
      </p:pic>
      <p:pic>
        <p:nvPicPr>
          <p:cNvPr id="23" name="Picture 2" descr="Танька в тумане - Начало Великой Отечественной войны в фотография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1" y="5489848"/>
            <a:ext cx="2123728" cy="1368152"/>
          </a:xfrm>
          <a:prstGeom prst="rect">
            <a:avLst/>
          </a:prstGeom>
          <a:noFill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минусовка офице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4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1844824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Дата 22 июня 1941 года навсегда вошла в историческую память нашего народа. В этот день фашистская Германия без объявления войны напала на СССР. Первым городом, который подвергся атаке, стал Брест, находящийся на расстоянии …… км от столицы.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5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005700" cy="1440160"/>
          </a:xfrm>
          <a:prstGeom prst="rect">
            <a:avLst/>
          </a:prstGeom>
          <a:noFill/>
        </p:spPr>
      </p:pic>
      <p:pic>
        <p:nvPicPr>
          <p:cNvPr id="1047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0" y="2780928"/>
            <a:ext cx="1972444" cy="1382266"/>
          </a:xfrm>
          <a:prstGeom prst="rect">
            <a:avLst/>
          </a:prstGeom>
          <a:noFill/>
        </p:spPr>
      </p:pic>
      <p:pic>
        <p:nvPicPr>
          <p:cNvPr id="1049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1979712" cy="1382266"/>
          </a:xfrm>
          <a:prstGeom prst="rect">
            <a:avLst/>
          </a:prstGeom>
          <a:noFill/>
        </p:spPr>
      </p:pic>
      <p:pic>
        <p:nvPicPr>
          <p:cNvPr id="1051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79712" cy="1454274"/>
          </a:xfrm>
          <a:prstGeom prst="rect">
            <a:avLst/>
          </a:prstGeom>
          <a:noFill/>
        </p:spPr>
      </p:pic>
      <p:pic>
        <p:nvPicPr>
          <p:cNvPr id="1055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19750"/>
            <a:ext cx="2051720" cy="1238250"/>
          </a:xfrm>
          <a:prstGeom prst="rect">
            <a:avLst/>
          </a:prstGeom>
          <a:noFill/>
        </p:spPr>
      </p:pic>
      <p:pic>
        <p:nvPicPr>
          <p:cNvPr id="34" name="Picture 21" descr="http://im0-tub-ru.yandex.net/i?id=3da51bc78b394c137f7973ff0b345f7f-7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149080"/>
            <a:ext cx="2005700" cy="1440160"/>
          </a:xfrm>
          <a:prstGeom prst="rect">
            <a:avLst/>
          </a:prstGeom>
          <a:noFill/>
        </p:spPr>
      </p:pic>
      <p:pic>
        <p:nvPicPr>
          <p:cNvPr id="35" name="Picture 23" descr="http://im0-tub-ru.yandex.net/i?id=d298f3d2c7508f3d21edc462adeaccfa-50-144&amp;n=24"/>
          <p:cNvPicPr>
            <a:picLocks noChangeAspect="1" noChangeArrowheads="1"/>
          </p:cNvPicPr>
          <p:nvPr/>
        </p:nvPicPr>
        <p:blipFill>
          <a:blip r:embed="rId4" cstate="print"/>
          <a:srcRect l="20354" t="5815"/>
          <a:stretch>
            <a:fillRect/>
          </a:stretch>
        </p:blipFill>
        <p:spPr bwMode="auto">
          <a:xfrm>
            <a:off x="7164288" y="2780928"/>
            <a:ext cx="1972444" cy="1382266"/>
          </a:xfrm>
          <a:prstGeom prst="rect">
            <a:avLst/>
          </a:prstGeom>
          <a:noFill/>
        </p:spPr>
      </p:pic>
      <p:pic>
        <p:nvPicPr>
          <p:cNvPr id="36" name="Picture 25" descr="http://im0-tub-ru.yandex.net/i?id=2d062ffb06a99792c9e926397df61cae-70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12776"/>
            <a:ext cx="1979712" cy="1382266"/>
          </a:xfrm>
          <a:prstGeom prst="rect">
            <a:avLst/>
          </a:prstGeom>
          <a:noFill/>
        </p:spPr>
      </p:pic>
      <p:pic>
        <p:nvPicPr>
          <p:cNvPr id="37" name="Picture 27" descr="http://im0-tub-ru.yandex.net/i?id=6df451411ac3ba1a412876e082ffae71-109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0"/>
            <a:ext cx="1979712" cy="1454274"/>
          </a:xfrm>
          <a:prstGeom prst="rect">
            <a:avLst/>
          </a:prstGeom>
          <a:noFill/>
        </p:spPr>
      </p:pic>
      <p:pic>
        <p:nvPicPr>
          <p:cNvPr id="38" name="Picture 31" descr="http://im0-tub-ru.yandex.net/i?id=068d12347bcc9af03e134f19b2cf5aaa-59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619750"/>
            <a:ext cx="2051720" cy="1238250"/>
          </a:xfrm>
          <a:prstGeom prst="rect">
            <a:avLst/>
          </a:prstGeom>
          <a:noFill/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8780" y="4293096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945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1844824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течение 3 недель противник, используя превосходство в танках и авиации, оккупировал территорию Латвии, Литвы, значительную часть Украины, Белоруссии и Молдавии. Враг продвинулся на северо-западном направлении до Риги на …... км,  на юго-западном до Киева на ……км. 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m0-tub-ru.yandex.net/i?id=c92110ad2ea537a1f636c68b5d8873f9-11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2123729" cy="1440000"/>
          </a:xfrm>
          <a:prstGeom prst="rect">
            <a:avLst/>
          </a:prstGeom>
          <a:noFill/>
        </p:spPr>
      </p:pic>
      <p:pic>
        <p:nvPicPr>
          <p:cNvPr id="29700" name="Picture 4" descr="http://im1-tub-ru.yandex.net/i?id=7e71007b6dfb0a7cb61ac200a3b480dc-6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123728" cy="1440000"/>
          </a:xfrm>
          <a:prstGeom prst="rect">
            <a:avLst/>
          </a:prstGeom>
          <a:noFill/>
        </p:spPr>
      </p:pic>
      <p:pic>
        <p:nvPicPr>
          <p:cNvPr id="29702" name="Picture 6" descr="http://im2-tub-ru.yandex.net/i?id=a3859fab4d5041fb3fefe36c9d769184-35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852936"/>
            <a:ext cx="2123728" cy="1454400"/>
          </a:xfrm>
          <a:prstGeom prst="rect">
            <a:avLst/>
          </a:prstGeom>
          <a:noFill/>
        </p:spPr>
      </p:pic>
      <p:pic>
        <p:nvPicPr>
          <p:cNvPr id="29704" name="Picture 8" descr="http://im0-tub-ru.yandex.net/i?id=933f332dbbd70d1dca4ee4803a71ada8-123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293096"/>
            <a:ext cx="2123729" cy="1512168"/>
          </a:xfrm>
          <a:prstGeom prst="rect">
            <a:avLst/>
          </a:prstGeom>
          <a:noFill/>
        </p:spPr>
      </p:pic>
      <p:pic>
        <p:nvPicPr>
          <p:cNvPr id="8194" name="Picture 2" descr="Танька в тумане - Начало Великой Отечественной войны в фотография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89848"/>
            <a:ext cx="2123728" cy="1368152"/>
          </a:xfrm>
          <a:prstGeom prst="rect">
            <a:avLst/>
          </a:prstGeom>
          <a:noFill/>
        </p:spPr>
      </p:pic>
      <p:pic>
        <p:nvPicPr>
          <p:cNvPr id="9" name="Picture 2" descr="http://im0-tub-ru.yandex.net/i?id=c92110ad2ea537a1f636c68b5d8873f9-11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69" y="0"/>
            <a:ext cx="2123729" cy="1440000"/>
          </a:xfrm>
          <a:prstGeom prst="rect">
            <a:avLst/>
          </a:prstGeom>
          <a:noFill/>
        </p:spPr>
      </p:pic>
      <p:pic>
        <p:nvPicPr>
          <p:cNvPr id="10" name="Picture 4" descr="http://im1-tub-ru.yandex.net/i?id=7e71007b6dfb0a7cb61ac200a3b480dc-6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1" y="1412776"/>
            <a:ext cx="2123728" cy="1440000"/>
          </a:xfrm>
          <a:prstGeom prst="rect">
            <a:avLst/>
          </a:prstGeom>
          <a:noFill/>
        </p:spPr>
      </p:pic>
      <p:pic>
        <p:nvPicPr>
          <p:cNvPr id="11" name="Picture 6" descr="http://im2-tub-ru.yandex.net/i?id=a3859fab4d5041fb3fefe36c9d769184-35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852936"/>
            <a:ext cx="2123728" cy="1454400"/>
          </a:xfrm>
          <a:prstGeom prst="rect">
            <a:avLst/>
          </a:prstGeom>
          <a:noFill/>
        </p:spPr>
      </p:pic>
      <p:pic>
        <p:nvPicPr>
          <p:cNvPr id="12" name="Picture 8" descr="http://im0-tub-ru.yandex.net/i?id=933f332dbbd70d1dca4ee4803a71ada8-123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0" y="4293096"/>
            <a:ext cx="2123729" cy="1512168"/>
          </a:xfrm>
          <a:prstGeom prst="rect">
            <a:avLst/>
          </a:prstGeom>
          <a:noFill/>
        </p:spPr>
      </p:pic>
      <p:pic>
        <p:nvPicPr>
          <p:cNvPr id="13" name="Picture 2" descr="Танька в тумане - Начало Великой Отечественной войны в фотография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1" y="5489848"/>
            <a:ext cx="2123728" cy="1368152"/>
          </a:xfrm>
          <a:prstGeom prst="rect">
            <a:avLst/>
          </a:prstGeom>
          <a:noFill/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0" y="188640"/>
            <a:ext cx="9048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4282833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540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5028183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473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597</Words>
  <Application>Microsoft Office PowerPoint</Application>
  <PresentationFormat>Экран (4:3)</PresentationFormat>
  <Paragraphs>121</Paragraphs>
  <Slides>14</Slides>
  <Notes>8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188</cp:revision>
  <dcterms:created xsi:type="dcterms:W3CDTF">2014-11-11T14:46:36Z</dcterms:created>
  <dcterms:modified xsi:type="dcterms:W3CDTF">2016-02-08T14:32:46Z</dcterms:modified>
</cp:coreProperties>
</file>