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3" r:id="rId2"/>
    <p:sldId id="272" r:id="rId3"/>
    <p:sldId id="256" r:id="rId4"/>
    <p:sldId id="275" r:id="rId5"/>
    <p:sldId id="257" r:id="rId6"/>
    <p:sldId id="258" r:id="rId7"/>
    <p:sldId id="274" r:id="rId8"/>
    <p:sldId id="260" r:id="rId9"/>
    <p:sldId id="261" r:id="rId10"/>
    <p:sldId id="262" r:id="rId11"/>
    <p:sldId id="276" r:id="rId12"/>
    <p:sldId id="263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33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16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9136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48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6458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45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19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08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53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63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67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22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7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71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28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78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42C8-B81B-40EF-BC27-DF25634EE1D3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C8197C-29E5-4A9C-A81D-A06C96483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75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Добрый день, </a:t>
            </a:r>
            <a:br>
              <a:rPr lang="ru-RU" sz="4400" dirty="0" smtClean="0"/>
            </a:br>
            <a:r>
              <a:rPr lang="ru-RU" sz="4400" dirty="0" smtClean="0"/>
              <a:t>уважаемые студенты!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125002"/>
            <a:ext cx="8915400" cy="13603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Рада вас видеть и надеюсь на плодотворное сотрудничество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89881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ru-RU" dirty="0" smtClean="0"/>
              <a:t>Задание для работы в парах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79083"/>
            <a:ext cx="8915400" cy="3641558"/>
          </a:xfrm>
        </p:spPr>
        <p:txBody>
          <a:bodyPr/>
          <a:lstStyle/>
          <a:p>
            <a:r>
              <a:rPr lang="ru-RU" dirty="0" smtClean="0"/>
              <a:t>Дано: четыре простых высказывания:</a:t>
            </a:r>
          </a:p>
          <a:p>
            <a:pPr marL="0" indent="0">
              <a:buNone/>
            </a:pPr>
            <a:r>
              <a:rPr lang="ru-RU" b="1" dirty="0" smtClean="0"/>
              <a:t>На улице идет дождь</a:t>
            </a:r>
          </a:p>
          <a:p>
            <a:pPr marL="0" indent="0">
              <a:buNone/>
            </a:pPr>
            <a:r>
              <a:rPr lang="ru-RU" b="1" dirty="0" smtClean="0"/>
              <a:t>На улице светит солнце</a:t>
            </a:r>
          </a:p>
          <a:p>
            <a:pPr marL="0" indent="0">
              <a:buNone/>
            </a:pPr>
            <a:r>
              <a:rPr lang="ru-RU" b="1" dirty="0" smtClean="0"/>
              <a:t>На улице пасмурная погода</a:t>
            </a:r>
          </a:p>
          <a:p>
            <a:pPr marL="0" indent="0">
              <a:buNone/>
            </a:pPr>
            <a:r>
              <a:rPr lang="ru-RU" b="1" dirty="0" smtClean="0"/>
              <a:t>На улице идет снег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Составьте два сложных выражения, одно из них всегда ложно, а другое – всегда истинно. Обязательно использование всех простых высказываний.</a:t>
            </a:r>
          </a:p>
          <a:p>
            <a:pPr marL="0" indent="0">
              <a:buNone/>
            </a:pPr>
            <a:r>
              <a:rPr lang="ru-RU" i="1" dirty="0" smtClean="0"/>
              <a:t>Обсудите правильность сложных высказываний с товарищем по парте.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83013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ru-RU" dirty="0" smtClean="0"/>
              <a:t>Задание для работы в парах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220228"/>
            <a:ext cx="8915400" cy="4055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Варианты ответов: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/>
              <a:t>На улице идет дождь. </a:t>
            </a:r>
            <a:r>
              <a:rPr lang="ru-RU" b="1" i="1" dirty="0"/>
              <a:t>V</a:t>
            </a:r>
            <a:r>
              <a:rPr lang="ru-RU" i="1" dirty="0"/>
              <a:t> На улице светит солнце. </a:t>
            </a:r>
            <a:r>
              <a:rPr lang="ru-RU" b="1" i="1" dirty="0"/>
              <a:t>V</a:t>
            </a:r>
            <a:r>
              <a:rPr lang="ru-RU" i="1" dirty="0"/>
              <a:t> На улице пасмурная погода. </a:t>
            </a:r>
            <a:r>
              <a:rPr lang="ru-RU" b="1" i="1" dirty="0"/>
              <a:t>V</a:t>
            </a:r>
            <a:r>
              <a:rPr lang="ru-RU" i="1" dirty="0"/>
              <a:t> На улице идет снег.</a:t>
            </a:r>
          </a:p>
          <a:p>
            <a:r>
              <a:rPr lang="ru-RU" i="1" dirty="0"/>
              <a:t>На улице идет дождь.  </a:t>
            </a:r>
            <a:r>
              <a:rPr lang="ru-RU" b="1" i="1" dirty="0"/>
              <a:t>^</a:t>
            </a:r>
            <a:r>
              <a:rPr lang="ru-RU" i="1" dirty="0" smtClean="0"/>
              <a:t> </a:t>
            </a:r>
            <a:r>
              <a:rPr lang="ru-RU" i="1" dirty="0"/>
              <a:t>На улице светит солнце. </a:t>
            </a:r>
            <a:r>
              <a:rPr lang="ru-RU" b="1" i="1" dirty="0"/>
              <a:t>^</a:t>
            </a:r>
            <a:r>
              <a:rPr lang="ru-RU" i="1" dirty="0"/>
              <a:t> На улице пасмурная погода.  </a:t>
            </a:r>
            <a:r>
              <a:rPr lang="ru-RU" b="1" i="1" dirty="0"/>
              <a:t>^</a:t>
            </a:r>
            <a:r>
              <a:rPr lang="ru-RU" i="1" dirty="0" smtClean="0"/>
              <a:t> </a:t>
            </a:r>
            <a:r>
              <a:rPr lang="ru-RU" i="1" dirty="0"/>
              <a:t>На улице идет снег.</a:t>
            </a:r>
          </a:p>
        </p:txBody>
      </p:sp>
    </p:spTree>
    <p:extLst>
      <p:ext uri="{BB962C8B-B14F-4D97-AF65-F5344CB8AC3E}">
        <p14:creationId xmlns="" xmlns:p14="http://schemas.microsoft.com/office/powerpoint/2010/main" val="106880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197" y="155643"/>
            <a:ext cx="8911687" cy="1280890"/>
          </a:xfrm>
        </p:spPr>
        <p:txBody>
          <a:bodyPr/>
          <a:lstStyle/>
          <a:p>
            <a:r>
              <a:rPr lang="ru-RU" dirty="0" smtClean="0"/>
              <a:t>Логические операции. </a:t>
            </a:r>
            <a:br>
              <a:rPr lang="ru-RU" dirty="0" smtClean="0"/>
            </a:br>
            <a:r>
              <a:rPr lang="ru-RU" dirty="0" smtClean="0"/>
              <a:t>ИНВЕРСИЯ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395" y="1481847"/>
            <a:ext cx="4404975" cy="385864"/>
          </a:xfrm>
        </p:spPr>
        <p:txBody>
          <a:bodyPr/>
          <a:lstStyle/>
          <a:p>
            <a:r>
              <a:rPr lang="ru-RU" dirty="0" smtClean="0"/>
              <a:t>Обозначение: </a:t>
            </a:r>
            <a:r>
              <a:rPr lang="ru-RU" b="1" dirty="0" smtClean="0"/>
              <a:t>¬ А, А, НЕ А, </a:t>
            </a:r>
            <a:r>
              <a:rPr lang="en-US" b="1" dirty="0" smtClean="0"/>
              <a:t>NOT A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33481" y="1517515"/>
            <a:ext cx="18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2673518" y="2110902"/>
            <a:ext cx="7452975" cy="146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Инверсия высказывания истинна, когда высказывание ложно, 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ложно, когда высказывание истинно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 истинности (таблица возможных состояний)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логического отрицания: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75974" y="3618508"/>
          <a:ext cx="5254018" cy="182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009"/>
                <a:gridCol w="2627009"/>
              </a:tblGrid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А</a:t>
                      </a:r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96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197" y="155643"/>
            <a:ext cx="8911687" cy="1280890"/>
          </a:xfrm>
        </p:spPr>
        <p:txBody>
          <a:bodyPr/>
          <a:lstStyle/>
          <a:p>
            <a:r>
              <a:rPr lang="ru-RU" dirty="0" smtClean="0"/>
              <a:t>Логические операции. </a:t>
            </a:r>
            <a:br>
              <a:rPr lang="ru-RU" dirty="0" smtClean="0"/>
            </a:br>
            <a:r>
              <a:rPr lang="ru-RU" dirty="0" smtClean="0"/>
              <a:t>КОНЪЮНКЦИЯ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395" y="1481847"/>
            <a:ext cx="5971128" cy="385864"/>
          </a:xfrm>
        </p:spPr>
        <p:txBody>
          <a:bodyPr>
            <a:normAutofit/>
          </a:bodyPr>
          <a:lstStyle/>
          <a:p>
            <a:r>
              <a:rPr lang="ru-RU" dirty="0" smtClean="0"/>
              <a:t>Обозначение: </a:t>
            </a:r>
            <a:r>
              <a:rPr lang="ru-RU" b="1" dirty="0" smtClean="0"/>
              <a:t>А И В, А^В, А</a:t>
            </a:r>
            <a:r>
              <a:rPr lang="en-US" b="1" dirty="0" smtClean="0"/>
              <a:t>&amp;</a:t>
            </a:r>
            <a:r>
              <a:rPr lang="ru-RU" b="1" dirty="0" smtClean="0"/>
              <a:t>В, А*В, А </a:t>
            </a:r>
            <a:r>
              <a:rPr lang="en-US" b="1" dirty="0" smtClean="0"/>
              <a:t>AND B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73518" y="1984444"/>
            <a:ext cx="7452975" cy="1595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Конъюнкция двух высказываний истинна тогда и только тогда, когда оба высказывания истинны, и ложно, когда хотя бы одно высказывание ложно</a:t>
            </a: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 истинности: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85702" y="3433682"/>
          <a:ext cx="5254017" cy="30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39"/>
                <a:gridCol w="1751339"/>
                <a:gridCol w="1751339"/>
              </a:tblGrid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А^В</a:t>
                      </a:r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96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197" y="155643"/>
            <a:ext cx="8911687" cy="1280890"/>
          </a:xfrm>
        </p:spPr>
        <p:txBody>
          <a:bodyPr/>
          <a:lstStyle/>
          <a:p>
            <a:r>
              <a:rPr lang="ru-RU" dirty="0" smtClean="0"/>
              <a:t>Логические операции. </a:t>
            </a:r>
            <a:br>
              <a:rPr lang="ru-RU" dirty="0" smtClean="0"/>
            </a:br>
            <a:r>
              <a:rPr lang="ru-RU" dirty="0" smtClean="0"/>
              <a:t>ДИЗЪЮНКЦИЯ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395" y="1481847"/>
            <a:ext cx="5971128" cy="385864"/>
          </a:xfrm>
        </p:spPr>
        <p:txBody>
          <a:bodyPr>
            <a:normAutofit/>
          </a:bodyPr>
          <a:lstStyle/>
          <a:p>
            <a:r>
              <a:rPr lang="ru-RU" dirty="0" smtClean="0"/>
              <a:t>Обозначение: </a:t>
            </a:r>
            <a:r>
              <a:rPr lang="ru-RU" b="1" dirty="0" smtClean="0"/>
              <a:t>А ИЛИ В, А│В, А</a:t>
            </a:r>
            <a:r>
              <a:rPr lang="en-US" b="1" dirty="0" smtClean="0"/>
              <a:t>VB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73518" y="1984444"/>
            <a:ext cx="7452975" cy="1595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Дизъюнкция двух высказываний ложна тогда и только тогда, когда оба высказывания ложны, и истинна, когда хотя бы одно высказывание истинно</a:t>
            </a: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ru-RU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 истинности: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85702" y="3433682"/>
          <a:ext cx="5254017" cy="30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39"/>
                <a:gridCol w="1751339"/>
                <a:gridCol w="1751339"/>
              </a:tblGrid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r>
                        <a:rPr lang="en-US" b="1" dirty="0" smtClean="0"/>
                        <a:t>VB</a:t>
                      </a:r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60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96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257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Логические операции – инверсию, конъюнкцию и дизъюнкцию принято называть </a:t>
            </a:r>
            <a:r>
              <a:rPr lang="ru-RU" b="1" dirty="0" smtClean="0"/>
              <a:t>основными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2221149"/>
            <a:ext cx="8915400" cy="3777622"/>
          </a:xfrm>
        </p:spPr>
        <p:txBody>
          <a:bodyPr/>
          <a:lstStyle/>
          <a:p>
            <a:r>
              <a:rPr lang="ru-RU" dirty="0" smtClean="0"/>
              <a:t>Потому что через них можно выразить любые другие логические операции.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Самостоятельно: </a:t>
            </a:r>
            <a:r>
              <a:rPr lang="ru-RU" dirty="0" smtClean="0"/>
              <a:t>к следующему уроку сделать доклад на тему: «Логические </a:t>
            </a:r>
            <a:r>
              <a:rPr lang="ru-RU" dirty="0" smtClean="0"/>
              <a:t>операции: импликация </a:t>
            </a:r>
            <a:r>
              <a:rPr lang="ru-RU" dirty="0" smtClean="0"/>
              <a:t>и эквивалентность».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Алгебра логики является основой работы логических схем и устройств ЭВМ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736254"/>
            <a:ext cx="8915400" cy="433135"/>
          </a:xfrm>
        </p:spPr>
        <p:txBody>
          <a:bodyPr/>
          <a:lstStyle/>
          <a:p>
            <a:r>
              <a:rPr lang="ru-RU" dirty="0" smtClean="0"/>
              <a:t>Подумайте и сделайте вывод в рабочих тетрадях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2" y="1923848"/>
            <a:ext cx="3555733" cy="355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903" y="2161673"/>
            <a:ext cx="3824439" cy="2868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9956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для составления таблиц истинности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Порядок выполнения логических операций в сложном логическом выражении:</a:t>
            </a:r>
          </a:p>
          <a:p>
            <a:pPr>
              <a:buNone/>
            </a:pPr>
            <a:r>
              <a:rPr lang="ru-RU" sz="1400" dirty="0" smtClean="0"/>
              <a:t>1. Инверсия;</a:t>
            </a:r>
          </a:p>
          <a:p>
            <a:pPr>
              <a:buNone/>
            </a:pPr>
            <a:r>
              <a:rPr lang="ru-RU" sz="1400" dirty="0" smtClean="0"/>
              <a:t>2. Конъюнкция;</a:t>
            </a:r>
          </a:p>
          <a:p>
            <a:pPr>
              <a:buNone/>
            </a:pPr>
            <a:r>
              <a:rPr lang="ru-RU" sz="1400" dirty="0" smtClean="0"/>
              <a:t>3. Дизъюнкция;</a:t>
            </a:r>
          </a:p>
          <a:p>
            <a:pPr>
              <a:buNone/>
            </a:pPr>
            <a:r>
              <a:rPr lang="ru-RU" sz="1400" dirty="0" smtClean="0"/>
              <a:t>4. Импликация;</a:t>
            </a:r>
          </a:p>
          <a:p>
            <a:pPr>
              <a:buNone/>
            </a:pPr>
            <a:r>
              <a:rPr lang="ru-RU" sz="1400" dirty="0" smtClean="0"/>
              <a:t>5. Эквивалентность.</a:t>
            </a:r>
          </a:p>
          <a:p>
            <a:r>
              <a:rPr lang="ru-RU" dirty="0" smtClean="0"/>
              <a:t>Определяем количество строк в таблице истинности: 2^</a:t>
            </a:r>
            <a:r>
              <a:rPr lang="en-US" dirty="0" smtClean="0"/>
              <a:t>n</a:t>
            </a:r>
            <a:r>
              <a:rPr lang="ru-RU" dirty="0" smtClean="0"/>
              <a:t>+строка заголовка, где </a:t>
            </a:r>
            <a:r>
              <a:rPr lang="en-US" dirty="0" smtClean="0"/>
              <a:t>n</a:t>
            </a:r>
            <a:r>
              <a:rPr lang="ru-RU" dirty="0" smtClean="0"/>
              <a:t>-количество простых высказываний.</a:t>
            </a:r>
          </a:p>
          <a:p>
            <a:r>
              <a:rPr lang="ru-RU" dirty="0" smtClean="0"/>
              <a:t>Определяем количество столбцов: количество переменных + количество логических операций.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50068"/>
          </a:xfrm>
        </p:spPr>
        <p:txBody>
          <a:bodyPr/>
          <a:lstStyle/>
          <a:p>
            <a:r>
              <a:rPr lang="ru-RU" dirty="0" smtClean="0"/>
              <a:t>Выполните шесть заданий вашего варианта</a:t>
            </a:r>
          </a:p>
          <a:p>
            <a:r>
              <a:rPr lang="ru-RU" dirty="0" smtClean="0"/>
              <a:t>Критерии оценивания работы: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85311" y="3151582"/>
          <a:ext cx="5691762" cy="258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881"/>
                <a:gridCol w="2845881"/>
              </a:tblGrid>
              <a:tr h="6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выполненных заданий</a:t>
                      </a:r>
                      <a:endParaRPr lang="ru-RU" dirty="0"/>
                    </a:p>
                  </a:txBody>
                  <a:tcPr/>
                </a:tc>
              </a:tr>
              <a:tr h="6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</a:t>
                      </a:r>
                      <a:endParaRPr lang="ru-RU" dirty="0"/>
                    </a:p>
                  </a:txBody>
                  <a:tcPr/>
                </a:tc>
              </a:tr>
              <a:tr h="6469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5311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9756" y="1627762"/>
            <a:ext cx="8915400" cy="4984794"/>
          </a:xfrm>
        </p:spPr>
        <p:txBody>
          <a:bodyPr>
            <a:normAutofit fontScale="92500" lnSpcReduction="10000"/>
          </a:bodyPr>
          <a:lstStyle/>
          <a:p>
            <a:endParaRPr lang="ru-RU" i="1" dirty="0" smtClean="0"/>
          </a:p>
          <a:p>
            <a:r>
              <a:rPr lang="ru-RU" i="1" dirty="0" smtClean="0">
                <a:solidFill>
                  <a:schemeClr val="tx1"/>
                </a:solidFill>
              </a:rPr>
              <a:t>Учебник</a:t>
            </a:r>
            <a:r>
              <a:rPr lang="ru-RU" i="1" dirty="0" smtClean="0">
                <a:solidFill>
                  <a:schemeClr val="tx1"/>
                </a:solidFill>
              </a:rPr>
              <a:t>, глава 3, </a:t>
            </a:r>
            <a:r>
              <a:rPr lang="ru-RU" i="1" dirty="0" smtClean="0">
                <a:solidFill>
                  <a:schemeClr val="tx1"/>
                </a:solidFill>
              </a:rPr>
              <a:t>стр. </a:t>
            </a:r>
            <a:r>
              <a:rPr lang="ru-RU" i="1" dirty="0" smtClean="0">
                <a:solidFill>
                  <a:schemeClr val="tx1"/>
                </a:solidFill>
              </a:rPr>
              <a:t>151-189.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Сделать доклад </a:t>
            </a:r>
            <a:r>
              <a:rPr lang="ru-RU" i="1" dirty="0" smtClean="0"/>
              <a:t>на тему: «Логические </a:t>
            </a:r>
            <a:r>
              <a:rPr lang="ru-RU" i="1" dirty="0" smtClean="0"/>
              <a:t>операции: импликация </a:t>
            </a:r>
            <a:r>
              <a:rPr lang="ru-RU" i="1" dirty="0" smtClean="0"/>
              <a:t>и эквивалентность».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Сделать доклад </a:t>
            </a:r>
            <a:r>
              <a:rPr lang="ru-RU" i="1" dirty="0" smtClean="0"/>
              <a:t>об одном из математиков, внесшего большой вклад в становление  и развитие математической логики:</a:t>
            </a:r>
          </a:p>
          <a:p>
            <a:pPr>
              <a:buNone/>
            </a:pPr>
            <a:endParaRPr lang="ru-RU" i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Рене Декарт (1596-1650)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Готфрид Вильгельм Лейбниц (1646-1716)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Джордж Буль (1815-1864)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/>
              <a:t>Аугуст</a:t>
            </a:r>
            <a:r>
              <a:rPr lang="ru-RU" dirty="0"/>
              <a:t> де Морган (1806-1871)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Уильям Стенли </a:t>
            </a:r>
            <a:r>
              <a:rPr lang="ru-RU" dirty="0" err="1"/>
              <a:t>Джевонс</a:t>
            </a:r>
            <a:r>
              <a:rPr lang="ru-RU" dirty="0"/>
              <a:t> (1835-1882)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Платон Сергеевич </a:t>
            </a:r>
            <a:r>
              <a:rPr lang="ru-RU" dirty="0" err="1"/>
              <a:t>Порецкий</a:t>
            </a:r>
            <a:r>
              <a:rPr lang="ru-RU" dirty="0"/>
              <a:t> (1846-1907)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Чарльз </a:t>
            </a:r>
            <a:r>
              <a:rPr lang="ru-RU" dirty="0" err="1"/>
              <a:t>Сандерс</a:t>
            </a:r>
            <a:r>
              <a:rPr lang="ru-RU" dirty="0"/>
              <a:t> Пирс (1839-1914) и др.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0804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Доклад на тему: 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Системы счисления </a:t>
            </a:r>
            <a:r>
              <a:rPr lang="ru-RU" sz="2800" dirty="0" smtClean="0"/>
              <a:t>в </a:t>
            </a:r>
            <a:r>
              <a:rPr lang="ru-RU" sz="2800" dirty="0"/>
              <a:t>информатике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7008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урок, до новых встреч 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624110"/>
            <a:ext cx="9858692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«Алгебра логики. Основные логические операции. Таблицы истинности»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2842" y="2030931"/>
            <a:ext cx="8915400" cy="4754880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/>
              <a:t>Цели</a:t>
            </a:r>
            <a:r>
              <a:rPr lang="ru-RU" u="sng" dirty="0"/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учебная - ввести понятия алгебры логики: конъюнкции, дизъюнкции и инверсии, научить строить таблицы истинности по данному логическому выражению;</a:t>
            </a:r>
          </a:p>
          <a:p>
            <a:pPr marL="0" indent="0">
              <a:buNone/>
            </a:pPr>
            <a:r>
              <a:rPr lang="ru-RU" dirty="0"/>
              <a:t>2) развивающая - формирование логического стиля мышления, умение сравнивать и анализировать;</a:t>
            </a:r>
          </a:p>
          <a:p>
            <a:pPr marL="0" indent="0">
              <a:buNone/>
            </a:pPr>
            <a:r>
              <a:rPr lang="ru-RU" dirty="0"/>
              <a:t>3) воспитательная - воспитание внимания, взаимопомощи и нравственных качеств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/>
              <a:t>Задачи урока:</a:t>
            </a:r>
            <a:r>
              <a:rPr lang="ru-RU" dirty="0"/>
              <a:t> </a:t>
            </a:r>
            <a:endParaRPr lang="ru-RU" dirty="0" smtClean="0"/>
          </a:p>
          <a:p>
            <a:pPr>
              <a:buAutoNum type="arabicParenR"/>
            </a:pPr>
            <a:r>
              <a:rPr lang="ru-RU" dirty="0" smtClean="0"/>
              <a:t>определим </a:t>
            </a:r>
            <a:r>
              <a:rPr lang="ru-RU" dirty="0"/>
              <a:t>для чего нужна логика; </a:t>
            </a:r>
            <a:endParaRPr lang="ru-RU" dirty="0" smtClean="0"/>
          </a:p>
          <a:p>
            <a:pPr>
              <a:buAutoNum type="arabicParenR"/>
            </a:pPr>
            <a:r>
              <a:rPr lang="ru-RU" dirty="0"/>
              <a:t>д</a:t>
            </a:r>
            <a:r>
              <a:rPr lang="ru-RU" dirty="0" smtClean="0"/>
              <a:t>адим определение логики;</a:t>
            </a:r>
          </a:p>
          <a:p>
            <a:pPr>
              <a:buAutoNum type="arabicParenR"/>
            </a:pPr>
            <a:r>
              <a:rPr lang="ru-RU" dirty="0" smtClean="0"/>
              <a:t>дадим </a:t>
            </a:r>
            <a:r>
              <a:rPr lang="ru-RU" dirty="0"/>
              <a:t>понятие основным логическим элементам; </a:t>
            </a:r>
            <a:endParaRPr lang="ru-RU" dirty="0" smtClean="0"/>
          </a:p>
          <a:p>
            <a:pPr>
              <a:buAutoNum type="arabicParenR"/>
            </a:pPr>
            <a:r>
              <a:rPr lang="ru-RU" dirty="0" smtClean="0"/>
              <a:t>закрепим </a:t>
            </a:r>
            <a:r>
              <a:rPr lang="ru-RU" dirty="0"/>
              <a:t>на основе построения таблиц истинности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u="sng" dirty="0"/>
              <a:t>Тип урока</a:t>
            </a:r>
            <a:r>
              <a:rPr lang="ru-RU" dirty="0"/>
              <a:t>: </a:t>
            </a:r>
            <a:r>
              <a:rPr lang="ru-RU" dirty="0" smtClean="0"/>
              <a:t>комбинированный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460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вместе попробуем дать определение «ЛОГИКИ»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6619" y="3558139"/>
            <a:ext cx="2435175" cy="445971"/>
          </a:xfrm>
        </p:spPr>
        <p:txBody>
          <a:bodyPr/>
          <a:lstStyle/>
          <a:p>
            <a:r>
              <a:rPr lang="ru-RU" dirty="0" smtClean="0"/>
              <a:t>Логика – это...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4379" y="2579571"/>
            <a:ext cx="4938188" cy="3084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9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928"/>
          </a:xfrm>
        </p:spPr>
        <p:txBody>
          <a:bodyPr/>
          <a:lstStyle/>
          <a:p>
            <a:r>
              <a:rPr lang="ru-RU" dirty="0" smtClean="0"/>
              <a:t>История развития логики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4046"/>
            <a:ext cx="8915400" cy="510139"/>
          </a:xfrm>
        </p:spPr>
        <p:txBody>
          <a:bodyPr/>
          <a:lstStyle/>
          <a:p>
            <a:r>
              <a:rPr lang="ru-RU" dirty="0" smtClean="0"/>
              <a:t>Логика – от греческого </a:t>
            </a:r>
            <a:r>
              <a:rPr lang="en-US" b="1" i="1" dirty="0" smtClean="0"/>
              <a:t>logos</a:t>
            </a:r>
            <a:r>
              <a:rPr lang="ru-RU" dirty="0" smtClean="0"/>
              <a:t> – слово, понятие, рассуждение, разум.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2" y="2289409"/>
            <a:ext cx="4061845" cy="406184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910939" y="4570580"/>
            <a:ext cx="5062888" cy="17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Систематизировал </a:t>
            </a:r>
            <a:r>
              <a:rPr lang="ru-RU" b="1" dirty="0" smtClean="0"/>
              <a:t>формы и правила мышления</a:t>
            </a:r>
            <a:r>
              <a:rPr lang="ru-RU" dirty="0" smtClean="0"/>
              <a:t>, </a:t>
            </a:r>
            <a:r>
              <a:rPr lang="ru-RU" dirty="0"/>
              <a:t>исследовал категории «понятие» и «суждение», разработал теорию умозаключений и доказательств, сформулировал основные законы </a:t>
            </a:r>
            <a:r>
              <a:rPr lang="ru-RU" dirty="0" smtClean="0"/>
              <a:t>мышления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10939" y="2289409"/>
            <a:ext cx="3994484" cy="1126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Древнегреческий философ </a:t>
            </a:r>
            <a:r>
              <a:rPr lang="ru-RU" b="1" dirty="0" smtClean="0"/>
              <a:t>Аристотель</a:t>
            </a:r>
            <a:r>
              <a:rPr lang="ru-RU" dirty="0" smtClean="0"/>
              <a:t> (384-322 </a:t>
            </a:r>
            <a:r>
              <a:rPr lang="ru-RU" dirty="0" err="1" smtClean="0"/>
              <a:t>г.г</a:t>
            </a:r>
            <a:r>
              <a:rPr lang="ru-RU" dirty="0" smtClean="0"/>
              <a:t>. до н.э.) – «Отец логики»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404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928"/>
          </a:xfrm>
        </p:spPr>
        <p:txBody>
          <a:bodyPr/>
          <a:lstStyle/>
          <a:p>
            <a:r>
              <a:rPr lang="ru-RU" dirty="0" smtClean="0"/>
              <a:t>Современная логика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97844"/>
          </a:xfrm>
        </p:spPr>
        <p:txBody>
          <a:bodyPr/>
          <a:lstStyle/>
          <a:p>
            <a:r>
              <a:rPr lang="ru-RU" b="1" dirty="0" smtClean="0"/>
              <a:t>Булева алгебра </a:t>
            </a:r>
            <a:r>
              <a:rPr lang="ru-RU" dirty="0" smtClean="0"/>
              <a:t>– раздел математической логики.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3631"/>
          <a:stretch/>
        </p:blipFill>
        <p:spPr>
          <a:xfrm>
            <a:off x="2589212" y="2685448"/>
            <a:ext cx="3346230" cy="385973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17641" y="2685448"/>
            <a:ext cx="5615555" cy="112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/>
              <a:t>Джорж</a:t>
            </a:r>
            <a:r>
              <a:rPr lang="ru-RU" b="1" dirty="0" smtClean="0"/>
              <a:t> Буль</a:t>
            </a:r>
            <a:r>
              <a:rPr lang="ru-RU" dirty="0" smtClean="0"/>
              <a:t> (1815-1864) – английский математик 19 в. – «Отец математической логики»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7641" y="5111013"/>
            <a:ext cx="5615555" cy="128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Перенес на логику </a:t>
            </a:r>
            <a:r>
              <a:rPr lang="ru-RU" b="1" dirty="0" smtClean="0"/>
              <a:t>законы и правила алгебраических действий</a:t>
            </a:r>
            <a:r>
              <a:rPr lang="ru-RU" dirty="0" smtClean="0"/>
              <a:t>, ввел логические операции, предложил способ записи высказываний в символической форме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753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между формальной </a:t>
            </a:r>
            <a:br>
              <a:rPr lang="ru-RU" dirty="0" smtClean="0"/>
            </a:br>
            <a:r>
              <a:rPr lang="ru-RU" dirty="0" smtClean="0"/>
              <a:t>и математической логикой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111542"/>
            <a:ext cx="8915400" cy="1283368"/>
          </a:xfrm>
        </p:spPr>
        <p:txBody>
          <a:bodyPr/>
          <a:lstStyle/>
          <a:p>
            <a:r>
              <a:rPr lang="ru-RU" b="1" dirty="0" smtClean="0"/>
              <a:t>Законы и категории логики</a:t>
            </a:r>
            <a:r>
              <a:rPr lang="ru-RU" dirty="0" smtClean="0"/>
              <a:t>. В формальной логике законы имеют абстрактную форму, в математической логике они конкретны, обладают строгой определенностью и реализуются на практике конкретными техническими средствами.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14817" b="23020"/>
          <a:stretch/>
        </p:blipFill>
        <p:spPr>
          <a:xfrm>
            <a:off x="3465495" y="3532966"/>
            <a:ext cx="6102016" cy="2502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90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4176"/>
          </a:xfrm>
        </p:spPr>
        <p:txBody>
          <a:bodyPr/>
          <a:lstStyle/>
          <a:p>
            <a:r>
              <a:rPr lang="ru-RU" dirty="0" smtClean="0"/>
              <a:t>Простые высказывания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14914"/>
            <a:ext cx="8915400" cy="2050181"/>
          </a:xfrm>
        </p:spPr>
        <p:txBody>
          <a:bodyPr/>
          <a:lstStyle/>
          <a:p>
            <a:r>
              <a:rPr lang="ru-RU" dirty="0" smtClean="0"/>
              <a:t>Истинные – правильно отображают свойства и отношение реальных вещей</a:t>
            </a:r>
          </a:p>
          <a:p>
            <a:pPr marL="0" indent="0" algn="ctr">
              <a:buNone/>
            </a:pPr>
            <a:r>
              <a:rPr lang="ru-RU" b="1" dirty="0" smtClean="0"/>
              <a:t>А=1</a:t>
            </a:r>
          </a:p>
          <a:p>
            <a:r>
              <a:rPr lang="ru-RU" dirty="0" smtClean="0"/>
              <a:t>Ложные – не соответствуют реальной действительности</a:t>
            </a:r>
          </a:p>
          <a:p>
            <a:pPr marL="0" indent="0" algn="ctr">
              <a:buNone/>
            </a:pPr>
            <a:r>
              <a:rPr lang="ru-RU" b="1" dirty="0" smtClean="0"/>
              <a:t>А=0</a:t>
            </a:r>
            <a:endParaRPr lang="ru-RU" b="1" dirty="0"/>
          </a:p>
        </p:txBody>
      </p:sp>
      <p:pic>
        <p:nvPicPr>
          <p:cNvPr id="1026" name="Picture 2" descr="http://www.right-click-online.com/wp-content/uploads/2014/06/StealthMate-447x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18" y="3465095"/>
            <a:ext cx="5494454" cy="3097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789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928"/>
          </a:xfrm>
        </p:spPr>
        <p:txBody>
          <a:bodyPr/>
          <a:lstStyle/>
          <a:p>
            <a:r>
              <a:rPr lang="ru-RU" dirty="0" smtClean="0"/>
              <a:t>Сложные высказывания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59832"/>
            <a:ext cx="8915400" cy="705852"/>
          </a:xfrm>
        </p:spPr>
        <p:txBody>
          <a:bodyPr/>
          <a:lstStyle/>
          <a:p>
            <a:r>
              <a:rPr lang="ru-RU" dirty="0" smtClean="0"/>
              <a:t>Образуются из простых высказываний, объединенных союзами </a:t>
            </a:r>
            <a:r>
              <a:rPr lang="ru-RU" b="1" dirty="0" smtClean="0"/>
              <a:t>И, ИЛИ, </a:t>
            </a:r>
            <a:r>
              <a:rPr lang="ru-RU" dirty="0" smtClean="0"/>
              <a:t>частицей </a:t>
            </a:r>
            <a:r>
              <a:rPr lang="ru-RU" b="1" dirty="0" smtClean="0"/>
              <a:t>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89212" y="6039854"/>
            <a:ext cx="8915400" cy="70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Приведите примеры сложных высказываний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13515"/>
          <a:stretch/>
        </p:blipFill>
        <p:spPr>
          <a:xfrm>
            <a:off x="4739790" y="2165684"/>
            <a:ext cx="3624563" cy="373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896595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628</TotalTime>
  <Words>693</Words>
  <Application>Microsoft Office PowerPoint</Application>
  <PresentationFormat>Произвольный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Добрый день,  уважаемые студенты!</vt:lpstr>
      <vt:lpstr>Проверка домашнего задания</vt:lpstr>
      <vt:lpstr>тема: «Алгебра логики. Основные логические операции. Таблицы истинности»</vt:lpstr>
      <vt:lpstr>Давайте вместе попробуем дать определение «ЛОГИКИ»</vt:lpstr>
      <vt:lpstr>История развития логики</vt:lpstr>
      <vt:lpstr>Современная логика</vt:lpstr>
      <vt:lpstr>Общее между формальной  и математической логикой</vt:lpstr>
      <vt:lpstr>Простые высказывания</vt:lpstr>
      <vt:lpstr>Сложные высказывания</vt:lpstr>
      <vt:lpstr>Задание для работы в парах</vt:lpstr>
      <vt:lpstr>Задание для работы в парах</vt:lpstr>
      <vt:lpstr>Логические операции.  ИНВЕРСИЯ</vt:lpstr>
      <vt:lpstr>Логические операции.  КОНЪЮНКЦИЯ</vt:lpstr>
      <vt:lpstr>Логические операции.  ДИЗЪЮНКЦИЯ</vt:lpstr>
      <vt:lpstr>Логические операции – инверсию, конъюнкцию и дизъюнкцию принято называть основными,</vt:lpstr>
      <vt:lpstr>Алгебра логики является основой работы логических схем и устройств ЭВМ </vt:lpstr>
      <vt:lpstr>Памятка для составления таблиц истинности</vt:lpstr>
      <vt:lpstr>Практическая работа </vt:lpstr>
      <vt:lpstr>Домашнее задание:</vt:lpstr>
      <vt:lpstr>Спасибо за урок, до новых встреч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«Алгебра логики. Основные логические операции. Таблицы истинности»</dc:title>
  <dc:creator>user</dc:creator>
  <cp:lastModifiedBy>user</cp:lastModifiedBy>
  <cp:revision>36</cp:revision>
  <dcterms:created xsi:type="dcterms:W3CDTF">2015-11-09T09:51:46Z</dcterms:created>
  <dcterms:modified xsi:type="dcterms:W3CDTF">2015-11-18T13:15:08Z</dcterms:modified>
</cp:coreProperties>
</file>