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notesMasterIdLst>
    <p:notesMasterId r:id="rId22"/>
  </p:notesMasterIdLst>
  <p:sldIdLst>
    <p:sldId id="281" r:id="rId2"/>
    <p:sldId id="277" r:id="rId3"/>
    <p:sldId id="257" r:id="rId4"/>
    <p:sldId id="259" r:id="rId5"/>
    <p:sldId id="260" r:id="rId6"/>
    <p:sldId id="282" r:id="rId7"/>
    <p:sldId id="261" r:id="rId8"/>
    <p:sldId id="262" r:id="rId9"/>
    <p:sldId id="278" r:id="rId10"/>
    <p:sldId id="263" r:id="rId11"/>
    <p:sldId id="264" r:id="rId12"/>
    <p:sldId id="283" r:id="rId13"/>
    <p:sldId id="284" r:id="rId14"/>
    <p:sldId id="288" r:id="rId15"/>
    <p:sldId id="289" r:id="rId16"/>
    <p:sldId id="290" r:id="rId17"/>
    <p:sldId id="286" r:id="rId18"/>
    <p:sldId id="291" r:id="rId19"/>
    <p:sldId id="285" r:id="rId20"/>
    <p:sldId id="287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83E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43" autoAdjust="0"/>
    <p:restoredTop sz="86375" autoAdjust="0"/>
  </p:normalViewPr>
  <p:slideViewPr>
    <p:cSldViewPr>
      <p:cViewPr varScale="1">
        <p:scale>
          <a:sx n="92" d="100"/>
          <a:sy n="92" d="100"/>
        </p:scale>
        <p:origin x="-15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908FE7D-F359-4EA7-A600-2930AD6A90F3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3EB7E28-28BF-484D-92C9-9FAD0AEA9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рямоугольник 7"/>
          <p:cNvGrpSpPr>
            <a:grpSpLocks/>
          </p:cNvGrpSpPr>
          <p:nvPr/>
        </p:nvGrpSpPr>
        <p:grpSpPr bwMode="auto">
          <a:xfrm>
            <a:off x="2663825" y="-6350"/>
            <a:ext cx="6486525" cy="6870700"/>
            <a:chOff x="1678" y="-4"/>
            <a:chExt cx="4086" cy="4328"/>
          </a:xfrm>
        </p:grpSpPr>
        <p:pic>
          <p:nvPicPr>
            <p:cNvPr id="5" name="Прямоугольник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78" y="-4"/>
              <a:ext cx="4086" cy="4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680" y="0"/>
              <a:ext cx="40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1F49A94-E5D6-41B9-8FA6-9DA900B5C0D3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9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E8BF164-5F7C-4162-9D39-1E93AC3B2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B2588-E73B-4C8A-9F20-65E30669F16F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D5360-365F-487E-BE2D-2998C104F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DDC34B-8076-4C54-B72B-4E76D7B865AD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A596A4C-830D-40E9-8A77-7C910FB71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97311-B044-41A1-8895-50D2B1DB29A3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586D5-7C22-4390-9CAA-40AC7750B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45C2A12-4A1D-4E37-BFD7-9979242EED21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3887C1-3452-4E0A-BA67-AC37FE369E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6929F-5C10-4724-B0B5-448285516CCC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7BD5B-A064-4436-995A-874892819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E5383-4863-44F5-8A03-DA0336EB1053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45D6A-4660-49D9-AD2B-A721A8D4E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A2464-C16E-4783-ACA6-C2A874F8C559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C1C75-FF5B-4DBA-ACB2-9F3E6EB21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C67FE-AE0A-4C76-A00F-182EEA6660AF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AC1A7-995A-4E1B-8AA6-78EA053F1F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47D6C-70A0-4D00-B9E5-E77D79061C47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49211-A5B4-44B3-B05E-B5658211DB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C383EB-5EF1-45D7-9D18-1BF5ECB4C76A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1A776B-292F-40AE-AE29-0573A2766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9DA46CEF-7DE0-4757-8EDF-62045AC8851E}" type="datetimeFigureOut">
              <a:rPr lang="ru-RU"/>
              <a:pPr>
                <a:defRPr/>
              </a:pPr>
              <a:t>07.01.2016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D62D62B9-A3D4-486D-8126-970790BC8F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0" r:id="rId1"/>
    <p:sldLayoutId id="2147484319" r:id="rId2"/>
    <p:sldLayoutId id="2147484321" r:id="rId3"/>
    <p:sldLayoutId id="2147484318" r:id="rId4"/>
    <p:sldLayoutId id="2147484317" r:id="rId5"/>
    <p:sldLayoutId id="2147484316" r:id="rId6"/>
    <p:sldLayoutId id="2147484315" r:id="rId7"/>
    <p:sldLayoutId id="2147484314" r:id="rId8"/>
    <p:sldLayoutId id="2147484322" r:id="rId9"/>
    <p:sldLayoutId id="2147484313" r:id="rId10"/>
    <p:sldLayoutId id="21474843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85750" y="28575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ГБОУ СОШ с. Староганькино </a:t>
            </a:r>
          </a:p>
          <a:p>
            <a:pPr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м.р.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Похвистневский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Самарской области</a:t>
            </a:r>
          </a:p>
          <a:p>
            <a:pPr>
              <a:defRPr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4800" b="1" i="1" u="sng" dirty="0" smtClean="0">
                <a:latin typeface="Times New Roman" pitchFamily="18" charset="0"/>
                <a:cs typeface="Times New Roman" pitchFamily="18" charset="0"/>
              </a:rPr>
              <a:t>Решение логарифмических  уравнений</a:t>
            </a:r>
          </a:p>
          <a:p>
            <a:pPr>
              <a:defRPr/>
            </a:pPr>
            <a:endParaRPr lang="ru-RU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pPr algn="r"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Иванова  Н.Н.</a:t>
            </a:r>
            <a:endParaRPr lang="ru-RU" sz="7200" b="1" i="1" u="sng" dirty="0">
              <a:latin typeface="Monotype Corsiva" pitchFamily="66" charset="0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1000125" y="571500"/>
            <a:ext cx="6400800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ru-RU" sz="4400" b="1" i="1">
                <a:latin typeface="Century Gothic" pitchFamily="34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u="sng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Найти ОДЗ:</a:t>
            </a:r>
          </a:p>
        </p:txBody>
      </p:sp>
      <p:sp>
        <p:nvSpPr>
          <p:cNvPr id="15364" name="Заголовок 14"/>
          <p:cNvSpPr>
            <a:spLocks noGrp="1"/>
          </p:cNvSpPr>
          <p:nvPr/>
        </p:nvSpPr>
        <p:spPr bwMode="auto">
          <a:xfrm>
            <a:off x="228600" y="4889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40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Rectangle 22"/>
          <p:cNvSpPr txBox="1">
            <a:spLocks noChangeArrowheads="1"/>
          </p:cNvSpPr>
          <p:nvPr/>
        </p:nvSpPr>
        <p:spPr bwMode="auto">
          <a:xfrm>
            <a:off x="239713" y="1843088"/>
            <a:ext cx="525621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>
              <a:spcBef>
                <a:spcPct val="20000"/>
              </a:spcBef>
              <a:defRPr/>
            </a:pPr>
            <a:r>
              <a:rPr lang="ru-RU" sz="3200" kern="0" dirty="0" smtClean="0">
                <a:latin typeface="+mn-lt"/>
              </a:rPr>
              <a:t>а</a:t>
            </a:r>
            <a:r>
              <a:rPr lang="ru-RU" sz="2800" kern="0" dirty="0" smtClean="0">
                <a:latin typeface="+mn-lt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ru-RU" sz="2800" kern="0" dirty="0" smtClean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2800" kern="0" dirty="0" smtClean="0">
                <a:latin typeface="+mn-lt"/>
              </a:rPr>
              <a:t>б)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ru-RU" sz="2800" kern="0" dirty="0" smtClean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2800" kern="0" dirty="0" smtClean="0">
                <a:latin typeface="+mn-lt"/>
              </a:rPr>
              <a:t>в)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ru-RU" sz="2800" kern="0" dirty="0" smtClean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2800" kern="0" dirty="0" smtClean="0">
                <a:latin typeface="+mn-lt"/>
              </a:rPr>
              <a:t>г)</a:t>
            </a:r>
          </a:p>
        </p:txBody>
      </p:sp>
      <p:pic>
        <p:nvPicPr>
          <p:cNvPr id="25605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928688"/>
            <a:ext cx="3671887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Rectangle 12"/>
          <p:cNvSpPr>
            <a:spLocks noChangeArrowheads="1"/>
          </p:cNvSpPr>
          <p:nvPr/>
        </p:nvSpPr>
        <p:spPr bwMode="auto">
          <a:xfrm>
            <a:off x="-228600" y="214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5369" name="Rectangle 24"/>
          <p:cNvSpPr>
            <a:spLocks noChangeArrowheads="1"/>
          </p:cNvSpPr>
          <p:nvPr/>
        </p:nvSpPr>
        <p:spPr bwMode="auto">
          <a:xfrm>
            <a:off x="-228600" y="214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15370" name="Object 2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48" y="1643050"/>
            <a:ext cx="3097213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1" name="Rectangle 26"/>
          <p:cNvSpPr>
            <a:spLocks noChangeArrowheads="1"/>
          </p:cNvSpPr>
          <p:nvPr/>
        </p:nvSpPr>
        <p:spPr bwMode="auto">
          <a:xfrm>
            <a:off x="-228600" y="35337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15372" name="Object 25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42950" y="2706688"/>
            <a:ext cx="34559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3" name="Rectangle 28"/>
          <p:cNvSpPr>
            <a:spLocks noChangeArrowheads="1"/>
          </p:cNvSpPr>
          <p:nvPr/>
        </p:nvSpPr>
        <p:spPr bwMode="auto">
          <a:xfrm>
            <a:off x="-228600" y="35242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15374" name="Object 27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38" y="3714750"/>
            <a:ext cx="4537075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5" name="Rectangle 30"/>
          <p:cNvSpPr>
            <a:spLocks noChangeArrowheads="1"/>
          </p:cNvSpPr>
          <p:nvPr/>
        </p:nvSpPr>
        <p:spPr bwMode="auto">
          <a:xfrm>
            <a:off x="-228600" y="3514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15376" name="Object 29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42950" y="4722813"/>
            <a:ext cx="266541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7" name="Rectangle 33"/>
          <p:cNvSpPr>
            <a:spLocks noChangeArrowheads="1"/>
          </p:cNvSpPr>
          <p:nvPr/>
        </p:nvSpPr>
        <p:spPr bwMode="auto">
          <a:xfrm>
            <a:off x="-228600" y="3514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ru-RU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Прямоугольник 3"/>
          <p:cNvSpPr>
            <a:spLocks noChangeArrowheads="1"/>
          </p:cNvSpPr>
          <p:nvPr/>
        </p:nvSpPr>
        <p:spPr bwMode="auto">
          <a:xfrm>
            <a:off x="285750" y="0"/>
            <a:ext cx="7358063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40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Укажите  способ  решения уравнения :</a:t>
            </a:r>
            <a:endParaRPr lang="ru-RU" sz="4400" dirty="0">
              <a:latin typeface="Arial" pitchFamily="34" charset="0"/>
            </a:endParaRPr>
          </a:p>
          <a:p>
            <a:pPr>
              <a:defRPr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(3x-5)=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(2x+9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(3x-4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Tx/>
              <a:buAutoNum type="arabicPeriod" startAt="3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x+log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-2 =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0;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5. 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3+lgx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10000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Tx/>
              <a:buAutoNum type="arabicPeriod" startAt="6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x-2log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3+1=0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Tx/>
              <a:buAutoNum type="arabicPeriod" startAt="6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8.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х-7.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ru-RU" sz="4000" b="1" dirty="0"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239000" cy="749319"/>
          </a:xfrm>
        </p:spPr>
        <p:txBody>
          <a:bodyPr/>
          <a:lstStyle/>
          <a:p>
            <a:pPr algn="ctr">
              <a:defRPr/>
            </a:pP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Ответы</a:t>
            </a:r>
            <a:endParaRPr lang="ru-RU" sz="4000" i="1" u="sng" cap="none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500063" y="1285875"/>
            <a:ext cx="7239000" cy="4846638"/>
          </a:xfrm>
        </p:spPr>
        <p:txBody>
          <a:bodyPr/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23;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13;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-1; 2;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1/729;  27;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0,0001; 10;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3; 1/9;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9; 81;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9.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ru-RU" sz="4000" i="1" u="sng" cap="none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Разноуровневая</a:t>
            </a: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самостоятельная работа</a:t>
            </a:r>
            <a:endParaRPr lang="ru-RU" sz="4000" i="1" u="sng" cap="none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725"/>
            <a:ext cx="7239000" cy="489108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Вариант 1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i="1" dirty="0"/>
          </a:p>
        </p:txBody>
      </p:sp>
      <p:sp>
        <p:nvSpPr>
          <p:cNvPr id="327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928688" y="2182813"/>
          <a:ext cx="2643187" cy="889000"/>
        </p:xfrm>
        <a:graphic>
          <a:graphicData uri="http://schemas.openxmlformats.org/presentationml/2006/ole">
            <p:oleObj spid="_x0000_s32769" name="Формула" r:id="rId3" imgW="1066337" imgH="355446" progId="Equation.3">
              <p:embed/>
            </p:oleObj>
          </a:graphicData>
        </a:graphic>
      </p:graphicFrame>
      <p:sp>
        <p:nvSpPr>
          <p:cNvPr id="3278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28688" y="2928938"/>
          <a:ext cx="4729162" cy="642937"/>
        </p:xfrm>
        <a:graphic>
          <a:graphicData uri="http://schemas.openxmlformats.org/presentationml/2006/ole">
            <p:oleObj spid="_x0000_s32771" name="Формула" r:id="rId4" imgW="1841500" imgH="254000" progId="Equation.3">
              <p:embed/>
            </p:oleObj>
          </a:graphicData>
        </a:graphic>
      </p:graphicFrame>
      <p:sp>
        <p:nvSpPr>
          <p:cNvPr id="327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000125" y="3571875"/>
          <a:ext cx="2928938" cy="585788"/>
        </p:xfrm>
        <a:graphic>
          <a:graphicData uri="http://schemas.openxmlformats.org/presentationml/2006/ole">
            <p:oleObj spid="_x0000_s32773" name="Формула" r:id="rId5" imgW="1143000" imgH="228600" progId="Equation.3">
              <p:embed/>
            </p:oleObj>
          </a:graphicData>
        </a:graphic>
      </p:graphicFrame>
      <p:sp>
        <p:nvSpPr>
          <p:cNvPr id="3278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1000125" y="4279900"/>
          <a:ext cx="1714500" cy="577850"/>
        </p:xfrm>
        <a:graphic>
          <a:graphicData uri="http://schemas.openxmlformats.org/presentationml/2006/ole">
            <p:oleObj spid="_x0000_s32775" name="Формула" r:id="rId6" imgW="634449" imgH="215713" progId="Equation.3">
              <p:embed/>
            </p:oleObj>
          </a:graphicData>
        </a:graphic>
      </p:graphicFrame>
      <p:sp>
        <p:nvSpPr>
          <p:cNvPr id="3278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1000125" y="5000625"/>
          <a:ext cx="3357563" cy="1001713"/>
        </p:xfrm>
        <a:graphic>
          <a:graphicData uri="http://schemas.openxmlformats.org/presentationml/2006/ole">
            <p:oleObj spid="_x0000_s32777" name="Формула" r:id="rId7" imgW="1205977" imgH="355446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i="1" u="sng" cap="none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Разноуровневая</a:t>
            </a:r>
            <a:r>
              <a:rPr lang="ru-RU" sz="36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Вариант 2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i="1" dirty="0" smtClean="0"/>
          </a:p>
          <a:p>
            <a:pPr>
              <a:defRPr/>
            </a:pPr>
            <a:endParaRPr lang="ru-RU" dirty="0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000125" y="2214563"/>
          <a:ext cx="2667000" cy="571500"/>
        </p:xfrm>
        <a:graphic>
          <a:graphicData uri="http://schemas.openxmlformats.org/presentationml/2006/ole">
            <p:oleObj spid="_x0000_s46085" name="Формула" r:id="rId3" imgW="1066800" imgH="228600" progId="Equation.3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000125" y="3000375"/>
          <a:ext cx="3403600" cy="500063"/>
        </p:xfrm>
        <a:graphic>
          <a:graphicData uri="http://schemas.openxmlformats.org/presentationml/2006/ole">
            <p:oleObj spid="_x0000_s46084" name="Формула" r:id="rId4" imgW="1447172" imgH="215806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071563" y="3643313"/>
          <a:ext cx="2798762" cy="571500"/>
        </p:xfrm>
        <a:graphic>
          <a:graphicData uri="http://schemas.openxmlformats.org/presentationml/2006/ole">
            <p:oleObj spid="_x0000_s46083" name="Формула" r:id="rId5" imgW="1193800" imgH="241300" progId="Equation.3">
              <p:embed/>
            </p:oleObj>
          </a:graphicData>
        </a:graphic>
      </p:graphicFrame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071563" y="4286250"/>
          <a:ext cx="1987550" cy="571500"/>
        </p:xfrm>
        <a:graphic>
          <a:graphicData uri="http://schemas.openxmlformats.org/presentationml/2006/ole">
            <p:oleObj spid="_x0000_s46082" name="Формула" r:id="rId6" imgW="736280" imgH="215806" progId="Equation.3">
              <p:embed/>
            </p:oleObj>
          </a:graphicData>
        </a:graphic>
      </p:graphicFrame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1000125" y="5000625"/>
          <a:ext cx="3468688" cy="571500"/>
        </p:xfrm>
        <a:graphic>
          <a:graphicData uri="http://schemas.openxmlformats.org/presentationml/2006/ole">
            <p:oleObj spid="_x0000_s46081" name="Формула" r:id="rId7" imgW="1384300" imgH="228600" progId="Equation.3">
              <p:embed/>
            </p:oleObj>
          </a:graphicData>
        </a:graphic>
      </p:graphicFrame>
      <p:sp>
        <p:nvSpPr>
          <p:cNvPr id="4608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endParaRPr lang="ru-RU"/>
          </a:p>
        </p:txBody>
      </p:sp>
      <p:sp>
        <p:nvSpPr>
          <p:cNvPr id="46089" name="Rectangle 7"/>
          <p:cNvSpPr>
            <a:spLocks noChangeArrowheads="1"/>
          </p:cNvSpPr>
          <p:nvPr/>
        </p:nvSpPr>
        <p:spPr bwMode="auto">
          <a:xfrm>
            <a:off x="1028700" y="86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6090" name="Rectangle 8"/>
          <p:cNvSpPr>
            <a:spLocks noChangeArrowheads="1"/>
          </p:cNvSpPr>
          <p:nvPr/>
        </p:nvSpPr>
        <p:spPr bwMode="auto">
          <a:xfrm>
            <a:off x="102870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6091" name="Rectangle 9"/>
          <p:cNvSpPr>
            <a:spLocks noChangeArrowheads="1"/>
          </p:cNvSpPr>
          <p:nvPr/>
        </p:nvSpPr>
        <p:spPr bwMode="auto">
          <a:xfrm>
            <a:off x="1028700" y="132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6092" name="Rectangle 10"/>
          <p:cNvSpPr>
            <a:spLocks noChangeArrowheads="1"/>
          </p:cNvSpPr>
          <p:nvPr/>
        </p:nvSpPr>
        <p:spPr bwMode="auto">
          <a:xfrm>
            <a:off x="102870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6093" name="Rectangle 11"/>
          <p:cNvSpPr>
            <a:spLocks noChangeArrowheads="1"/>
          </p:cNvSpPr>
          <p:nvPr/>
        </p:nvSpPr>
        <p:spPr bwMode="auto">
          <a:xfrm>
            <a:off x="1028700" y="1762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i="1" u="sng" cap="none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Разноуровневая</a:t>
            </a: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Вариант 3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sz="4000" i="1" dirty="0" smtClean="0"/>
          </a:p>
          <a:p>
            <a:pPr>
              <a:defRPr/>
            </a:pPr>
            <a:endParaRPr lang="ru-RU" dirty="0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071563" y="2143125"/>
          <a:ext cx="3052762" cy="714375"/>
        </p:xfrm>
        <a:graphic>
          <a:graphicData uri="http://schemas.openxmlformats.org/presentationml/2006/ole">
            <p:oleObj spid="_x0000_s47109" name="Формула" r:id="rId3" imgW="1040948" imgH="241195" progId="Equation.3">
              <p:embed/>
            </p:oleObj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071563" y="2928938"/>
          <a:ext cx="3314700" cy="571500"/>
        </p:xfrm>
        <a:graphic>
          <a:graphicData uri="http://schemas.openxmlformats.org/presentationml/2006/ole">
            <p:oleObj spid="_x0000_s47108" name="Формула" r:id="rId4" imgW="1193800" imgH="203200" progId="Equation.3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071563" y="3500438"/>
          <a:ext cx="3540125" cy="1071562"/>
        </p:xfrm>
        <a:graphic>
          <a:graphicData uri="http://schemas.openxmlformats.org/presentationml/2006/ole">
            <p:oleObj spid="_x0000_s47107" name="Формула" r:id="rId5" imgW="1307532" imgH="393529" progId="Equation.3">
              <p:embed/>
            </p:oleObj>
          </a:graphicData>
        </a:graphic>
      </p:graphicFrame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000125" y="4500563"/>
          <a:ext cx="2286000" cy="1033462"/>
        </p:xfrm>
        <a:graphic>
          <a:graphicData uri="http://schemas.openxmlformats.org/presentationml/2006/ole">
            <p:oleObj spid="_x0000_s47106" name="Формула" r:id="rId6" imgW="723586" imgH="330057" progId="Equation.3">
              <p:embed/>
            </p:oleObj>
          </a:graphicData>
        </a:graphic>
      </p:graphicFrame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1071563" y="5715000"/>
          <a:ext cx="3749675" cy="642938"/>
        </p:xfrm>
        <a:graphic>
          <a:graphicData uri="http://schemas.openxmlformats.org/presentationml/2006/ole">
            <p:oleObj spid="_x0000_s47105" name="Формула" r:id="rId7" imgW="1422400" imgH="241300" progId="Equation.3">
              <p:embed/>
            </p:oleObj>
          </a:graphicData>
        </a:graphic>
      </p:graphicFrame>
      <p:sp>
        <p:nvSpPr>
          <p:cNvPr id="4711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endParaRPr lang="ru-RU"/>
          </a:p>
        </p:txBody>
      </p:sp>
      <p:sp>
        <p:nvSpPr>
          <p:cNvPr id="47113" name="Rectangle 7"/>
          <p:cNvSpPr>
            <a:spLocks noChangeArrowheads="1"/>
          </p:cNvSpPr>
          <p:nvPr/>
        </p:nvSpPr>
        <p:spPr bwMode="auto">
          <a:xfrm>
            <a:off x="1028700" y="87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7114" name="Rectangle 8"/>
          <p:cNvSpPr>
            <a:spLocks noChangeArrowheads="1"/>
          </p:cNvSpPr>
          <p:nvPr/>
        </p:nvSpPr>
        <p:spPr bwMode="auto">
          <a:xfrm>
            <a:off x="102870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7115" name="Rectangle 9"/>
          <p:cNvSpPr>
            <a:spLocks noChangeArrowheads="1"/>
          </p:cNvSpPr>
          <p:nvPr/>
        </p:nvSpPr>
        <p:spPr bwMode="auto">
          <a:xfrm>
            <a:off x="1028700" y="148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7116" name="Rectangle 10"/>
          <p:cNvSpPr>
            <a:spLocks noChangeArrowheads="1"/>
          </p:cNvSpPr>
          <p:nvPr/>
        </p:nvSpPr>
        <p:spPr bwMode="auto">
          <a:xfrm>
            <a:off x="102870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i="1" u="sng" cap="none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Разноуровневая</a:t>
            </a:r>
            <a:r>
              <a:rPr lang="ru-RU" sz="36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Вариант 4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ru-RU" dirty="0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857250" y="2286000"/>
          <a:ext cx="4008438" cy="571500"/>
        </p:xfrm>
        <a:graphic>
          <a:graphicData uri="http://schemas.openxmlformats.org/presentationml/2006/ole">
            <p:oleObj spid="_x0000_s48133" name="Формула" r:id="rId3" imgW="1714500" imgH="24130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857250" y="2928938"/>
          <a:ext cx="6000750" cy="571500"/>
        </p:xfrm>
        <a:graphic>
          <a:graphicData uri="http://schemas.openxmlformats.org/presentationml/2006/ole">
            <p:oleObj spid="_x0000_s48132" name="Формула" r:id="rId4" imgW="2400300" imgH="228600" progId="Equation.3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857250" y="3500438"/>
          <a:ext cx="3500438" cy="1069975"/>
        </p:xfrm>
        <a:graphic>
          <a:graphicData uri="http://schemas.openxmlformats.org/presentationml/2006/ole">
            <p:oleObj spid="_x0000_s48131" name="Формула" r:id="rId5" imgW="1371600" imgH="419100" progId="Equation.3">
              <p:embed/>
            </p:oleObj>
          </a:graphicData>
        </a:graphic>
      </p:graphicFrame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000125" y="4857750"/>
          <a:ext cx="2351088" cy="642938"/>
        </p:xfrm>
        <a:graphic>
          <a:graphicData uri="http://schemas.openxmlformats.org/presentationml/2006/ole">
            <p:oleObj spid="_x0000_s48130" name="Формула" r:id="rId6" imgW="774364" imgH="215806" progId="Equation.3">
              <p:embed/>
            </p:oleObj>
          </a:graphicData>
        </a:graphic>
      </p:graphicFrame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1000125" y="5643563"/>
          <a:ext cx="4667250" cy="571500"/>
        </p:xfrm>
        <a:graphic>
          <a:graphicData uri="http://schemas.openxmlformats.org/presentationml/2006/ole">
            <p:oleObj spid="_x0000_s48129" name="Формула" r:id="rId7" imgW="1866900" imgH="228600" progId="Equation.3">
              <p:embed/>
            </p:oleObj>
          </a:graphicData>
        </a:graphic>
      </p:graphicFrame>
      <p:sp>
        <p:nvSpPr>
          <p:cNvPr id="4813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endParaRPr lang="ru-RU"/>
          </a:p>
        </p:txBody>
      </p:sp>
      <p:sp>
        <p:nvSpPr>
          <p:cNvPr id="48137" name="Rectangle 7"/>
          <p:cNvSpPr>
            <a:spLocks noChangeArrowheads="1"/>
          </p:cNvSpPr>
          <p:nvPr/>
        </p:nvSpPr>
        <p:spPr bwMode="auto">
          <a:xfrm>
            <a:off x="1028700" y="87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8138" name="Rectangle 8"/>
          <p:cNvSpPr>
            <a:spLocks noChangeArrowheads="1"/>
          </p:cNvSpPr>
          <p:nvPr/>
        </p:nvSpPr>
        <p:spPr bwMode="auto">
          <a:xfrm>
            <a:off x="1028700" y="1108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8139" name="Rectangle 9"/>
          <p:cNvSpPr>
            <a:spLocks noChangeArrowheads="1"/>
          </p:cNvSpPr>
          <p:nvPr/>
        </p:nvSpPr>
        <p:spPr bwMode="auto">
          <a:xfrm>
            <a:off x="1028700" y="152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8140" name="Rectangle 10"/>
          <p:cNvSpPr>
            <a:spLocks noChangeArrowheads="1"/>
          </p:cNvSpPr>
          <p:nvPr/>
        </p:nvSpPr>
        <p:spPr bwMode="auto">
          <a:xfrm>
            <a:off x="1028700" y="173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48141" name="Rectangle 11"/>
          <p:cNvSpPr>
            <a:spLocks noChangeArrowheads="1"/>
          </p:cNvSpPr>
          <p:nvPr/>
        </p:nvSpPr>
        <p:spPr bwMode="auto">
          <a:xfrm>
            <a:off x="1028700" y="196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Ответы </a:t>
            </a:r>
            <a:endParaRPr lang="ru-RU" sz="4000" i="1" u="sng" cap="none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1571625"/>
            <a:ext cx="3143250" cy="484663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 вариант: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-1;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Корней нет;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16; ½;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3; 1/3;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3643313" y="1571625"/>
            <a:ext cx="38576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вариант: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4;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9; 1/27; 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2; 1/3;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25;       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sz="2600" dirty="0">
              <a:latin typeface="+mn-lt"/>
            </a:endParaRPr>
          </a:p>
        </p:txBody>
      </p:sp>
      <p:sp>
        <p:nvSpPr>
          <p:cNvPr id="307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4857750" y="4929188"/>
          <a:ext cx="714375" cy="650875"/>
        </p:xfrm>
        <a:graphic>
          <a:graphicData uri="http://schemas.openxmlformats.org/presentationml/2006/ole">
            <p:oleObj spid="_x0000_s30723" name="Формула" r:id="rId3" imgW="253890" imgH="228501" progId="Equation.3">
              <p:embed/>
            </p:oleObj>
          </a:graphicData>
        </a:graphic>
      </p:graphicFrame>
      <p:sp>
        <p:nvSpPr>
          <p:cNvPr id="307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4143375" y="2071688"/>
          <a:ext cx="928688" cy="928687"/>
        </p:xfrm>
        <a:graphic>
          <a:graphicData uri="http://schemas.openxmlformats.org/presentationml/2006/ole">
            <p:oleObj spid="_x0000_s30725" name="Формула" r:id="rId4" imgW="393529" imgH="393529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963632"/>
          </a:xfrm>
        </p:spPr>
        <p:txBody>
          <a:bodyPr/>
          <a:lstStyle/>
          <a:p>
            <a:pPr algn="ctr">
              <a:defRPr/>
            </a:pP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Ответы </a:t>
            </a:r>
            <a:endParaRPr lang="ru-RU" sz="4000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3143250" cy="484663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 вариант: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1/2;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10; 0,0001;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25;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4; 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3571875" y="1143000"/>
            <a:ext cx="38576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4 вариант: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-8; 1;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4;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1/128; 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100; 0,1;</a:t>
            </a:r>
          </a:p>
          <a:p>
            <a:pPr marL="514350" indent="-5143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4; 1/4;       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sz="2600" dirty="0">
              <a:latin typeface="+mn-lt"/>
            </a:endParaRPr>
          </a:p>
        </p:txBody>
      </p:sp>
      <p:sp>
        <p:nvSpPr>
          <p:cNvPr id="491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1000125" y="1500188"/>
          <a:ext cx="928688" cy="914400"/>
        </p:xfrm>
        <a:graphic>
          <a:graphicData uri="http://schemas.openxmlformats.org/presentationml/2006/ole">
            <p:oleObj spid="_x0000_s49153" name="Формула" r:id="rId3" imgW="406048" imgH="393359" progId="Equation.3">
              <p:embed/>
            </p:oleObj>
          </a:graphicData>
        </a:graphic>
      </p:graphicFrame>
      <p:sp>
        <p:nvSpPr>
          <p:cNvPr id="491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571625" y="4572000"/>
          <a:ext cx="714375" cy="1000125"/>
        </p:xfrm>
        <a:graphic>
          <a:graphicData uri="http://schemas.openxmlformats.org/presentationml/2006/ole">
            <p:oleObj spid="_x0000_s49155" name="Формула" r:id="rId4" imgW="304668" imgH="418918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642938"/>
            <a:ext cx="4357687" cy="58134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Что есть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больше всего на свете?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Пространство.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Что мудрее всего?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 .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Что приятнее всего?</a:t>
            </a:r>
          </a:p>
          <a:p>
            <a:pPr eaLnBrk="1" hangingPunct="1">
              <a:buFontTx/>
              <a:buChar char="-"/>
              <a:defRPr/>
            </a:pPr>
            <a:r>
              <a:rPr lang="ru-RU" altLang="ru-RU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Достичь желаемого</a:t>
            </a: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ru-RU" alt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Древнегреческий философ и математик </a:t>
            </a:r>
          </a:p>
          <a:p>
            <a:pPr algn="ctr" eaLnBrk="1" hangingPunct="1">
              <a:buFontTx/>
              <a:buNone/>
              <a:defRPr/>
            </a:pPr>
            <a:r>
              <a:rPr lang="ru-RU" altLang="ru-RU" sz="2800" i="1" dirty="0" smtClean="0">
                <a:latin typeface="Times New Roman" pitchFamily="18" charset="0"/>
                <a:cs typeface="Times New Roman" pitchFamily="18" charset="0"/>
              </a:rPr>
              <a:t>Фалес Милетский 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51202" name="Picture 2" descr="Файл:ThalesofMilet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143000"/>
            <a:ext cx="34385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7329510" cy="65244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u="sng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Повторяем:</a:t>
            </a: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857375"/>
            <a:ext cx="7543800" cy="4214813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1. Определение  логарифма.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2. Свойства  логарифмов.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3. Способы  решения логарифмических уравнений</a:t>
            </a: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857375"/>
            <a:ext cx="7239000" cy="2890838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ru-RU" sz="5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Желаю всем достичь желаемого!</a:t>
            </a:r>
            <a:endParaRPr lang="ru-RU" sz="5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/>
        </p:nvSpPr>
        <p:spPr bwMode="auto">
          <a:xfrm>
            <a:off x="285750" y="214313"/>
            <a:ext cx="778668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</a:t>
            </a:r>
            <a:r>
              <a:rPr lang="en-US" sz="40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логарифма</a:t>
            </a:r>
            <a:r>
              <a:rPr lang="ru-RU" sz="40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i="1" u="sng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Логарифмом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числа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по основанию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называется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показатель степени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в которую нужно возвести основание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чтобы получить число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(т.е.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="1" baseline="-250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baseline="300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tabLst>
                <a:tab pos="3765550" algn="l"/>
              </a:tabLst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Основное логарифмическое тождество: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tabLst>
                <a:tab pos="3765550" algn="l"/>
              </a:tabLst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30000" dirty="0" err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= b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0; а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1;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b&gt;0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tabLst>
                <a:tab pos="3765550" algn="l"/>
              </a:tabLst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tabLst>
                <a:tab pos="3765550" algn="l"/>
              </a:tabLst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Формула перехода от одного основания логарифма к другому: 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tabLst>
                <a:tab pos="3765550" algn="l"/>
              </a:tabLst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0; 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1;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b&gt;0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b≠1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800" b="1" i="1" dirty="0">
              <a:latin typeface="Century Gothic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i="1" u="sng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4000" i="1" u="sng" cap="none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войства</a:t>
            </a:r>
            <a:r>
              <a:rPr lang="ru-RU" sz="4000" i="1" u="sng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логарифма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500063" y="1000125"/>
            <a:ext cx="7500937" cy="5572125"/>
          </a:xfrm>
        </p:spPr>
        <p:txBody>
          <a:bodyPr>
            <a:normAutofit/>
          </a:bodyPr>
          <a:lstStyle/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любых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&gt;0,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 и любых положительных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выполняются равенства:</a:t>
            </a: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= 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/у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i="1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–</a:t>
            </a:r>
            <a:r>
              <a:rPr lang="ru-RU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30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plog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любого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i="1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=1/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800" i="1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&gt;0,b≠1</a:t>
            </a: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где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≠0.</a:t>
            </a:r>
          </a:p>
          <a:p>
            <a:pPr marL="6350" indent="-635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3200" i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3200" dirty="0" smtClean="0"/>
          </a:p>
        </p:txBody>
      </p:sp>
      <p:sp>
        <p:nvSpPr>
          <p:cNvPr id="9238" name="Прямоугольник 4"/>
          <p:cNvSpPr>
            <a:spLocks noChangeArrowheads="1"/>
          </p:cNvSpPr>
          <p:nvPr/>
        </p:nvSpPr>
        <p:spPr bwMode="auto">
          <a:xfrm>
            <a:off x="3176588" y="32448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923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0" name="Rectangle 7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1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2" name="Rectangle 1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3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4913313" y="4000500"/>
          <a:ext cx="1133475" cy="500063"/>
        </p:xfrm>
        <a:graphic>
          <a:graphicData uri="http://schemas.openxmlformats.org/presentationml/2006/ole">
            <p:oleObj spid="_x0000_s9233" name="Формула" r:id="rId3" imgW="431640" imgH="190440" progId="Equation.3">
              <p:embed/>
            </p:oleObj>
          </a:graphicData>
        </a:graphic>
      </p:graphicFrame>
      <p:sp>
        <p:nvSpPr>
          <p:cNvPr id="924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1500" y="5357813"/>
          <a:ext cx="2532063" cy="928687"/>
        </p:xfrm>
        <a:graphic>
          <a:graphicData uri="http://schemas.openxmlformats.org/presentationml/2006/ole">
            <p:oleObj spid="_x0000_s9235" name="Формула" r:id="rId4" imgW="1143000" imgH="419100" progId="Equation.3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566738"/>
            <a:ext cx="8242300" cy="268287"/>
          </a:xfrm>
        </p:spPr>
      </p:pic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285750" y="571500"/>
            <a:ext cx="8143875" cy="5929313"/>
          </a:xfrm>
        </p:spPr>
        <p:txBody>
          <a:bodyPr>
            <a:normAutofit/>
          </a:bodyPr>
          <a:lstStyle/>
          <a:p>
            <a:pPr marL="3175" indent="9525"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4000" b="1" i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Способы решения логарифмических уравнений</a:t>
            </a:r>
            <a:r>
              <a:rPr lang="ru-RU" sz="4000" i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по определению логарифма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методом логарифмирования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методом потенцирования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методом приведения к одному основанию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 методом введения новой переменной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6) приведение  к  одному  логарифму, применяя  свойства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7) с использованием основного логарифмического тождества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9525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8) графическим методом.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24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Решить уравнение</a:t>
            </a:r>
            <a:b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u="sng" cap="none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6" name="Object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1857375"/>
            <a:ext cx="63531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Rectangle 6"/>
          <p:cNvSpPr>
            <a:spLocks noChangeArrowheads="1"/>
          </p:cNvSpPr>
          <p:nvPr/>
        </p:nvSpPr>
        <p:spPr bwMode="auto">
          <a:xfrm>
            <a:off x="0" y="220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8" name="Rectangle 8"/>
          <p:cNvSpPr>
            <a:spLocks noChangeArrowheads="1"/>
          </p:cNvSpPr>
          <p:nvPr/>
        </p:nvSpPr>
        <p:spPr bwMode="auto">
          <a:xfrm>
            <a:off x="0" y="3541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79" name="Object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0" y="3000375"/>
            <a:ext cx="1511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942975" y="1214438"/>
          <a:ext cx="2284413" cy="571500"/>
        </p:xfrm>
        <a:graphic>
          <a:graphicData uri="http://schemas.openxmlformats.org/presentationml/2006/ole">
            <p:oleObj spid="_x0000_s11274" name="Формула" r:id="rId5" imgW="850680" imgH="215640" progId="Equation.3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-542925"/>
            <a:ext cx="7254875" cy="1049338"/>
          </a:xfrm>
        </p:spPr>
      </p:pic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7615238" cy="5895975"/>
          </a:xfrm>
        </p:spPr>
        <p:txBody>
          <a:bodyPr>
            <a:normAutofit/>
          </a:bodyPr>
          <a:lstStyle/>
          <a:p>
            <a:pPr marL="0" indent="14288"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4000" b="1" i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решения логарифмических уравнений</a:t>
            </a:r>
          </a:p>
          <a:p>
            <a:pPr marL="0" indent="14288"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40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Необходимо найти ОДЗ уравнения;</a:t>
            </a:r>
          </a:p>
          <a:p>
            <a:pPr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Решить уравнение, выбрав метод решения; </a:t>
            </a:r>
          </a:p>
          <a:p>
            <a:pPr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Сделать проверку соответствия найденных корней ОДЗ данного уравнения или непосредственно подставить в исходное уравнение.</a:t>
            </a:r>
          </a:p>
          <a:p>
            <a:pPr marL="0" indent="14288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3200" i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32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239000" cy="78581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u="sng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Устно:</a:t>
            </a:r>
            <a:endParaRPr lang="ru-RU" sz="4000" cap="none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28625" y="1285875"/>
            <a:ext cx="7239000" cy="48466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Найдите значение выражения: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lg 4   +   lg 25     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5 –  log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(5/27)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lg27–  lg 2700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4 –  2 log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3600" baseline="3000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aseline="30000" smtClean="0">
                <a:latin typeface="Times New Roman" pitchFamily="18" charset="0"/>
                <a:cs typeface="Times New Roman" pitchFamily="18" charset="0"/>
              </a:rPr>
              <a:t>√1</a:t>
            </a:r>
            <a:r>
              <a:rPr lang="en-US" sz="3600" baseline="30000" smtClean="0">
                <a:latin typeface="Times New Roman" pitchFamily="18" charset="0"/>
                <a:cs typeface="Times New Roman" pitchFamily="18" charset="0"/>
              </a:rPr>
              <a:t>7 </a:t>
            </a:r>
            <a:endParaRPr lang="ru-RU" sz="3600" baseline="300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z="3600" u="sng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   8</a:t>
            </a:r>
            <a:r>
              <a:rPr lang="en-US" sz="3600" baseline="3000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600" baseline="3000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9600" indent="-609600" eaLnBrk="1" hangingPunct="1">
              <a:buFontTx/>
              <a:buNone/>
            </a:pPr>
            <a:endParaRPr lang="ru-RU" sz="3200" b="1" smtClean="0"/>
          </a:p>
          <a:p>
            <a:pPr marL="609600" indent="-609600" eaLnBrk="1" hangingPunct="1">
              <a:buFontTx/>
              <a:buChar char="•"/>
            </a:pPr>
            <a:endParaRPr lang="en-US" sz="3200" b="1" baseline="30000" smtClean="0"/>
          </a:p>
          <a:p>
            <a:pPr marL="609600" indent="-609600" eaLnBrk="1" hangingPunct="1">
              <a:buFontTx/>
              <a:buChar char="•"/>
            </a:pPr>
            <a:endParaRPr lang="ru-RU" sz="3200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74868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i="1" u="sng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Имеет  ли  смысл  выражение: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571625"/>
            <a:ext cx="7239000" cy="4670425"/>
          </a:xfrm>
        </p:spPr>
        <p:txBody>
          <a:bodyPr>
            <a:normAutofit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(sin270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12)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(cos90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(-100)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ru-RU" sz="6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678</TotalTime>
  <Words>347</Words>
  <Application>Microsoft Office PowerPoint</Application>
  <PresentationFormat>On-screen Show (4:3)</PresentationFormat>
  <Paragraphs>150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Шаблон оформления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6" baseType="lpstr">
      <vt:lpstr>Arial</vt:lpstr>
      <vt:lpstr>Trebuchet MS</vt:lpstr>
      <vt:lpstr>Wingdings 2</vt:lpstr>
      <vt:lpstr>Wingdings</vt:lpstr>
      <vt:lpstr>Calibri</vt:lpstr>
      <vt:lpstr>Times New Roman</vt:lpstr>
      <vt:lpstr>Monotype Corsiva</vt:lpstr>
      <vt:lpstr>Century Gothic</vt:lpstr>
      <vt:lpstr>ＭＳ Ｐゴシック</vt:lpstr>
      <vt:lpstr>HG丸ｺﾞｼｯｸM-PRO</vt:lpstr>
      <vt:lpstr>Изящная</vt:lpstr>
      <vt:lpstr>Изящная</vt:lpstr>
      <vt:lpstr>Изящная</vt:lpstr>
      <vt:lpstr>Изящная</vt:lpstr>
      <vt:lpstr>Изящная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Кристина</cp:lastModifiedBy>
  <cp:revision>94</cp:revision>
  <dcterms:created xsi:type="dcterms:W3CDTF">2010-10-07T14:29:01Z</dcterms:created>
  <dcterms:modified xsi:type="dcterms:W3CDTF">2016-01-07T12:55:03Z</dcterms:modified>
</cp:coreProperties>
</file>