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980" autoAdjust="0"/>
  </p:normalViewPr>
  <p:slideViewPr>
    <p:cSldViewPr>
      <p:cViewPr varScale="1">
        <p:scale>
          <a:sx n="112" d="100"/>
          <a:sy n="112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8787-5FAA-415D-AC21-18A5CF54FA72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7DDA-3013-4076-8403-4B0692233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1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7DDA-3013-4076-8403-4B0692233B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3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9E13-834F-4AD8-9035-6B6D802B01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4866-4E65-41FC-A362-9CCFF58D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86783" cy="1643073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Урок русского языка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Тема: «Правописание суффиксов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–</a:t>
            </a:r>
            <a:r>
              <a:rPr lang="ru-RU" b="1" dirty="0" err="1" smtClean="0">
                <a:solidFill>
                  <a:srgbClr val="0070C0"/>
                </a:solidFill>
              </a:rPr>
              <a:t>онок</a:t>
            </a:r>
            <a:r>
              <a:rPr lang="ru-RU" b="1" dirty="0" smtClean="0">
                <a:solidFill>
                  <a:srgbClr val="0070C0"/>
                </a:solidFill>
              </a:rPr>
              <a:t>-, -</a:t>
            </a:r>
            <a:r>
              <a:rPr lang="ru-RU" b="1" dirty="0" err="1" smtClean="0">
                <a:solidFill>
                  <a:srgbClr val="0070C0"/>
                </a:solidFill>
              </a:rPr>
              <a:t>ёнок</a:t>
            </a:r>
            <a:r>
              <a:rPr lang="ru-RU" b="1" dirty="0" smtClean="0">
                <a:solidFill>
                  <a:srgbClr val="0070C0"/>
                </a:solidFill>
              </a:rPr>
              <a:t>-»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(УМК  «Начальная школа 21 века» Виноградовой Н.Ф»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26146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Составила     </a:t>
            </a:r>
            <a:r>
              <a:rPr lang="ru-RU" sz="1400" b="1" dirty="0" smtClean="0">
                <a:solidFill>
                  <a:schemeClr val="tx1"/>
                </a:solidFill>
              </a:rPr>
              <a:t>Попова Ольга Алексеевна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( учитель начальных классов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МБОУ «</a:t>
            </a:r>
            <a:r>
              <a:rPr lang="ru-RU" sz="1400" dirty="0" err="1" smtClean="0">
                <a:solidFill>
                  <a:schemeClr val="tx1"/>
                </a:solidFill>
              </a:rPr>
              <a:t>Усть</a:t>
            </a:r>
            <a:r>
              <a:rPr lang="ru-RU" sz="1400" dirty="0" smtClean="0">
                <a:solidFill>
                  <a:schemeClr val="tx1"/>
                </a:solidFill>
              </a:rPr>
              <a:t> –Вельская  </a:t>
            </a:r>
            <a:r>
              <a:rPr lang="ru-RU" sz="1400" dirty="0" smtClean="0">
                <a:solidFill>
                  <a:schemeClr val="tx1"/>
                </a:solidFill>
              </a:rPr>
              <a:t>СШ </a:t>
            </a:r>
            <a:r>
              <a:rPr lang="ru-RU" sz="1400" dirty="0" smtClean="0">
                <a:solidFill>
                  <a:schemeClr val="tx1"/>
                </a:solidFill>
              </a:rPr>
              <a:t>№ 23»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Вельского района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Архангельской области)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201</a:t>
            </a:r>
            <a:r>
              <a:rPr lang="en-US" sz="1800" dirty="0" smtClean="0">
                <a:solidFill>
                  <a:schemeClr val="tx1"/>
                </a:solidFill>
              </a:rPr>
              <a:t>6</a:t>
            </a:r>
            <a:r>
              <a:rPr lang="ru-RU" sz="1800" dirty="0" smtClean="0">
                <a:solidFill>
                  <a:schemeClr val="tx1"/>
                </a:solidFill>
              </a:rPr>
              <a:t>год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43985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Суффикс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92922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1. </a:t>
            </a:r>
            <a:r>
              <a:rPr lang="ru-RU" sz="4000" dirty="0" smtClean="0"/>
              <a:t>Служит для образования новых слов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None/>
            </a:pPr>
            <a:r>
              <a:rPr lang="ru-RU" sz="3600" dirty="0" smtClean="0"/>
              <a:t>2. </a:t>
            </a:r>
            <a:r>
              <a:rPr lang="ru-RU" sz="3900" dirty="0" smtClean="0"/>
              <a:t>Стоит после корня, перед окончанием.</a:t>
            </a:r>
          </a:p>
          <a:p>
            <a:pPr marL="514350" indent="-514350">
              <a:buNone/>
            </a:pPr>
            <a:r>
              <a:rPr lang="ru-RU" sz="3900" dirty="0" smtClean="0"/>
              <a:t>3.Обозначается «домиком».</a:t>
            </a:r>
          </a:p>
          <a:p>
            <a:pPr marL="514350" indent="-514350">
              <a:buNone/>
            </a:pPr>
            <a:r>
              <a:rPr lang="ru-RU" sz="3900" dirty="0" smtClean="0"/>
              <a:t>4.Чтобы найти в слове суффикс, надо выделить корень и окончание.</a:t>
            </a:r>
          </a:p>
          <a:p>
            <a:pPr marL="514350" indent="-514350">
              <a:buNone/>
            </a:pPr>
            <a:r>
              <a:rPr lang="ru-RU" sz="3600" dirty="0" smtClean="0"/>
              <a:t>5. </a:t>
            </a:r>
            <a:r>
              <a:rPr lang="ru-RU" sz="3900" dirty="0" smtClean="0"/>
              <a:t>Суффикс имеет значение.</a:t>
            </a:r>
            <a:endParaRPr lang="ru-RU" sz="3600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3582990"/>
          </a:xfrm>
        </p:spPr>
        <p:txBody>
          <a:bodyPr>
            <a:noAutofit/>
          </a:bodyPr>
          <a:lstStyle/>
          <a:p>
            <a:r>
              <a:rPr lang="ru-RU" sz="4800" dirty="0" smtClean="0"/>
              <a:t>Есть такой чудесный дом –</a:t>
            </a:r>
            <a:br>
              <a:rPr lang="ru-RU" sz="4800" dirty="0" smtClean="0"/>
            </a:br>
            <a:r>
              <a:rPr lang="ru-RU" sz="4800" dirty="0" smtClean="0"/>
              <a:t>много есть животных в нём.</a:t>
            </a:r>
            <a:br>
              <a:rPr lang="ru-RU" sz="4800" dirty="0" smtClean="0"/>
            </a:br>
            <a:r>
              <a:rPr lang="ru-RU" sz="4800" dirty="0" smtClean="0"/>
              <a:t>Дарят людям радость, смех.</a:t>
            </a:r>
            <a:br>
              <a:rPr lang="ru-RU" sz="4800" dirty="0" smtClean="0"/>
            </a:br>
            <a:r>
              <a:rPr lang="ru-RU" sz="4800" dirty="0" smtClean="0"/>
              <a:t>Этот дом известен всем.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143380"/>
            <a:ext cx="8115328" cy="19827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3800" b="1" dirty="0" smtClean="0">
                <a:solidFill>
                  <a:srgbClr val="00B0F0"/>
                </a:solidFill>
              </a:rPr>
              <a:t>з</a:t>
            </a:r>
            <a:r>
              <a:rPr lang="ru-RU" sz="13800" b="1" dirty="0" smtClean="0">
                <a:solidFill>
                  <a:srgbClr val="FF0000"/>
                </a:solidFill>
              </a:rPr>
              <a:t>о</a:t>
            </a:r>
            <a:r>
              <a:rPr lang="ru-RU" sz="13800" b="1" dirty="0" smtClean="0">
                <a:solidFill>
                  <a:srgbClr val="7030A0"/>
                </a:solidFill>
              </a:rPr>
              <a:t>о</a:t>
            </a:r>
            <a:r>
              <a:rPr lang="ru-RU" sz="13800" b="1" dirty="0" smtClean="0">
                <a:solidFill>
                  <a:srgbClr val="FFC000"/>
                </a:solidFill>
              </a:rPr>
              <a:t>п</a:t>
            </a:r>
            <a:r>
              <a:rPr lang="ru-RU" sz="13800" b="1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lang="ru-RU" sz="13800" b="1" dirty="0" smtClean="0">
                <a:solidFill>
                  <a:srgbClr val="FFFF00"/>
                </a:solidFill>
              </a:rPr>
              <a:t>р</a:t>
            </a:r>
            <a:r>
              <a:rPr lang="ru-RU" sz="138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</a:p>
          <a:p>
            <a:pPr algn="ctr">
              <a:buNone/>
            </a:pPr>
            <a:r>
              <a:rPr lang="ru-RU" sz="13800" b="1" dirty="0" smtClean="0">
                <a:solidFill>
                  <a:srgbClr val="00B0F0"/>
                </a:solidFill>
              </a:rPr>
              <a:t>зоопарк</a:t>
            </a:r>
            <a:endParaRPr lang="ru-RU" sz="16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dirty="0" smtClean="0"/>
              <a:t>  - </a:t>
            </a:r>
            <a:r>
              <a:rPr lang="ru-RU" sz="4800" b="1" dirty="0" err="1" smtClean="0"/>
              <a:t>ёнок</a:t>
            </a:r>
            <a:r>
              <a:rPr lang="ru-RU" sz="4800" b="1" dirty="0" smtClean="0"/>
              <a:t>-                       - </a:t>
            </a:r>
            <a:r>
              <a:rPr lang="ru-RU" sz="4800" b="1" dirty="0" err="1" smtClean="0"/>
              <a:t>онок</a:t>
            </a:r>
            <a:r>
              <a:rPr lang="ru-RU" sz="4800" b="1" dirty="0" smtClean="0"/>
              <a:t>-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ли</a:t>
            </a:r>
            <a:r>
              <a:rPr lang="ru-RU" sz="4000" u="sng" dirty="0" smtClean="0">
                <a:solidFill>
                  <a:srgbClr val="00B050"/>
                </a:solidFill>
              </a:rPr>
              <a:t>с</a:t>
            </a:r>
            <a:r>
              <a:rPr lang="ru-RU" sz="4000" dirty="0" smtClean="0"/>
              <a:t>ёнок                           мы</a:t>
            </a:r>
            <a:r>
              <a:rPr lang="ru-RU" sz="4000" u="sng" dirty="0" smtClean="0">
                <a:solidFill>
                  <a:srgbClr val="0070C0"/>
                </a:solidFill>
              </a:rPr>
              <a:t>ш</a:t>
            </a:r>
            <a:r>
              <a:rPr lang="ru-RU" sz="4000" dirty="0" smtClean="0"/>
              <a:t>онок</a:t>
            </a:r>
          </a:p>
          <a:p>
            <a:pPr>
              <a:buNone/>
            </a:pPr>
            <a:r>
              <a:rPr lang="ru-RU" sz="4000" dirty="0" smtClean="0"/>
              <a:t>тиг</a:t>
            </a:r>
            <a:r>
              <a:rPr lang="ru-RU" sz="4000" dirty="0" smtClean="0">
                <a:solidFill>
                  <a:srgbClr val="00B050"/>
                </a:solidFill>
              </a:rPr>
              <a:t>р</a:t>
            </a:r>
            <a:r>
              <a:rPr lang="ru-RU" sz="4000" dirty="0" smtClean="0"/>
              <a:t>ёнок                          вол</a:t>
            </a:r>
            <a:r>
              <a:rPr lang="ru-RU" sz="4000" u="sng" dirty="0" smtClean="0">
                <a:solidFill>
                  <a:srgbClr val="00B050"/>
                </a:solidFill>
              </a:rPr>
              <a:t>ч</a:t>
            </a:r>
            <a:r>
              <a:rPr lang="ru-RU" sz="4000" dirty="0" smtClean="0"/>
              <a:t>онок</a:t>
            </a:r>
          </a:p>
          <a:p>
            <a:pPr>
              <a:buNone/>
            </a:pPr>
            <a:r>
              <a:rPr lang="ru-RU" sz="4000" dirty="0" smtClean="0"/>
              <a:t>гу</a:t>
            </a:r>
            <a:r>
              <a:rPr lang="ru-RU" sz="4000" u="sng" dirty="0" smtClean="0">
                <a:solidFill>
                  <a:srgbClr val="00B050"/>
                </a:solidFill>
              </a:rPr>
              <a:t>с</a:t>
            </a:r>
            <a:r>
              <a:rPr lang="ru-RU" sz="4000" dirty="0" smtClean="0"/>
              <a:t>ёнок                            бель</a:t>
            </a:r>
            <a:r>
              <a:rPr lang="ru-RU" sz="4000" u="sng" dirty="0" smtClean="0">
                <a:solidFill>
                  <a:srgbClr val="00B050"/>
                </a:solidFill>
              </a:rPr>
              <a:t>ч</a:t>
            </a:r>
            <a:r>
              <a:rPr lang="ru-RU" sz="4000" dirty="0" smtClean="0"/>
              <a:t>онок</a:t>
            </a:r>
          </a:p>
          <a:p>
            <a:pPr>
              <a:buNone/>
            </a:pPr>
            <a:r>
              <a:rPr lang="ru-RU" sz="4000" dirty="0" smtClean="0"/>
              <a:t>ло</a:t>
            </a:r>
            <a:r>
              <a:rPr lang="ru-RU" sz="4000" u="sng" dirty="0" smtClean="0">
                <a:solidFill>
                  <a:srgbClr val="00B050"/>
                </a:solidFill>
              </a:rPr>
              <a:t>с</a:t>
            </a:r>
            <a:r>
              <a:rPr lang="ru-RU" sz="4000" dirty="0" smtClean="0"/>
              <a:t>ёнок                           е</a:t>
            </a:r>
            <a:r>
              <a:rPr lang="ru-RU" sz="4000" u="sng" dirty="0" smtClean="0">
                <a:solidFill>
                  <a:srgbClr val="0070C0"/>
                </a:solidFill>
              </a:rPr>
              <a:t>ж</a:t>
            </a:r>
            <a:r>
              <a:rPr lang="ru-RU" sz="4000" dirty="0" smtClean="0"/>
              <a:t>онок</a:t>
            </a:r>
          </a:p>
          <a:p>
            <a:pPr>
              <a:buNone/>
            </a:pPr>
            <a:r>
              <a:rPr lang="ru-RU" sz="4000" dirty="0" smtClean="0"/>
              <a:t>те</a:t>
            </a:r>
            <a:r>
              <a:rPr lang="ru-RU" sz="4000" u="sng" dirty="0" smtClean="0">
                <a:solidFill>
                  <a:srgbClr val="00B050"/>
                </a:solidFill>
              </a:rPr>
              <a:t>л</a:t>
            </a:r>
            <a:r>
              <a:rPr lang="ru-RU" sz="4000" dirty="0" smtClean="0"/>
              <a:t>ёнок                           сквор</a:t>
            </a:r>
            <a:r>
              <a:rPr lang="ru-RU" sz="4000" u="sng" dirty="0" smtClean="0">
                <a:solidFill>
                  <a:srgbClr val="00B050"/>
                </a:solidFill>
              </a:rPr>
              <a:t>ч</a:t>
            </a:r>
            <a:r>
              <a:rPr lang="ru-RU" sz="4000" dirty="0" smtClean="0"/>
              <a:t>онок</a:t>
            </a:r>
          </a:p>
          <a:p>
            <a:pPr>
              <a:buNone/>
            </a:pPr>
            <a:r>
              <a:rPr lang="ru-RU" sz="4000" dirty="0" smtClean="0"/>
              <a:t>ль</a:t>
            </a:r>
            <a:r>
              <a:rPr lang="ru-RU" sz="4000" u="sng" dirty="0" smtClean="0">
                <a:solidFill>
                  <a:srgbClr val="00B050"/>
                </a:solidFill>
              </a:rPr>
              <a:t>в</a:t>
            </a:r>
            <a:r>
              <a:rPr lang="ru-RU" sz="4000" dirty="0" smtClean="0"/>
              <a:t>ёнок                           медве</a:t>
            </a:r>
            <a:r>
              <a:rPr lang="ru-RU" sz="4000" u="sng" dirty="0" smtClean="0">
                <a:solidFill>
                  <a:srgbClr val="0070C0"/>
                </a:solidFill>
              </a:rPr>
              <a:t>ж</a:t>
            </a:r>
            <a:r>
              <a:rPr lang="ru-RU" sz="4000" dirty="0" smtClean="0"/>
              <a:t>онок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dirty="0" smtClean="0"/>
              <a:t> Слон, корова, страус, коза, волк, лошадь, галка, лиса, утка, кошка, ёж, орёл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0000"/>
                </a:solidFill>
              </a:rPr>
              <a:t>C</a:t>
            </a:r>
            <a:r>
              <a:rPr lang="ru-RU" sz="6000" dirty="0" err="1" smtClean="0">
                <a:solidFill>
                  <a:srgbClr val="FF0000"/>
                </a:solidFill>
              </a:rPr>
              <a:t>уффикс</a:t>
            </a:r>
            <a:r>
              <a:rPr lang="ru-RU" sz="6000" dirty="0" smtClean="0">
                <a:solidFill>
                  <a:srgbClr val="FF0000"/>
                </a:solidFill>
              </a:rPr>
              <a:t> -</a:t>
            </a:r>
            <a:r>
              <a:rPr lang="ru-RU" sz="6000" dirty="0" err="1" smtClean="0">
                <a:solidFill>
                  <a:srgbClr val="FF0000"/>
                </a:solidFill>
              </a:rPr>
              <a:t>ёнок</a:t>
            </a:r>
            <a:r>
              <a:rPr lang="ru-RU" sz="6000" dirty="0" smtClean="0">
                <a:solidFill>
                  <a:srgbClr val="FF0000"/>
                </a:solidFill>
              </a:rPr>
              <a:t>-  пишется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800" b="1" dirty="0" smtClean="0"/>
              <a:t>После мягких согласных,</a:t>
            </a:r>
          </a:p>
          <a:p>
            <a:pPr>
              <a:buNone/>
            </a:pPr>
            <a:r>
              <a:rPr lang="ru-RU" sz="5800" b="1" dirty="0" smtClean="0"/>
              <a:t> кроме </a:t>
            </a:r>
            <a:r>
              <a:rPr lang="en-US" sz="5800" b="1" dirty="0" smtClean="0"/>
              <a:t>[</a:t>
            </a:r>
            <a:r>
              <a:rPr lang="ru-RU" sz="5800" b="1" dirty="0" smtClean="0"/>
              <a:t>ч</a:t>
            </a:r>
            <a:r>
              <a:rPr lang="en-US" sz="5800" b="1" dirty="0" smtClean="0"/>
              <a:t>`]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58204" cy="114300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</a:rPr>
              <a:t>Суффикс  -</a:t>
            </a:r>
            <a:r>
              <a:rPr lang="ru-RU" sz="6000" dirty="0" err="1" smtClean="0">
                <a:solidFill>
                  <a:srgbClr val="FF0000"/>
                </a:solidFill>
              </a:rPr>
              <a:t>онок</a:t>
            </a:r>
            <a:r>
              <a:rPr lang="ru-RU" sz="6000" dirty="0" smtClean="0">
                <a:solidFill>
                  <a:srgbClr val="FF0000"/>
                </a:solidFill>
              </a:rPr>
              <a:t>- пишется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0006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b="1" dirty="0" smtClean="0"/>
              <a:t>После твёрдых согласных</a:t>
            </a:r>
          </a:p>
          <a:p>
            <a:pPr>
              <a:buNone/>
            </a:pPr>
            <a:r>
              <a:rPr lang="ru-RU" sz="5400" b="1" dirty="0" smtClean="0"/>
              <a:t> и </a:t>
            </a:r>
            <a:r>
              <a:rPr lang="en-US" sz="5400" b="1" dirty="0" smtClean="0"/>
              <a:t>[</a:t>
            </a:r>
            <a:r>
              <a:rPr lang="ru-RU" sz="5400" b="1" dirty="0" smtClean="0"/>
              <a:t>ч</a:t>
            </a:r>
            <a:r>
              <a:rPr lang="en-US" sz="5400" b="1" dirty="0" smtClean="0"/>
              <a:t>`]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973874">
            <a:off x="6248412" y="3868315"/>
            <a:ext cx="2571768" cy="268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8248">
            <a:off x="6107826" y="347884"/>
            <a:ext cx="2712695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17973">
            <a:off x="477056" y="3748923"/>
            <a:ext cx="2786082" cy="277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214818"/>
            <a:ext cx="278608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75246">
            <a:off x="368160" y="197137"/>
            <a:ext cx="24288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0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857497"/>
            <a:ext cx="8229600" cy="100013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Спасибо за работу!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153</Words>
  <Application>Microsoft Office PowerPoint</Application>
  <PresentationFormat>Экран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 Урок русского языка  Тема: «Правописание суффиксов  –онок-, -ёнок-»  (УМК  «Начальная школа 21 века» Виноградовой Н.Ф»</vt:lpstr>
      <vt:lpstr>Суффикс</vt:lpstr>
      <vt:lpstr>Есть такой чудесный дом – много есть животных в нём. Дарят людям радость, смех. Этот дом известен всем.</vt:lpstr>
      <vt:lpstr>  - ёнок-                       - онок-</vt:lpstr>
      <vt:lpstr>Презентация PowerPoint</vt:lpstr>
      <vt:lpstr>Cуффикс -ёнок-  пишется </vt:lpstr>
      <vt:lpstr>Суффикс  -онок- пишется</vt:lpstr>
      <vt:lpstr>Спасибо за работу!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Тема: «Правописание суффиксов  –онок-, -ёнок-» (программа «Школа 21 века» Виноградовой Н.Ф»</dc:title>
  <dc:creator>Admin</dc:creator>
  <cp:lastModifiedBy>Попов Максим</cp:lastModifiedBy>
  <cp:revision>52</cp:revision>
  <dcterms:created xsi:type="dcterms:W3CDTF">2011-12-17T15:29:59Z</dcterms:created>
  <dcterms:modified xsi:type="dcterms:W3CDTF">2016-02-17T20:56:36Z</dcterms:modified>
</cp:coreProperties>
</file>