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3"/>
  </p:notesMasterIdLst>
  <p:sldIdLst>
    <p:sldId id="259" r:id="rId2"/>
    <p:sldId id="260" r:id="rId3"/>
    <p:sldId id="277" r:id="rId4"/>
    <p:sldId id="276" r:id="rId5"/>
    <p:sldId id="275" r:id="rId6"/>
    <p:sldId id="283" r:id="rId7"/>
    <p:sldId id="278" r:id="rId8"/>
    <p:sldId id="282" r:id="rId9"/>
    <p:sldId id="281" r:id="rId10"/>
    <p:sldId id="285" r:id="rId11"/>
    <p:sldId id="286" r:id="rId12"/>
    <p:sldId id="287" r:id="rId13"/>
    <p:sldId id="274" r:id="rId14"/>
    <p:sldId id="271" r:id="rId15"/>
    <p:sldId id="272" r:id="rId16"/>
    <p:sldId id="273" r:id="rId17"/>
    <p:sldId id="280" r:id="rId18"/>
    <p:sldId id="279" r:id="rId19"/>
    <p:sldId id="289" r:id="rId20"/>
    <p:sldId id="290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D2884"/>
    <a:srgbClr val="5324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DBB03-F749-42F6-82C7-0A2E0437815B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3F240-90A7-4F1B-8E75-CA304CB3BC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3F240-90A7-4F1B-8E75-CA304CB3BC61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3F240-90A7-4F1B-8E75-CA304CB3BC61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BB2F-0CCA-4010-8E9A-E0F53BC57C57}" type="datetimeFigureOut">
              <a:rPr lang="ru-RU" smtClean="0"/>
              <a:pPr/>
              <a:t>29.01.2016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F0A64-4417-4022-8460-4AE71AEBFC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956376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00"/>
              </a:lnSpc>
            </a:pPr>
            <a:endParaRPr lang="ru-RU" sz="3200" b="1" dirty="0">
              <a:ln>
                <a:solidFill>
                  <a:srgbClr val="532476"/>
                </a:solidFill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016" y="157161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66"/>
                </a:solidFill>
                <a:latin typeface="Monotype Corsiva" pitchFamily="66" charset="0"/>
              </a:rPr>
              <a:t>Проблемы  изучения  </a:t>
            </a:r>
            <a:r>
              <a:rPr lang="ru-RU" sz="5400" b="1" i="1" dirty="0" smtClean="0">
                <a:solidFill>
                  <a:srgbClr val="000066"/>
                </a:solidFill>
                <a:latin typeface="Monotype Corsiva" pitchFamily="66" charset="0"/>
              </a:rPr>
              <a:t>         теории </a:t>
            </a:r>
            <a:r>
              <a:rPr lang="ru-RU" sz="5400" b="1" i="1" dirty="0" smtClean="0">
                <a:solidFill>
                  <a:srgbClr val="000066"/>
                </a:solidFill>
                <a:latin typeface="Monotype Corsiva" pitchFamily="66" charset="0"/>
              </a:rPr>
              <a:t>вероятностей  </a:t>
            </a:r>
            <a:r>
              <a:rPr lang="ru-RU" sz="5400" b="1" i="1" dirty="0" smtClean="0">
                <a:solidFill>
                  <a:srgbClr val="000066"/>
                </a:solidFill>
                <a:latin typeface="Monotype Corsiva" pitchFamily="66" charset="0"/>
              </a:rPr>
              <a:t>и статистики   </a:t>
            </a:r>
            <a:r>
              <a:rPr lang="ru-RU" sz="5400" b="1" i="1" dirty="0" smtClean="0">
                <a:solidFill>
                  <a:srgbClr val="000066"/>
                </a:solidFill>
                <a:latin typeface="Monotype Corsiva" pitchFamily="66" charset="0"/>
              </a:rPr>
              <a:t>в школе </a:t>
            </a:r>
            <a:endParaRPr lang="ru-RU" sz="5400" b="1" i="1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1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учителей математики школ РМЭ 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Количество опрошенных – 110 человек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10" t="27390" r="28197" b="31618"/>
          <a:stretch>
            <a:fillRect/>
          </a:stretch>
        </p:blipFill>
        <p:spPr bwMode="auto">
          <a:xfrm>
            <a:off x="1331640" y="1988840"/>
            <a:ext cx="6865148" cy="456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190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учителей математики школ РМЭ 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Количество опрошенных – 110 человек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71" t="25735" r="28970" b="24815"/>
          <a:stretch>
            <a:fillRect/>
          </a:stretch>
        </p:blipFill>
        <p:spPr bwMode="auto">
          <a:xfrm>
            <a:off x="1403648" y="1992055"/>
            <a:ext cx="6408712" cy="453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489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учителей математики школ РМЭ 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Количество опрошенных – 110 человек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43" t="27942" r="28197" b="29044"/>
          <a:stretch>
            <a:fillRect/>
          </a:stretch>
        </p:blipFill>
        <p:spPr bwMode="auto">
          <a:xfrm>
            <a:off x="1331640" y="1988840"/>
            <a:ext cx="6552728" cy="459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24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661" y="105273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обучающихся 6 – 11 классов школ г. Йошкар-Олы. Количество опрошенных – 158 человек</a:t>
            </a:r>
            <a:endParaRPr lang="ru-RU" sz="2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50976634"/>
              </p:ext>
            </p:extLst>
          </p:nvPr>
        </p:nvGraphicFramePr>
        <p:xfrm>
          <a:off x="1331640" y="2343869"/>
          <a:ext cx="6938963" cy="4181475"/>
        </p:xfrm>
        <a:graphic>
          <a:graphicData uri="http://schemas.openxmlformats.org/presentationml/2006/ole">
            <p:oleObj spid="_x0000_s16390" name="Диаграмма" r:id="rId3" imgW="5523455" imgH="3218967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436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11812557"/>
              </p:ext>
            </p:extLst>
          </p:nvPr>
        </p:nvGraphicFramePr>
        <p:xfrm>
          <a:off x="1259632" y="2060848"/>
          <a:ext cx="7223125" cy="4443412"/>
        </p:xfrm>
        <a:graphic>
          <a:graphicData uri="http://schemas.openxmlformats.org/presentationml/2006/ole">
            <p:oleObj spid="_x0000_s17414" name="Диаграмма" r:id="rId3" imgW="5523455" imgH="3218967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9661" y="105273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обучающихся 6 – 11 классов школ г. Йошкар-Олы. Количество опрошенных – 158 человек</a:t>
            </a:r>
            <a:endParaRPr lang="ru-RU" sz="2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661" y="105273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обучающихся 6 – 11 классов школ г. Йошкар-Олы. Количество опрошенных – 158 человек</a:t>
            </a:r>
            <a:endParaRPr lang="ru-RU" sz="2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4769680"/>
              </p:ext>
            </p:extLst>
          </p:nvPr>
        </p:nvGraphicFramePr>
        <p:xfrm>
          <a:off x="1282700" y="1883733"/>
          <a:ext cx="7177732" cy="4617080"/>
        </p:xfrm>
        <a:graphic>
          <a:graphicData uri="http://schemas.openxmlformats.org/presentationml/2006/ole">
            <p:oleObj spid="_x0000_s18438" name="Диаграмма" r:id="rId3" imgW="5523455" imgH="3218967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330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60375402"/>
              </p:ext>
            </p:extLst>
          </p:nvPr>
        </p:nvGraphicFramePr>
        <p:xfrm>
          <a:off x="1259632" y="1869207"/>
          <a:ext cx="6985000" cy="4656137"/>
        </p:xfrm>
        <a:graphic>
          <a:graphicData uri="http://schemas.openxmlformats.org/presentationml/2006/ole">
            <p:oleObj spid="_x0000_s19462" name="Диаграмма" r:id="rId3" imgW="5523455" imgH="3218967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9661" y="105273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обучающихся 6 – 11 классов школ г. Йошкар-Олы. Количество опрошенных – 158 человек</a:t>
            </a:r>
            <a:endParaRPr lang="ru-RU" sz="2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9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31336376"/>
              </p:ext>
            </p:extLst>
          </p:nvPr>
        </p:nvGraphicFramePr>
        <p:xfrm>
          <a:off x="1259633" y="1883732"/>
          <a:ext cx="7056784" cy="4641611"/>
        </p:xfrm>
        <a:graphic>
          <a:graphicData uri="http://schemas.openxmlformats.org/presentationml/2006/ole">
            <p:oleObj spid="_x0000_s20486" name="Диаграмма" r:id="rId3" imgW="5523455" imgH="3218967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9661" y="105273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обучающихся 6 – 11 классов школ г. Йошкар-Олы. Количество опрошенных – 158 человек</a:t>
            </a:r>
            <a:endParaRPr lang="ru-RU" sz="2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3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9596789"/>
              </p:ext>
            </p:extLst>
          </p:nvPr>
        </p:nvGraphicFramePr>
        <p:xfrm>
          <a:off x="1187624" y="1883733"/>
          <a:ext cx="7056784" cy="4641611"/>
        </p:xfrm>
        <a:graphic>
          <a:graphicData uri="http://schemas.openxmlformats.org/presentationml/2006/ole">
            <p:oleObj spid="_x0000_s21510" name="Диаграмма" r:id="rId3" imgW="5523455" imgH="4243184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9661" y="105273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обучающихся 6 – 11 классов школ г. Йошкар-Олы. Количество опрошенных – 158 человек</a:t>
            </a:r>
            <a:endParaRPr lang="ru-RU" sz="2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0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Проблемы преподавания статистики и           теории вероятностей</a:t>
            </a:r>
            <a:endParaRPr lang="ru-RU" sz="3600" b="1" dirty="0"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Событие и его факты - особые типы мыслительных объектов, формализация которых в математические происходит значительно сложнее, чем формализация рисунка (переход к геометрии) или количества                (к арифметике или алгебре).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Большинству детей до определенного возраста чуждо представление об изменчивости и неустойчивости явлений.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Школьное образование в России традиционно направлено  на выработку представлений о жестких связях между явлениями окружающего мира (законах).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Формальное преподавание  вероятности в вузах.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Скудность и низкое качество методических пособий.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57232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Современные инновационные процессы требуют изменений   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профессиональной деятельности учителя: </a:t>
            </a:r>
            <a:endPara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предметной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компетентности, </a:t>
            </a:r>
            <a:endPara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способности 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учиться и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самосовершенствоваться.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Педагог должен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областях: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содержания предметной области,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методики обучения,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педагогики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психологии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информационных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образовательных технологий.</a:t>
            </a:r>
          </a:p>
        </p:txBody>
      </p:sp>
    </p:spTree>
    <p:extLst>
      <p:ext uri="{BB962C8B-B14F-4D97-AF65-F5344CB8AC3E}">
        <p14:creationId xmlns="" xmlns:p14="http://schemas.microsoft.com/office/powerpoint/2010/main" val="791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Проблемы преподавания статистики и            теории вероятностей  </a:t>
            </a:r>
            <a:endParaRPr lang="ru-RU" sz="3600" i="1" dirty="0"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Задача ученых, методистов, учителей –                          не отказываться от статистики и вероятности в школе, а освободить их от лишних технических наслоений и создать ясный школьный предмет, который отличается от современной статистики и вероятности так же, как школьная физика от современной теоретической физики. Школьное содержание должно быть вплотную приближено к вопросам страхования, торговли, банковских услуг, медицинского обслуживания, управления и принятия решений – к явлениям, известным школьникам или их родителям из повседневного опыта, явлениям, значимость которых не вызывает сомнений. 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Литература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Тюрин Ю. Н., Макаров А.А., Высоцкий И. Р., Ященко И. В. Теория вероятностей и статистика. М., МЦНМО, 2008.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Тюрин Ю. Н., Макаров А.А., Высоцкий И. Р., Ященко И. В. Теория вероятностей и статистика. Экспериментальный учебник для 10-11 классов. М., МЦНМО, 2014.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Виленкин Н. Я., Виленкин А. Н., Виленкин П. А. Комбинаторика. М., МЦНМО, 2013.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Высоцкий И. В., Ященко И. В. Типичные ошибки в преподавании теории вероятностей и статистики. Математика в школе, № 5, 2014.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Журнал «Квантик».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//ptlab.mccme.ru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методические статьи, дистанционные курсы для учителей, задачи ЕГЭ и ОГЭ, интернет-олимпиады для школьников).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www. problems.ru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Материалы 2-й Международной научной конференции «Актуальные проблемы обучения математике и информатике в школе и  вузе». МПГУ, октябрь, 2014.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5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177" y="112474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Реформирование школьного математического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согласование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структуры системы образования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требованиями современной общественной жизни. </a:t>
            </a:r>
            <a:endPara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Школьное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математическое образование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позволяет овладеть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универсальным математическим языком для естественнонаучных предметов, знаниями, необходимыми для существования в современном мире.</a:t>
            </a:r>
          </a:p>
        </p:txBody>
      </p:sp>
    </p:spTree>
    <p:extLst>
      <p:ext uri="{BB962C8B-B14F-4D97-AF65-F5344CB8AC3E}">
        <p14:creationId xmlns="" xmlns:p14="http://schemas.microsoft.com/office/powerpoint/2010/main" val="8041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280949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Содержательные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линии школьного курса математики: </a:t>
            </a:r>
            <a:endPara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арифметика,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алгебра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математический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анализ, </a:t>
            </a:r>
            <a:endPara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вероятность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статистика,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математическая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теория информации и модели информатики.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34203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980728"/>
            <a:ext cx="828092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Раздел «вероятность и статистика» - обязательный компонент школьного образования, усиливающий его прикладное и практическое значение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3691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Он необходим для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формирования функциональной грамотности учащихся – умения воспринимать и критически анализировать информацию, представленную в различных формах, понимать вероятностный характер многих реальных зависимостей, производить простейшие вероятностные расчёты.</a:t>
            </a:r>
          </a:p>
        </p:txBody>
      </p:sp>
    </p:spTree>
    <p:extLst>
      <p:ext uri="{BB962C8B-B14F-4D97-AF65-F5344CB8AC3E}">
        <p14:creationId xmlns="" xmlns:p14="http://schemas.microsoft.com/office/powerpoint/2010/main" val="19226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9072562" cy="100868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учителей математики школ РМЭ 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Количество опрошенных – 110 человек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52" t="31618" r="28383" b="25183"/>
          <a:stretch>
            <a:fillRect/>
          </a:stretch>
        </p:blipFill>
        <p:spPr bwMode="auto">
          <a:xfrm>
            <a:off x="1357290" y="2276085"/>
            <a:ext cx="6554043" cy="458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26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учителей математики школ РМЭ 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Количество опрошенных – 110 человек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36" t="29779" r="21176" b="23410"/>
          <a:stretch>
            <a:fillRect/>
          </a:stretch>
        </p:blipFill>
        <p:spPr bwMode="auto">
          <a:xfrm>
            <a:off x="1331640" y="1916832"/>
            <a:ext cx="6434979" cy="466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89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929718" cy="100868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учителей математики школ РМЭ 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Количество опрошенных – 110 человек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47" t="29596" r="28970" b="27573"/>
          <a:stretch>
            <a:fillRect/>
          </a:stretch>
        </p:blipFill>
        <p:spPr bwMode="auto">
          <a:xfrm>
            <a:off x="1285852" y="2285992"/>
            <a:ext cx="6628374" cy="472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51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0"/>
            <a:ext cx="7884368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Monotype Corsiva" pitchFamily="66" charset="0"/>
              </a:rPr>
              <a:t>Комбинаторика  и  теория  вероятностей</a:t>
            </a:r>
            <a:endParaRPr lang="ru-RU" sz="36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учителей математики школ РМЭ 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Количество опрошенных – 110 человек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36" t="27206" r="28970" b="29596"/>
          <a:stretch>
            <a:fillRect/>
          </a:stretch>
        </p:blipFill>
        <p:spPr bwMode="auto">
          <a:xfrm>
            <a:off x="1331640" y="1988840"/>
            <a:ext cx="6401428" cy="459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84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748</Words>
  <Application>Microsoft Office PowerPoint</Application>
  <PresentationFormat>Экран (4:3)</PresentationFormat>
  <Paragraphs>70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Результаты анкетирования учителей математики школ РМЭ  Количество опрошенных – 110 человек</vt:lpstr>
      <vt:lpstr>Результаты анкетирования учителей математики школ РМЭ  Количество опрошенных – 110 человек</vt:lpstr>
      <vt:lpstr>Результаты анкетирования учителей математики школ РМЭ  Количество опрошенных – 110 человек</vt:lpstr>
      <vt:lpstr>Результаты анкетирования учителей математики школ РМЭ  Количество опрошенных – 110 человек</vt:lpstr>
      <vt:lpstr>Результаты анкетирования учителей математики школ РМЭ  Количество опрошенных – 110 человек</vt:lpstr>
      <vt:lpstr>Результаты анкетирования учителей математики школ РМЭ  Количество опрошенных – 110 человек</vt:lpstr>
      <vt:lpstr>Результаты анкетирования учителей математики школ РМЭ  Количество опрошенных – 110 человек</vt:lpstr>
      <vt:lpstr>Слайд 13</vt:lpstr>
      <vt:lpstr>Слайд 14</vt:lpstr>
      <vt:lpstr>Слайд 15</vt:lpstr>
      <vt:lpstr>Слайд 16</vt:lpstr>
      <vt:lpstr>Слайд 17</vt:lpstr>
      <vt:lpstr>Слайд 18</vt:lpstr>
      <vt:lpstr>Проблемы преподавания статистики и           теории вероятностей</vt:lpstr>
      <vt:lpstr>Проблемы преподавания статистики и            теории вероятностей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белка</cp:lastModifiedBy>
  <cp:revision>24</cp:revision>
  <dcterms:created xsi:type="dcterms:W3CDTF">2014-10-02T20:36:55Z</dcterms:created>
  <dcterms:modified xsi:type="dcterms:W3CDTF">2016-01-28T21:21:09Z</dcterms:modified>
</cp:coreProperties>
</file>