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72" r:id="rId15"/>
    <p:sldId id="273" r:id="rId16"/>
    <p:sldId id="274" r:id="rId17"/>
    <p:sldId id="275" r:id="rId18"/>
    <p:sldId id="268" r:id="rId19"/>
    <p:sldId id="269" r:id="rId20"/>
    <p:sldId id="27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1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Подвиг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19 урок ОРКСЭ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5566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Цепочка событий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600" dirty="0"/>
              <a:t>Если бы люди не совершали подвиг ради себя, то</a:t>
            </a:r>
            <a:r>
              <a:rPr lang="ru-RU" sz="3600" dirty="0" smtClean="0"/>
              <a:t>….</a:t>
            </a:r>
          </a:p>
          <a:p>
            <a:pPr marL="0" indent="0">
              <a:buNone/>
            </a:pPr>
            <a:endParaRPr lang="ru-RU" sz="3600" dirty="0"/>
          </a:p>
          <a:p>
            <a:pPr marL="0" indent="0">
              <a:buNone/>
            </a:pPr>
            <a:r>
              <a:rPr lang="ru-RU" sz="3600" dirty="0" smtClean="0"/>
              <a:t>Если </a:t>
            </a:r>
            <a:r>
              <a:rPr lang="ru-RU" sz="3600" dirty="0"/>
              <a:t>бы люди не совершали подвиг ради других, то….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5918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Противоречия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85800"/>
            <a:ext cx="8964488" cy="388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/>
              <a:t> </a:t>
            </a:r>
            <a:r>
              <a:rPr lang="ru-RU" sz="4400" dirty="0" smtClean="0"/>
              <a:t>                +  </a:t>
            </a:r>
          </a:p>
          <a:p>
            <a:pPr marL="0" indent="0">
              <a:buNone/>
            </a:pPr>
            <a:r>
              <a:rPr lang="ru-RU" sz="4400" dirty="0" smtClean="0"/>
              <a:t>если </a:t>
            </a:r>
            <a:r>
              <a:rPr lang="ru-RU" sz="4400" dirty="0"/>
              <a:t>бы люди не стремились к </a:t>
            </a:r>
            <a:r>
              <a:rPr lang="ru-RU" sz="4400" dirty="0" smtClean="0"/>
              <a:t>подвигу</a:t>
            </a:r>
            <a:endParaRPr lang="ru-RU" sz="4400" dirty="0"/>
          </a:p>
          <a:p>
            <a:pPr marL="0" indent="0">
              <a:buNone/>
            </a:pPr>
            <a:r>
              <a:rPr lang="ru-RU" sz="4400" dirty="0"/>
              <a:t>                </a:t>
            </a:r>
            <a:r>
              <a:rPr lang="ru-RU" sz="4400" dirty="0" smtClean="0"/>
              <a:t>-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150630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912768"/>
            <a:ext cx="6781800" cy="945232"/>
          </a:xfrm>
        </p:spPr>
        <p:txBody>
          <a:bodyPr>
            <a:normAutofit fontScale="90000"/>
          </a:bodyPr>
          <a:lstStyle/>
          <a:p>
            <a:r>
              <a:rPr lang="ru-RU" dirty="0"/>
              <a:t>М. Горький в своей книге говорил: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4800" dirty="0" smtClean="0"/>
              <a:t>«… </a:t>
            </a:r>
            <a:r>
              <a:rPr lang="ru-RU" sz="4800" dirty="0"/>
              <a:t>когда человек любит подвиги, он всегда умеет их сделать и найдет, где это можно. </a:t>
            </a:r>
          </a:p>
          <a:p>
            <a:pPr marL="0" indent="0">
              <a:buNone/>
            </a:pPr>
            <a:r>
              <a:rPr lang="ru-RU" sz="4800" dirty="0"/>
              <a:t>В жизни, знаешь ли ты, всегда есть место подвигам».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577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спортсмены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32656"/>
            <a:ext cx="3570307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304850"/>
            <a:ext cx="4001613" cy="240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67" y="2852936"/>
            <a:ext cx="363862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689" y="2871217"/>
            <a:ext cx="4171658" cy="242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816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учёные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4577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52264"/>
            <a:ext cx="29527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07" y="2908548"/>
            <a:ext cx="4805537" cy="248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973" y="3429000"/>
            <a:ext cx="3612858" cy="262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068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696" y="4581128"/>
            <a:ext cx="6781800" cy="1600200"/>
          </a:xfrm>
        </p:spPr>
        <p:txBody>
          <a:bodyPr/>
          <a:lstStyle/>
          <a:p>
            <a:r>
              <a:rPr lang="ru-RU" dirty="0" smtClean="0"/>
              <a:t>Апостолы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7426"/>
            <a:ext cx="3600400" cy="292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79778"/>
            <a:ext cx="2448272" cy="305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792" y="132042"/>
            <a:ext cx="2314006" cy="308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88" y="3513278"/>
            <a:ext cx="2513214" cy="309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596" y="3513278"/>
            <a:ext cx="2588612" cy="310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732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ученик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279558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6672"/>
            <a:ext cx="3672408" cy="26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12976"/>
            <a:ext cx="460851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26" y="2708920"/>
            <a:ext cx="2909495" cy="265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122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20" y="4861148"/>
            <a:ext cx="6781800" cy="1600200"/>
          </a:xfrm>
        </p:spPr>
        <p:txBody>
          <a:bodyPr/>
          <a:lstStyle/>
          <a:p>
            <a:r>
              <a:rPr lang="ru-RU" dirty="0" smtClean="0"/>
              <a:t>Христос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34" y="545142"/>
            <a:ext cx="6577291" cy="49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98" y="545142"/>
            <a:ext cx="4900082" cy="49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552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5896425"/>
              </p:ext>
            </p:extLst>
          </p:nvPr>
        </p:nvGraphicFramePr>
        <p:xfrm>
          <a:off x="107504" y="1"/>
          <a:ext cx="9036496" cy="68133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2043"/>
                <a:gridCol w="7194453"/>
              </a:tblGrid>
              <a:tr h="3902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Профессия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50" marR="556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Подвиг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50" marR="55650" marT="0" marB="0"/>
                </a:tc>
              </a:tr>
              <a:tr h="1561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спортсмен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50" marR="556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Достичь высоких результатов не возможно без сверхнагрузок, без полной самоотдачи на тренировках, без жесткого режима. Где есть рекорды и слава, там на обороте, не «темной стороне Луны», обязательно присутствует пот и даже кровь.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50" marR="55650" marT="0" marB="0"/>
                </a:tc>
              </a:tr>
              <a:tr h="7480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учёный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50" marR="556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Сделать открытие не возможно без механизма кропотливого и плодотворного труда, без самоотдачи и сознательного насилия над собой.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50" marR="55650" marT="0" marB="0"/>
                </a:tc>
              </a:tr>
              <a:tr h="11220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апостолы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50" marR="556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Апостолам приходилось напрягаться до изнеможения, чтобы создавать и насаждать новый образ жизни. Нам нужно напрягаться, чтобы усвоить апостольские уроки. 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50" marR="55650" marT="0" marB="0"/>
                </a:tc>
              </a:tr>
              <a:tr h="11220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ученик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50" marR="556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Чтобы достигнуть высоких знаний по предмету, необходимо каждый день выполнять домашнее задание, слушать учителя, участвовать в уроке, красиво писать, повторять, если пропустил занятия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50" marR="55650" marT="0" marB="0"/>
                </a:tc>
              </a:tr>
              <a:tr h="18700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Христос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50" marR="556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Это яркий пример самоотверженности. Христос смог взять на себя непомерную ношу жертвы для лучшего будущего всего человечества. Он, чистейший и совершеннейший из сынов человеческих, безропотно и кротко переносил поругания и насмешки грубых солдат. Он молился за своих  мучителей, прося Отца Небесного простить их.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650" marR="55650" marT="0" marB="0"/>
                </a:tc>
              </a:tr>
            </a:tbl>
          </a:graphicData>
        </a:graphic>
      </p:graphicFrame>
      <p:pic>
        <p:nvPicPr>
          <p:cNvPr id="3073" name="Picture 1" descr="C:\Program Files\Microsoft Office\MEDIA\CAGCAT10\j0298653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1781251" cy="105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ome\AppData\Local\Microsoft\Windows\Temporary Internet Files\Content.IE5\XJY0FTKS\scientist_43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81" y="1988840"/>
            <a:ext cx="790622" cy="76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81" y="3933056"/>
            <a:ext cx="906653" cy="9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81" y="5127415"/>
            <a:ext cx="1200948" cy="166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48" y="2759038"/>
            <a:ext cx="1075317" cy="117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430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Оцени себя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1386685"/>
              </p:ext>
            </p:extLst>
          </p:nvPr>
        </p:nvGraphicFramePr>
        <p:xfrm>
          <a:off x="395537" y="260648"/>
          <a:ext cx="8352926" cy="489933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331076"/>
                <a:gridCol w="1110359"/>
                <a:gridCol w="1233055"/>
                <a:gridCol w="1474967"/>
                <a:gridCol w="1203469"/>
              </a:tblGrid>
              <a:tr h="13066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отлично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хорошо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удовлет.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пока плохо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066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Я умею правильно объяснить, что такое подвиг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65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Я знаю, как совершить подвиг 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066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Я имею представление о подвигах в жизни людей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119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Проверка домашнего задания.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	</a:t>
            </a:r>
          </a:p>
          <a:p>
            <a:pPr marL="0" indent="0">
              <a:buNone/>
            </a:pPr>
            <a:r>
              <a:rPr lang="ru-RU" sz="2800" dirty="0"/>
              <a:t>- Что вы узнали о Крещении Руси?</a:t>
            </a:r>
          </a:p>
          <a:p>
            <a:pPr marL="0" indent="0">
              <a:buNone/>
            </a:pPr>
            <a:r>
              <a:rPr lang="ru-RU" sz="2800" dirty="0"/>
              <a:t>- Какое значение для Руси имело Крещение?</a:t>
            </a:r>
          </a:p>
          <a:p>
            <a:pPr marL="0" indent="0">
              <a:buNone/>
            </a:pPr>
            <a:r>
              <a:rPr lang="ru-RU" sz="2800" dirty="0"/>
              <a:t>- Какую роль в Крещении Руси сыграл князь Владимир?</a:t>
            </a:r>
          </a:p>
          <a:p>
            <a:pPr marL="0" indent="0">
              <a:buNone/>
            </a:pPr>
            <a:r>
              <a:rPr lang="ru-RU" sz="2800" dirty="0"/>
              <a:t>- Как изменилась жизнь киевлян после их крещения?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2630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Домашнее задание: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800" dirty="0" smtClean="0"/>
              <a:t>Напишите </a:t>
            </a:r>
            <a:r>
              <a:rPr lang="ru-RU" sz="2800" dirty="0"/>
              <a:t>небольшое сочинение : «В жизни всегда есть место подвигу!</a:t>
            </a:r>
          </a:p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 </a:t>
            </a:r>
            <a:r>
              <a:rPr lang="ru-RU" sz="2800" dirty="0"/>
              <a:t>Подумайте и расскажите, ради кого или чего вы жертвуете, а ради вас кто-то чем-то жертвует?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3481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Актуализация знаний.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Вы </a:t>
            </a:r>
            <a:r>
              <a:rPr lang="ru-RU" dirty="0"/>
              <a:t>спросите: «О чём пойдёт речь на уроке». Я отвечу: «О человеческой жертвенности».</a:t>
            </a:r>
          </a:p>
          <a:p>
            <a:pPr marL="0" indent="0">
              <a:buNone/>
            </a:pPr>
            <a:r>
              <a:rPr lang="ru-RU" dirty="0"/>
              <a:t>Вы спросите: «Что нам даст знание об этом объекте». Я отвечу: «Как двигаться вперёд».</a:t>
            </a:r>
          </a:p>
          <a:p>
            <a:pPr marL="0" indent="0">
              <a:buNone/>
            </a:pPr>
            <a:r>
              <a:rPr lang="ru-RU" dirty="0"/>
              <a:t>Вы спросите: «Зачем мне это нужно?». Я отвечу: «Чтобы стремиться стать лучше»</a:t>
            </a:r>
          </a:p>
          <a:p>
            <a:pPr marL="0" indent="0">
              <a:buNone/>
            </a:pPr>
            <a:r>
              <a:rPr lang="ru-RU" dirty="0"/>
              <a:t>Что это?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2631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- О чем эти высказывания?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200" dirty="0"/>
              <a:t>«Нет ничего трудного и тяжкого, чего бы усердие … не сделали весьма легким».</a:t>
            </a:r>
          </a:p>
          <a:p>
            <a:pPr marL="0" indent="0" algn="r">
              <a:buNone/>
            </a:pPr>
            <a:r>
              <a:rPr lang="ru-RU" sz="3200" dirty="0" err="1"/>
              <a:t>Свт</a:t>
            </a:r>
            <a:r>
              <a:rPr lang="ru-RU" sz="3200" dirty="0"/>
              <a:t>. Иоанн Златоуст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4507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Игра «Да-нет»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крещение</a:t>
            </a:r>
            <a:r>
              <a:rPr lang="ru-RU" sz="4800" dirty="0"/>
              <a:t>, жертва, подвижник, христианин, учитель, </a:t>
            </a:r>
            <a:r>
              <a:rPr lang="ru-RU" sz="4800" dirty="0" smtClean="0"/>
              <a:t>полицейский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47943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План.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- </a:t>
            </a:r>
            <a:r>
              <a:rPr lang="ru-RU" sz="3200" dirty="0"/>
              <a:t>Где можно узнать об этих названиях?</a:t>
            </a:r>
          </a:p>
          <a:p>
            <a:pPr marL="0" indent="0">
              <a:buNone/>
            </a:pPr>
            <a:r>
              <a:rPr lang="ru-RU" sz="3200" dirty="0"/>
              <a:t>- О чём могут быть эти объекты?</a:t>
            </a:r>
          </a:p>
          <a:p>
            <a:pPr marL="0" indent="0">
              <a:buNone/>
            </a:pPr>
            <a:r>
              <a:rPr lang="ru-RU" sz="3200" dirty="0"/>
              <a:t>- Что они могут нам рассказать?</a:t>
            </a:r>
          </a:p>
          <a:p>
            <a:pPr marL="0" indent="0">
              <a:buNone/>
            </a:pPr>
            <a:r>
              <a:rPr lang="ru-RU" sz="3200" dirty="0"/>
              <a:t>- Как они нам могут рассказать о подвиге?</a:t>
            </a:r>
          </a:p>
          <a:p>
            <a:pPr marL="0" indent="0">
              <a:buNone/>
            </a:pPr>
            <a:r>
              <a:rPr lang="ru-RU" sz="3200" dirty="0"/>
              <a:t>- Как можно пользоваться знаниями этих объектов?</a:t>
            </a:r>
          </a:p>
        </p:txBody>
      </p:sp>
    </p:spTree>
    <p:extLst>
      <p:ext uri="{BB962C8B-B14F-4D97-AF65-F5344CB8AC3E}">
        <p14:creationId xmlns:p14="http://schemas.microsoft.com/office/powerpoint/2010/main" val="1180144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Ознакомительное чтение понятий.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Подвиг это борьба с косностью и инертностью. Это </a:t>
            </a:r>
            <a:r>
              <a:rPr lang="ru-RU" u="sng" dirty="0"/>
              <a:t>сдвигание самого себя с мертвой точки при помощи благодати Божией</a:t>
            </a:r>
            <a:r>
              <a:rPr lang="ru-RU" dirty="0"/>
              <a:t>. Конечный смысл подвига христианского есть воскрешение внутреннего мертвеца, внутренний переход души человеческой от смерти к жизни. Но путь к цели далек и состоит он из </a:t>
            </a:r>
            <a:r>
              <a:rPr lang="ru-RU" u="sng" dirty="0"/>
              <a:t>преодоления врожденных и приобретенных дурных навыков</a:t>
            </a:r>
            <a:r>
              <a:rPr lang="ru-RU" dirty="0"/>
              <a:t>, </a:t>
            </a:r>
            <a:r>
              <a:rPr lang="ru-RU" u="sng" dirty="0"/>
              <a:t>из борьбы со страстями</a:t>
            </a:r>
            <a:r>
              <a:rPr lang="ru-RU" dirty="0"/>
              <a:t>, что тоже, чего греха таить, диковато звучит для современного уха.</a:t>
            </a:r>
          </a:p>
        </p:txBody>
      </p:sp>
    </p:spTree>
    <p:extLst>
      <p:ext uri="{BB962C8B-B14F-4D97-AF65-F5344CB8AC3E}">
        <p14:creationId xmlns:p14="http://schemas.microsoft.com/office/powerpoint/2010/main" val="1450739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373216"/>
            <a:ext cx="7842448" cy="798984"/>
          </a:xfrm>
        </p:spPr>
        <p:txBody>
          <a:bodyPr>
            <a:normAutofit fontScale="90000"/>
          </a:bodyPr>
          <a:lstStyle/>
          <a:p>
            <a:r>
              <a:rPr lang="ru-RU" dirty="0"/>
              <a:t>Работа с текстом с. 62-63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6817259"/>
              </p:ext>
            </p:extLst>
          </p:nvPr>
        </p:nvGraphicFramePr>
        <p:xfrm>
          <a:off x="539552" y="908720"/>
          <a:ext cx="8136903" cy="41044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9985"/>
                <a:gridCol w="6116918"/>
              </a:tblGrid>
              <a:tr h="5055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Подвиг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Значение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55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подвиг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55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жертва ради себя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7140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жертва ради другого человека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55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жертва Богу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55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подвижник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55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подвижничество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175819" y="473075"/>
            <a:ext cx="2810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Копилка «Подвиг»</a:t>
            </a:r>
            <a:endParaRPr lang="ru-RU" altLang="ru-RU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935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021288"/>
            <a:ext cx="6781800" cy="65496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Проверь по эталону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0146694"/>
              </p:ext>
            </p:extLst>
          </p:nvPr>
        </p:nvGraphicFramePr>
        <p:xfrm>
          <a:off x="14344" y="44624"/>
          <a:ext cx="8928992" cy="5828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6622"/>
                <a:gridCol w="6712370"/>
              </a:tblGrid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Подвиг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03" marR="670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Значение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03" marR="67003" marT="0" marB="0"/>
                </a:tc>
              </a:tr>
              <a:tr h="6841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подвиг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03" marR="670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это  беззаветный, бескорыстный,  самоотверженный героический поступок, вызванный каким-л. Чувством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03" marR="67003" marT="0" marB="0"/>
                </a:tc>
              </a:tr>
              <a:tr h="3653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жертва ради себя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03" marR="670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это укрепление силы воли, стать более сильным и благородным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03" marR="67003" marT="0" marB="0"/>
                </a:tc>
              </a:tr>
              <a:tr h="10262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жертва ради другого человека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03" marR="670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отказ от зависти и от привычки иметь самое лучшее, пожертвовать своей гордостью, искренне принять свою неправду, отказаться от эгоистичной закрытости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03" marR="67003" marT="0" marB="0"/>
                </a:tc>
              </a:tr>
              <a:tr h="3653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жертва Богу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03" marR="670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это память о Боге и Его заповедях и стремление жить по ним.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03" marR="67003" marT="0" marB="0"/>
                </a:tc>
              </a:tr>
              <a:tr h="10262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подвижник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03" marR="670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реальное или мифическое лицо, из религиозных побуждений совершавшее какие либо подвиги или переносившее тяжелые испытания.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03" marR="67003" marT="0" marB="0"/>
                </a:tc>
              </a:tr>
              <a:tr h="13682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подвижничество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03" marR="670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духовных и внешних, благочестивых упражнений, основанных на самоотречении и имеющих целью христианское самоусовершенствование; активная позиция противостояния злу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03" marR="6700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42466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51</TotalTime>
  <Words>679</Words>
  <Application>Microsoft Office PowerPoint</Application>
  <PresentationFormat>Экран (4:3)</PresentationFormat>
  <Paragraphs>110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NewsPrint</vt:lpstr>
      <vt:lpstr>Подвиг</vt:lpstr>
      <vt:lpstr>Проверка домашнего задания. </vt:lpstr>
      <vt:lpstr>Актуализация знаний. </vt:lpstr>
      <vt:lpstr>- О чем эти высказывания? </vt:lpstr>
      <vt:lpstr>Игра «Да-нет» </vt:lpstr>
      <vt:lpstr>План. </vt:lpstr>
      <vt:lpstr>Ознакомительное чтение понятий. </vt:lpstr>
      <vt:lpstr>Работа с текстом с. 62-63 </vt:lpstr>
      <vt:lpstr>Проверь по эталону</vt:lpstr>
      <vt:lpstr>Цепочка событий</vt:lpstr>
      <vt:lpstr>Противоречия</vt:lpstr>
      <vt:lpstr>М. Горький в своей книге говорил:  </vt:lpstr>
      <vt:lpstr>спортсмены</vt:lpstr>
      <vt:lpstr>учёные</vt:lpstr>
      <vt:lpstr>Апостолы </vt:lpstr>
      <vt:lpstr>ученик</vt:lpstr>
      <vt:lpstr>Христос</vt:lpstr>
      <vt:lpstr>Презентация PowerPoint</vt:lpstr>
      <vt:lpstr>Оцени себя</vt:lpstr>
      <vt:lpstr>Домашнее задание: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Подвиг</dc:title>
  <dc:creator>hellin</dc:creator>
  <cp:lastModifiedBy>home</cp:lastModifiedBy>
  <cp:revision>5</cp:revision>
  <dcterms:created xsi:type="dcterms:W3CDTF">2016-01-23T15:13:47Z</dcterms:created>
  <dcterms:modified xsi:type="dcterms:W3CDTF">2016-01-24T11:22:01Z</dcterms:modified>
</cp:coreProperties>
</file>