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79" r:id="rId2"/>
    <p:sldId id="256" r:id="rId3"/>
    <p:sldId id="257" r:id="rId4"/>
    <p:sldId id="258" r:id="rId5"/>
    <p:sldId id="261" r:id="rId6"/>
    <p:sldId id="262" r:id="rId7"/>
    <p:sldId id="259" r:id="rId8"/>
    <p:sldId id="260" r:id="rId9"/>
    <p:sldId id="275" r:id="rId10"/>
    <p:sldId id="276" r:id="rId11"/>
    <p:sldId id="290" r:id="rId12"/>
    <p:sldId id="292" r:id="rId13"/>
    <p:sldId id="293" r:id="rId14"/>
    <p:sldId id="273" r:id="rId15"/>
    <p:sldId id="270" r:id="rId16"/>
    <p:sldId id="269" r:id="rId17"/>
    <p:sldId id="272" r:id="rId18"/>
    <p:sldId id="268" r:id="rId19"/>
    <p:sldId id="297" r:id="rId20"/>
    <p:sldId id="298" r:id="rId21"/>
    <p:sldId id="294" r:id="rId22"/>
    <p:sldId id="267" r:id="rId23"/>
    <p:sldId id="278" r:id="rId24"/>
    <p:sldId id="287" r:id="rId25"/>
    <p:sldId id="265" r:id="rId26"/>
    <p:sldId id="263" r:id="rId27"/>
    <p:sldId id="266" r:id="rId28"/>
    <p:sldId id="288" r:id="rId29"/>
    <p:sldId id="289" r:id="rId30"/>
    <p:sldId id="280" r:id="rId31"/>
    <p:sldId id="286" r:id="rId32"/>
    <p:sldId id="299" r:id="rId33"/>
    <p:sldId id="284" r:id="rId34"/>
    <p:sldId id="300" r:id="rId35"/>
    <p:sldId id="301" r:id="rId36"/>
  </p:sldIdLst>
  <p:sldSz cx="9144000" cy="5143500" type="screen16x9"/>
  <p:notesSz cx="6858000" cy="9144000"/>
  <p:embeddedFontLst>
    <p:embeddedFont>
      <p:font typeface="Roboto" panose="020B060402020202020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364" autoAdjust="0"/>
  </p:normalViewPr>
  <p:slideViewPr>
    <p:cSldViewPr snapToGrid="0">
      <p:cViewPr>
        <p:scale>
          <a:sx n="78" d="100"/>
          <a:sy n="78" d="100"/>
        </p:scale>
        <p:origin x="-276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714502254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9" name="Shape 7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7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7" name="Shape 7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Shape 8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Shape 8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1" name="Shape 8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9" name="Shape 8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7" name="Shape 8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8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Shape 8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>
            <a:spLocks noChangeArrowheads="1"/>
          </p:cNvSpPr>
          <p:nvPr/>
        </p:nvSpPr>
        <p:spPr bwMode="auto">
          <a:xfrm flipH="1">
            <a:off x="8247063" y="4246563"/>
            <a:ext cx="896937" cy="896937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" name="Shape 10"/>
          <p:cNvSpPr/>
          <p:nvPr/>
        </p:nvSpPr>
        <p:spPr>
          <a:xfrm flipH="1">
            <a:off x="8247063" y="4246563"/>
            <a:ext cx="896937" cy="896937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1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8D86196D-6042-4913-B43C-7ECE184FED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87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5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067D4E8A-AC7C-456F-9FFA-4C03ECF8B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1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ABB3BD15-D0E4-4F02-97BC-D3F41BB67D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40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D8AAACB7-DA64-47CB-8398-B772A956B025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C864-D962-46CB-9391-9F3F6A879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92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" name="Shape 1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1D424208-6766-4559-B4FE-FABD0340A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63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"/>
          <p:cNvSpPr/>
          <p:nvPr/>
        </p:nvSpPr>
        <p:spPr>
          <a:xfrm rot="10800000" flipH="1">
            <a:off x="0" y="1685925"/>
            <a:ext cx="9144000" cy="3457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19"/>
          <p:cNvSpPr>
            <a:spLocks noChangeArrowheads="1"/>
          </p:cNvSpPr>
          <p:nvPr/>
        </p:nvSpPr>
        <p:spPr bwMode="auto">
          <a:xfrm>
            <a:off x="0" y="1685925"/>
            <a:ext cx="9144000" cy="10795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2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8D37948-1790-48F0-B624-EBA71C25B3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433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/>
          <p:nvPr/>
        </p:nvSpPr>
        <p:spPr>
          <a:xfrm rot="10800000" flipH="1">
            <a:off x="0" y="1685925"/>
            <a:ext cx="9144000" cy="3457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hape 25"/>
          <p:cNvSpPr>
            <a:spLocks noChangeArrowheads="1"/>
          </p:cNvSpPr>
          <p:nvPr/>
        </p:nvSpPr>
        <p:spPr bwMode="auto">
          <a:xfrm>
            <a:off x="0" y="1685925"/>
            <a:ext cx="9144000" cy="10795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" name="Shape 2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0B08C571-4582-4122-B15D-E333BE333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31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1"/>
          <p:cNvSpPr/>
          <p:nvPr/>
        </p:nvSpPr>
        <p:spPr>
          <a:xfrm rot="10800000" flipH="1">
            <a:off x="0" y="655638"/>
            <a:ext cx="9144000" cy="4487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hape 32"/>
          <p:cNvSpPr>
            <a:spLocks noChangeArrowheads="1"/>
          </p:cNvSpPr>
          <p:nvPr/>
        </p:nvSpPr>
        <p:spPr bwMode="auto">
          <a:xfrm>
            <a:off x="0" y="655638"/>
            <a:ext cx="9144000" cy="109537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5" name="Shape 3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51982FD8-543B-4971-AF39-FA81B67342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4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"/>
          <p:cNvSpPr txBox="1"/>
          <p:nvPr/>
        </p:nvSpPr>
        <p:spPr>
          <a:xfrm rot="10800000" flipH="1">
            <a:off x="3276600" y="0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7"/>
          <p:cNvSpPr>
            <a:spLocks noChangeArrowheads="1"/>
          </p:cNvSpPr>
          <p:nvPr/>
        </p:nvSpPr>
        <p:spPr bwMode="auto">
          <a:xfrm rot="16200000">
            <a:off x="758825" y="2517775"/>
            <a:ext cx="5143500" cy="10795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3BDDB8E0-D6D1-45D7-84B6-D4BC9CC48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93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SzPct val="100000"/>
              <a:defRPr sz="6000"/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3" name="Shape 4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1CF641C9-55CF-4A87-8875-8EA4019B93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5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5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hape 46"/>
          <p:cNvSpPr>
            <a:spLocks noChangeArrowheads="1"/>
          </p:cNvSpPr>
          <p:nvPr/>
        </p:nvSpPr>
        <p:spPr bwMode="auto">
          <a:xfrm rot="5400000">
            <a:off x="1946275" y="2517775"/>
            <a:ext cx="5143500" cy="10795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5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821C791B-2A2B-4575-AC3D-6344B6FAE6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88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2"/>
          <p:cNvSpPr txBox="1"/>
          <p:nvPr/>
        </p:nvSpPr>
        <p:spPr>
          <a:xfrm rot="10800000" flipH="1">
            <a:off x="0" y="0"/>
            <a:ext cx="9144000" cy="4695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hape 53"/>
          <p:cNvSpPr>
            <a:spLocks noChangeArrowheads="1"/>
          </p:cNvSpPr>
          <p:nvPr/>
        </p:nvSpPr>
        <p:spPr bwMode="auto">
          <a:xfrm rot="10800000" flipH="1">
            <a:off x="0" y="4622800"/>
            <a:ext cx="9144000" cy="74613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" name="Shape 5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46331C7F-DEE9-4EA5-9753-7428356A0B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72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74001">
              <a:srgbClr val="71C9FD"/>
            </a:gs>
            <a:gs pos="83000">
              <a:srgbClr val="71C9FD"/>
            </a:gs>
            <a:gs pos="100000">
              <a:srgbClr val="A0DB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71488" y="738188"/>
            <a:ext cx="82232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71488" y="1919288"/>
            <a:ext cx="82232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8523288" y="4695825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37373"/>
                </a:solidFill>
                <a:latin typeface="Roboto" charset="0"/>
                <a:sym typeface="Roboto" charset="0"/>
              </a:defRPr>
            </a:lvl1pPr>
          </a:lstStyle>
          <a:p>
            <a:pPr>
              <a:defRPr/>
            </a:pPr>
            <a:fld id="{AE5C024D-CA56-4441-8AB8-74D61B0260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10" Type="http://schemas.openxmlformats.org/officeDocument/2006/relationships/image" Target="../media/image128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18325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b="1" i="1" smtClean="0">
                <a:solidFill>
                  <a:srgbClr val="AE2B1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Информационный журнал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81"/>
          <p:cNvSpPr txBox="1">
            <a:spLocks/>
          </p:cNvSpPr>
          <p:nvPr/>
        </p:nvSpPr>
        <p:spPr bwMode="auto">
          <a:xfrm>
            <a:off x="1671638" y="-153988"/>
            <a:ext cx="8221662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96863" y="336550"/>
            <a:ext cx="7532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Мастер-классы </a:t>
            </a:r>
          </a:p>
          <a:p>
            <a:pPr eaLnBrk="1" hangingPunct="1"/>
            <a:r>
              <a:rPr lang="ru-RU" altLang="ru-RU" sz="2400" b="1"/>
              <a:t>в подготовительных группах детского сада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аппликация. Новогодняя открытка.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075" y="3740150"/>
            <a:ext cx="1908175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AE2B1F"/>
                </a:solidFill>
                <a:latin typeface="Roboto" charset="0"/>
                <a:sym typeface="Roboto" charset="0"/>
              </a:rPr>
              <a:t>6 Б класс </a:t>
            </a:r>
          </a:p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AE2B1F"/>
                </a:solidFill>
                <a:latin typeface="Roboto" charset="0"/>
                <a:sym typeface="Roboto" charset="0"/>
              </a:rPr>
              <a:t>в 6 группе</a:t>
            </a:r>
          </a:p>
        </p:txBody>
      </p:sp>
      <p:pic>
        <p:nvPicPr>
          <p:cNvPr id="32773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3067050"/>
            <a:ext cx="25685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963" y="1906588"/>
            <a:ext cx="3568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1536700"/>
            <a:ext cx="251618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6" descr="20151119_09230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3" y="1703388"/>
            <a:ext cx="3827462" cy="2152650"/>
          </a:xfrm>
        </p:spPr>
      </p:pic>
      <p:sp>
        <p:nvSpPr>
          <p:cNvPr id="34819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00075"/>
            <a:ext cx="9058275" cy="658813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FFD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творческого проекта "Морское царство.</a:t>
            </a:r>
            <a:r>
              <a:rPr lang="ru-RU" altLang="ru-RU" sz="2200" b="1" i="1" smtClean="0">
                <a:solidFill>
                  <a:srgbClr val="FFD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pic>
        <p:nvPicPr>
          <p:cNvPr id="34820" name="Содержимое 5" descr="20151119_0917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975" y="2838450"/>
            <a:ext cx="36195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Shape 81"/>
          <p:cNvSpPr txBox="1">
            <a:spLocks/>
          </p:cNvSpPr>
          <p:nvPr/>
        </p:nvSpPr>
        <p:spPr bwMode="auto">
          <a:xfrm>
            <a:off x="912813" y="-238125"/>
            <a:ext cx="82216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25600" y="3919538"/>
            <a:ext cx="2344738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6 Д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во 2Г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6" descr="20151126_09461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650" y="3481388"/>
            <a:ext cx="2249488" cy="1524000"/>
          </a:xfrm>
        </p:spPr>
      </p:pic>
      <p:sp>
        <p:nvSpPr>
          <p:cNvPr id="35843" name="Заголовок 1"/>
          <p:cNvSpPr txBox="1">
            <a:spLocks noGrp="1"/>
          </p:cNvSpPr>
          <p:nvPr>
            <p:ph type="title"/>
          </p:nvPr>
        </p:nvSpPr>
        <p:spPr>
          <a:xfrm>
            <a:off x="104775" y="246063"/>
            <a:ext cx="9264650" cy="857250"/>
          </a:xfrm>
        </p:spPr>
        <p:txBody>
          <a:bodyPr/>
          <a:lstStyle/>
          <a:p>
            <a:r>
              <a:rPr lang="ru-RU" alt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 smtClean="0">
                <a:solidFill>
                  <a:srgbClr val="FFD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Цветы из салфеток </a:t>
            </a:r>
            <a:r>
              <a:rPr lang="en-US" altLang="ru-RU" sz="2400" b="1" i="1" dirty="0" smtClean="0">
                <a:solidFill>
                  <a:srgbClr val="FFD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altLang="ru-RU" sz="2400" b="1" i="1" dirty="0" smtClean="0">
                <a:solidFill>
                  <a:srgbClr val="FFD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технике «</a:t>
            </a:r>
            <a:r>
              <a:rPr lang="ru-RU" altLang="ru-RU" sz="2400" b="1" i="1" dirty="0" err="1" smtClean="0">
                <a:solidFill>
                  <a:srgbClr val="FFD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Топиарий</a:t>
            </a:r>
            <a:r>
              <a:rPr lang="ru-RU" altLang="ru-RU" sz="2400" b="1" i="1" dirty="0" smtClean="0">
                <a:solidFill>
                  <a:srgbClr val="FFD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мамы.</a:t>
            </a:r>
          </a:p>
        </p:txBody>
      </p:sp>
      <p:pic>
        <p:nvPicPr>
          <p:cNvPr id="35844" name="Содержимое 5" descr="20151126_11095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038" y="1504950"/>
            <a:ext cx="35115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Содержимое 4" descr="20151126_09450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763" y="1531938"/>
            <a:ext cx="2305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Содержимое 5" descr="20151126_095616.jpg"/>
          <p:cNvPicPr>
            <a:picLocks noGrp="1" noChangeAspect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4338" y="3532188"/>
            <a:ext cx="2311400" cy="1500187"/>
          </a:xfrm>
        </p:spPr>
      </p:pic>
      <p:pic>
        <p:nvPicPr>
          <p:cNvPr id="35847" name="Содержимое 8" descr="20151126_11134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524000"/>
            <a:ext cx="11795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44575" y="4051300"/>
            <a:ext cx="2209800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5Д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1Д классе</a:t>
            </a:r>
          </a:p>
        </p:txBody>
      </p:sp>
      <p:sp>
        <p:nvSpPr>
          <p:cNvPr id="35849" name="Shape 81"/>
          <p:cNvSpPr txBox="1">
            <a:spLocks/>
          </p:cNvSpPr>
          <p:nvPr/>
        </p:nvSpPr>
        <p:spPr bwMode="auto">
          <a:xfrm>
            <a:off x="1671638" y="-153988"/>
            <a:ext cx="8221662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35850" name="TextBox 3"/>
          <p:cNvSpPr txBox="1">
            <a:spLocks noChangeArrowheads="1"/>
          </p:cNvSpPr>
          <p:nvPr/>
        </p:nvSpPr>
        <p:spPr bwMode="auto">
          <a:xfrm>
            <a:off x="104775" y="144463"/>
            <a:ext cx="2268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5" descr="IMG_682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613" y="1122363"/>
            <a:ext cx="2927350" cy="2197100"/>
          </a:xfrm>
        </p:spPr>
      </p:pic>
      <p:pic>
        <p:nvPicPr>
          <p:cNvPr id="36867" name="Содержимое 6" descr="IMG_683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2013" y="1046163"/>
            <a:ext cx="2925762" cy="2195512"/>
          </a:xfrm>
        </p:spPr>
      </p:pic>
      <p:pic>
        <p:nvPicPr>
          <p:cNvPr id="36868" name="Содержимое 5" descr="IMG_684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975" y="3429000"/>
            <a:ext cx="20716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Содержимое 4" descr="IMG_682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975" y="1443038"/>
            <a:ext cx="20716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Содержимое 9" descr="IMG_682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075" y="3429000"/>
            <a:ext cx="21463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Shape 81"/>
          <p:cNvSpPr txBox="1">
            <a:spLocks/>
          </p:cNvSpPr>
          <p:nvPr/>
        </p:nvSpPr>
        <p:spPr bwMode="auto">
          <a:xfrm>
            <a:off x="1649413" y="-153988"/>
            <a:ext cx="8221662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36872" name="Прямоугольник 1"/>
          <p:cNvSpPr>
            <a:spLocks noChangeArrowheads="1"/>
          </p:cNvSpPr>
          <p:nvPr/>
        </p:nvSpPr>
        <p:spPr bwMode="auto">
          <a:xfrm>
            <a:off x="46038" y="538163"/>
            <a:ext cx="40020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FFC000"/>
                </a:solidFill>
              </a:rPr>
              <a:t>Проект</a:t>
            </a:r>
            <a:r>
              <a:rPr lang="ru-RU" altLang="ru-RU" sz="2700"/>
              <a:t> </a:t>
            </a:r>
            <a:r>
              <a:rPr lang="ru-RU" altLang="ru-RU" sz="2400" b="1" i="1">
                <a:solidFill>
                  <a:srgbClr val="FFC000"/>
                </a:solidFill>
              </a:rPr>
              <a:t>«День Матери».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850" y="3832225"/>
            <a:ext cx="2143125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5В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1Е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18" y="3160802"/>
            <a:ext cx="3521075" cy="1684248"/>
          </a:xfrm>
          <a:prstGeom prst="rect">
            <a:avLst/>
          </a:prstGeom>
        </p:spPr>
      </p:pic>
      <p:sp>
        <p:nvSpPr>
          <p:cNvPr id="37890" name="Заголовок 1"/>
          <p:cNvSpPr txBox="1">
            <a:spLocks noGrp="1"/>
          </p:cNvSpPr>
          <p:nvPr>
            <p:ph type="title"/>
          </p:nvPr>
        </p:nvSpPr>
        <p:spPr>
          <a:xfrm>
            <a:off x="906463" y="-260350"/>
            <a:ext cx="8221662" cy="101282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третий 24 ноября</a:t>
            </a:r>
          </a:p>
        </p:txBody>
      </p:sp>
      <p:pic>
        <p:nvPicPr>
          <p:cNvPr id="37891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935038"/>
            <a:ext cx="32194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915988"/>
            <a:ext cx="2565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238" y="733425"/>
            <a:ext cx="208438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313" y="3065463"/>
            <a:ext cx="25019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Прямоугольник 7"/>
          <p:cNvSpPr>
            <a:spLocks noChangeArrowheads="1"/>
          </p:cNvSpPr>
          <p:nvPr/>
        </p:nvSpPr>
        <p:spPr bwMode="auto">
          <a:xfrm>
            <a:off x="444500" y="333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 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снежинка.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4300" y="3890963"/>
            <a:ext cx="2184400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7Б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4А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81"/>
          <p:cNvSpPr txBox="1">
            <a:spLocks/>
          </p:cNvSpPr>
          <p:nvPr/>
        </p:nvSpPr>
        <p:spPr bwMode="auto">
          <a:xfrm>
            <a:off x="1628775" y="-160338"/>
            <a:ext cx="8221663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38915" name="Прямоугольник 8"/>
          <p:cNvSpPr>
            <a:spLocks noChangeArrowheads="1"/>
          </p:cNvSpPr>
          <p:nvPr/>
        </p:nvSpPr>
        <p:spPr bwMode="auto">
          <a:xfrm>
            <a:off x="96838" y="1270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 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Изготовление 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снежинки-балеринки.</a:t>
            </a:r>
          </a:p>
        </p:txBody>
      </p:sp>
      <p:pic>
        <p:nvPicPr>
          <p:cNvPr id="38916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088" y="852488"/>
            <a:ext cx="3130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401763"/>
            <a:ext cx="327977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138" y="3175000"/>
            <a:ext cx="2882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2963863"/>
            <a:ext cx="20955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0200" y="4037013"/>
            <a:ext cx="2387600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6А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во 2А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2641600"/>
            <a:ext cx="15351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900" y="1077913"/>
            <a:ext cx="31242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75" y="2922588"/>
            <a:ext cx="29495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1112838"/>
            <a:ext cx="2112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Shape 81"/>
          <p:cNvSpPr txBox="1">
            <a:spLocks/>
          </p:cNvSpPr>
          <p:nvPr/>
        </p:nvSpPr>
        <p:spPr bwMode="auto">
          <a:xfrm>
            <a:off x="1628775" y="-160338"/>
            <a:ext cx="8221663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246063" y="247650"/>
            <a:ext cx="8888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Мастер-классы 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Изготовление художественной аппликации по сказкам.</a:t>
            </a:r>
          </a:p>
        </p:txBody>
      </p:sp>
      <p:pic>
        <p:nvPicPr>
          <p:cNvPr id="39944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613" y="3402013"/>
            <a:ext cx="22225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1077913"/>
            <a:ext cx="10699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2100" y="4113213"/>
            <a:ext cx="2370138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6А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во 2Б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079500"/>
            <a:ext cx="38068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775" y="852488"/>
            <a:ext cx="2754313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342900" y="168275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 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снежинка.</a:t>
            </a:r>
          </a:p>
        </p:txBody>
      </p:sp>
      <p:sp>
        <p:nvSpPr>
          <p:cNvPr id="40965" name="Shape 81"/>
          <p:cNvSpPr txBox="1">
            <a:spLocks/>
          </p:cNvSpPr>
          <p:nvPr/>
        </p:nvSpPr>
        <p:spPr bwMode="auto">
          <a:xfrm>
            <a:off x="1628775" y="-160338"/>
            <a:ext cx="8221663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pic>
        <p:nvPicPr>
          <p:cNvPr id="40966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050" y="2878138"/>
            <a:ext cx="273843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6575" y="3638550"/>
            <a:ext cx="2184400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6А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3А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83000">
              <a:srgbClr val="71C9FD"/>
            </a:gs>
            <a:gs pos="96001">
              <a:srgbClr val="71C9FD"/>
            </a:gs>
            <a:gs pos="100000">
              <a:srgbClr val="A0DBFE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413" y="2160588"/>
            <a:ext cx="3582987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512" y="1255890"/>
            <a:ext cx="319246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Shape 81"/>
          <p:cNvSpPr txBox="1">
            <a:spLocks/>
          </p:cNvSpPr>
          <p:nvPr/>
        </p:nvSpPr>
        <p:spPr bwMode="auto">
          <a:xfrm>
            <a:off x="1628775" y="-160338"/>
            <a:ext cx="8221663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05898" y="980605"/>
            <a:ext cx="3526554" cy="707886"/>
          </a:xfrm>
          <a:extLst/>
        </p:spPr>
        <p:txBody>
          <a:bodyPr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lt1"/>
              </a:buClr>
              <a:buFont typeface="Roboto"/>
              <a:buNone/>
              <a:defRPr/>
            </a:pPr>
            <a:r>
              <a:rPr lang="ru-RU" sz="4000" b="1" dirty="0" smtClean="0">
                <a:ln/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В 11А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4000" b="1" dirty="0" smtClean="0">
                <a:ln/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и 11Б </a:t>
            </a:r>
            <a:endParaRPr lang="ru-RU" sz="4000" b="1" dirty="0">
              <a:ln/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91" name="Прямоугольник 7"/>
          <p:cNvSpPr>
            <a:spLocks noChangeArrowheads="1"/>
          </p:cNvSpPr>
          <p:nvPr/>
        </p:nvSpPr>
        <p:spPr bwMode="auto">
          <a:xfrm>
            <a:off x="311150" y="3937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Викторина</a:t>
            </a:r>
          </a:p>
          <a:p>
            <a:pPr eaLnBrk="1" hangingPunct="1"/>
            <a:r>
              <a:rPr lang="ru-RU" altLang="ru-RU" sz="2400" b="1">
                <a:solidFill>
                  <a:srgbClr val="FFC000"/>
                </a:solidFill>
              </a:rPr>
              <a:t>Ученые на купюрах мира. </a:t>
            </a:r>
          </a:p>
          <a:p>
            <a:pPr eaLnBrk="1" hangingPunct="1"/>
            <a:endParaRPr lang="ru-RU" altLang="ru-RU" sz="2400" b="1" i="1">
              <a:solidFill>
                <a:srgbClr val="FFD55F"/>
              </a:solidFill>
            </a:endParaRPr>
          </a:p>
        </p:txBody>
      </p:sp>
      <p:pic>
        <p:nvPicPr>
          <p:cNvPr id="41987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93" y="2946400"/>
            <a:ext cx="25336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5" descr="20151126_11443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1463" y="1206500"/>
            <a:ext cx="2625725" cy="1704975"/>
          </a:xfrm>
        </p:spPr>
      </p:pic>
      <p:sp>
        <p:nvSpPr>
          <p:cNvPr id="43011" name="Заголовок 1"/>
          <p:cNvSpPr txBox="1">
            <a:spLocks noGrp="1"/>
          </p:cNvSpPr>
          <p:nvPr>
            <p:ph type="title"/>
          </p:nvPr>
        </p:nvSpPr>
        <p:spPr>
          <a:xfrm>
            <a:off x="142875" y="368300"/>
            <a:ext cx="8772525" cy="768350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открытки «Подарок на День Матери».</a:t>
            </a:r>
          </a:p>
        </p:txBody>
      </p:sp>
      <p:pic>
        <p:nvPicPr>
          <p:cNvPr id="43012" name="Содержимое 5" descr="20151126_1228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169988"/>
            <a:ext cx="37147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Содержимое 4" descr="20151126_1203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638" y="1169988"/>
            <a:ext cx="190976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Содержимое 6" descr="20151126_115923.jpg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06"/>
          <a:stretch>
            <a:fillRect/>
          </a:stretch>
        </p:blipFill>
        <p:spPr>
          <a:xfrm>
            <a:off x="4645025" y="3103563"/>
            <a:ext cx="1441450" cy="1928812"/>
          </a:xfrm>
        </p:spPr>
      </p:pic>
      <p:sp>
        <p:nvSpPr>
          <p:cNvPr id="43015" name="Заголовок 1"/>
          <p:cNvSpPr txBox="1">
            <a:spLocks/>
          </p:cNvSpPr>
          <p:nvPr/>
        </p:nvSpPr>
        <p:spPr bwMode="auto">
          <a:xfrm>
            <a:off x="3041650" y="-260350"/>
            <a:ext cx="60896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четвертый 25 ноября</a:t>
            </a:r>
            <a:endParaRPr lang="ru-RU" altLang="ru-RU" sz="36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575" y="3638550"/>
            <a:ext cx="2143125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5Г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1Г классе</a:t>
            </a:r>
          </a:p>
        </p:txBody>
      </p:sp>
      <p:sp>
        <p:nvSpPr>
          <p:cNvPr id="43017" name="TextBox 3"/>
          <p:cNvSpPr txBox="1">
            <a:spLocks noChangeArrowheads="1"/>
          </p:cNvSpPr>
          <p:nvPr/>
        </p:nvSpPr>
        <p:spPr bwMode="auto">
          <a:xfrm>
            <a:off x="249238" y="204788"/>
            <a:ext cx="2266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66"/>
          <p:cNvSpPr txBox="1">
            <a:spLocks noGrp="1"/>
          </p:cNvSpPr>
          <p:nvPr>
            <p:ph type="ctrTitle"/>
          </p:nvPr>
        </p:nvSpPr>
        <p:spPr>
          <a:xfrm>
            <a:off x="293688" y="3671888"/>
            <a:ext cx="8223250" cy="9334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b="1" smtClean="0">
                <a:solidFill>
                  <a:srgbClr val="AE2B1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НЕДЕЛЯ </a:t>
            </a:r>
            <a:br>
              <a:rPr lang="ru-RU" altLang="ru-RU" b="1" smtClean="0">
                <a:solidFill>
                  <a:srgbClr val="AE2B1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</a:br>
            <a:r>
              <a:rPr lang="ru-RU" altLang="ru-RU" b="1" smtClean="0">
                <a:solidFill>
                  <a:srgbClr val="AE2B1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ФИЗИКИ, ИНФОРМАТИКИ </a:t>
            </a:r>
            <a:br>
              <a:rPr lang="ru-RU" altLang="ru-RU" b="1" smtClean="0">
                <a:solidFill>
                  <a:srgbClr val="AE2B1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</a:br>
            <a:r>
              <a:rPr lang="ru-RU" altLang="ru-RU" b="1" smtClean="0">
                <a:solidFill>
                  <a:srgbClr val="AE2B1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И  ТЕХНОЛОГИИ</a:t>
            </a:r>
            <a:r>
              <a:rPr lang="ru-RU" altLang="ru-RU" smtClean="0">
                <a:solidFill>
                  <a:srgbClr val="AE2B1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</a:t>
            </a:r>
            <a:br>
              <a:rPr lang="ru-RU" altLang="ru-RU" smtClean="0">
                <a:solidFill>
                  <a:srgbClr val="AE2B1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</a:br>
            <a:endParaRPr lang="ru-RU" altLang="ru-RU" smtClean="0">
              <a:solidFill>
                <a:srgbClr val="FFFFFF"/>
              </a:solidFill>
              <a:latin typeface="Roboto" charset="0"/>
              <a:cs typeface="Arial" panose="020B0604020202020204" pitchFamily="34" charset="0"/>
              <a:sym typeface="Roboto" charset="0"/>
            </a:endParaRPr>
          </a:p>
        </p:txBody>
      </p:sp>
      <p:sp>
        <p:nvSpPr>
          <p:cNvPr id="16387" name="Shape 67"/>
          <p:cNvSpPr txBox="1">
            <a:spLocks noGrp="1"/>
          </p:cNvSpPr>
          <p:nvPr>
            <p:ph type="subTitle" idx="1"/>
          </p:nvPr>
        </p:nvSpPr>
        <p:spPr>
          <a:xfrm>
            <a:off x="460375" y="574675"/>
            <a:ext cx="8223250" cy="4333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charset="0"/>
              <a:buNone/>
            </a:pPr>
            <a:r>
              <a:rPr lang="ru-RU" altLang="ru-RU" sz="2400" b="1" smtClean="0">
                <a:solidFill>
                  <a:srgbClr val="FCE5CD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С 22 по 30 ноября в гимназии прошла традиционная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Содержимое 7" descr="20151125_12503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038" y="1512888"/>
            <a:ext cx="3438525" cy="2155825"/>
          </a:xfrm>
        </p:spPr>
      </p:pic>
      <p:pic>
        <p:nvPicPr>
          <p:cNvPr id="44035" name="Содержимое 6" descr="20151125_12483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0" y="3756025"/>
            <a:ext cx="2111375" cy="1258888"/>
          </a:xfrm>
        </p:spPr>
      </p:pic>
      <p:pic>
        <p:nvPicPr>
          <p:cNvPr id="44036" name="Содержимое 4" descr="20151125_1251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1512888"/>
            <a:ext cx="330676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Заголовок 1"/>
          <p:cNvSpPr txBox="1">
            <a:spLocks/>
          </p:cNvSpPr>
          <p:nvPr/>
        </p:nvSpPr>
        <p:spPr bwMode="auto">
          <a:xfrm>
            <a:off x="3041650" y="-260350"/>
            <a:ext cx="60896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четвертый 25 ноября</a:t>
            </a:r>
            <a:endParaRPr lang="ru-RU" altLang="ru-RU" sz="36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44038" name="Прямоугольник 2"/>
          <p:cNvSpPr>
            <a:spLocks noChangeArrowheads="1"/>
          </p:cNvSpPr>
          <p:nvPr/>
        </p:nvSpPr>
        <p:spPr bwMode="auto">
          <a:xfrm>
            <a:off x="0" y="681038"/>
            <a:ext cx="8963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FFC000"/>
                </a:solidFill>
              </a:rPr>
              <a:t>Презентация проекта по Кулинарии </a:t>
            </a:r>
          </a:p>
          <a:p>
            <a:r>
              <a:rPr lang="ru-RU" altLang="ru-RU" sz="2400" b="1" i="1">
                <a:solidFill>
                  <a:srgbClr val="FFC000"/>
                </a:solidFill>
              </a:rPr>
              <a:t>«Видео рецепт Шарлотки», чаепитие.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8413" y="4065588"/>
            <a:ext cx="2601912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7Д и 9Г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5Г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Содержимое 5" descr="IMG_682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788" y="1503363"/>
            <a:ext cx="2965450" cy="2224087"/>
          </a:xfrm>
        </p:spPr>
      </p:pic>
      <p:pic>
        <p:nvPicPr>
          <p:cNvPr id="45059" name="Содержимое 6" descr="IMG_683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2313" y="941388"/>
            <a:ext cx="3160712" cy="2371725"/>
          </a:xfrm>
        </p:spPr>
      </p:pic>
      <p:pic>
        <p:nvPicPr>
          <p:cNvPr id="45060" name="Содержимое 5" descr="IMG_684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438" y="3503613"/>
            <a:ext cx="20716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Содержимое 4" descr="IMG_682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00" y="1792288"/>
            <a:ext cx="20716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Содержимое 9" descr="IMG_682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913" y="3503613"/>
            <a:ext cx="21463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Заголовок 1"/>
          <p:cNvSpPr txBox="1">
            <a:spLocks/>
          </p:cNvSpPr>
          <p:nvPr/>
        </p:nvSpPr>
        <p:spPr bwMode="auto">
          <a:xfrm>
            <a:off x="3041650" y="-260350"/>
            <a:ext cx="60896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четвертый 25 ноября</a:t>
            </a:r>
            <a:endParaRPr lang="ru-RU" altLang="ru-RU" sz="36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45064" name="Прямоугольник 1"/>
          <p:cNvSpPr>
            <a:spLocks noChangeArrowheads="1"/>
          </p:cNvSpPr>
          <p:nvPr/>
        </p:nvSpPr>
        <p:spPr bwMode="auto">
          <a:xfrm>
            <a:off x="261938" y="788988"/>
            <a:ext cx="399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FFC000"/>
                </a:solidFill>
              </a:rPr>
              <a:t>Проект «День Матери».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7113" y="3981450"/>
            <a:ext cx="2144712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5В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1Е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 txBox="1">
            <a:spLocks noGrp="1"/>
          </p:cNvSpPr>
          <p:nvPr>
            <p:ph type="title"/>
          </p:nvPr>
        </p:nvSpPr>
        <p:spPr>
          <a:xfrm>
            <a:off x="922338" y="-127000"/>
            <a:ext cx="8221662" cy="101282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z="360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четвертый 25 ноября</a:t>
            </a:r>
            <a:endParaRPr lang="ru-RU" altLang="ru-RU" sz="3600" smtClean="0">
              <a:solidFill>
                <a:srgbClr val="FFFFFF"/>
              </a:solidFill>
              <a:latin typeface="Roboto" charset="0"/>
              <a:cs typeface="Arial" panose="020B0604020202020204" pitchFamily="34" charset="0"/>
              <a:sym typeface="Roboto" charset="0"/>
            </a:endParaRPr>
          </a:p>
        </p:txBody>
      </p:sp>
      <p:pic>
        <p:nvPicPr>
          <p:cNvPr id="4608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84275"/>
            <a:ext cx="27114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238" y="3305175"/>
            <a:ext cx="23526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50" y="785813"/>
            <a:ext cx="58054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175" y="3705225"/>
            <a:ext cx="2166938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5Б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1Б классе</a:t>
            </a:r>
          </a:p>
        </p:txBody>
      </p:sp>
      <p:pic>
        <p:nvPicPr>
          <p:cNvPr id="46087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50" y="3335338"/>
            <a:ext cx="23526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3"/>
          <p:cNvSpPr txBox="1">
            <a:spLocks noChangeArrowheads="1"/>
          </p:cNvSpPr>
          <p:nvPr/>
        </p:nvSpPr>
        <p:spPr bwMode="auto">
          <a:xfrm>
            <a:off x="296863" y="336550"/>
            <a:ext cx="7532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</a:t>
            </a:r>
          </a:p>
          <a:p>
            <a:pPr eaLnBrk="1" hangingPunct="1"/>
            <a:r>
              <a:rPr lang="ru-RU" altLang="ru-RU" sz="2400" b="1" i="1">
                <a:solidFill>
                  <a:schemeClr val="bg1"/>
                </a:solidFill>
              </a:rPr>
              <a:t>Объемная аппликация. Новогодняя открытка.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81"/>
          <p:cNvSpPr txBox="1">
            <a:spLocks noGrp="1"/>
          </p:cNvSpPr>
          <p:nvPr>
            <p:ph type="title"/>
          </p:nvPr>
        </p:nvSpPr>
        <p:spPr>
          <a:xfrm>
            <a:off x="860425" y="-109538"/>
            <a:ext cx="8221663" cy="101282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четвертый 2</a:t>
            </a:r>
            <a:r>
              <a:rPr lang="en-US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5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ноября</a:t>
            </a:r>
          </a:p>
        </p:txBody>
      </p:sp>
      <p:pic>
        <p:nvPicPr>
          <p:cNvPr id="47107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77"/>
          <a:stretch>
            <a:fillRect/>
          </a:stretch>
        </p:blipFill>
        <p:spPr bwMode="auto">
          <a:xfrm>
            <a:off x="6896100" y="1166813"/>
            <a:ext cx="21447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1322388"/>
            <a:ext cx="22542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0213" y="3749675"/>
            <a:ext cx="2184400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5Б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1А классе</a:t>
            </a:r>
          </a:p>
        </p:txBody>
      </p:sp>
      <p:pic>
        <p:nvPicPr>
          <p:cNvPr id="47110" name="Picture 5" descr="H:\ФИТ\ФИТ\CIMG07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425" y="1166813"/>
            <a:ext cx="42100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Box 3"/>
          <p:cNvSpPr txBox="1">
            <a:spLocks noChangeArrowheads="1"/>
          </p:cNvSpPr>
          <p:nvPr/>
        </p:nvSpPr>
        <p:spPr bwMode="auto">
          <a:xfrm>
            <a:off x="296863" y="336550"/>
            <a:ext cx="7532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аппликация. Новогодняя открытка.</a:t>
            </a:r>
          </a:p>
        </p:txBody>
      </p:sp>
      <p:pic>
        <p:nvPicPr>
          <p:cNvPr id="4711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519488"/>
            <a:ext cx="121285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588" y="3328988"/>
            <a:ext cx="21447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3284538"/>
            <a:ext cx="233521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81"/>
          <p:cNvSpPr txBox="1">
            <a:spLocks noGrp="1"/>
          </p:cNvSpPr>
          <p:nvPr>
            <p:ph type="title"/>
          </p:nvPr>
        </p:nvSpPr>
        <p:spPr>
          <a:xfrm>
            <a:off x="879475" y="-187325"/>
            <a:ext cx="8223250" cy="10128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четвертый 25 ноября</a:t>
            </a:r>
          </a:p>
        </p:txBody>
      </p:sp>
      <p:sp>
        <p:nvSpPr>
          <p:cNvPr id="48131" name="Прямоугольник 1"/>
          <p:cNvSpPr>
            <a:spLocks noChangeArrowheads="1"/>
          </p:cNvSpPr>
          <p:nvPr/>
        </p:nvSpPr>
        <p:spPr bwMode="auto">
          <a:xfrm>
            <a:off x="250825" y="700088"/>
            <a:ext cx="8893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FFD55F"/>
                </a:solidFill>
              </a:rPr>
              <a:t>Открытый городской конкурс научно-технических проектов школьников «ИНЖЕНЕРНЫЙ СТАРТ»</a:t>
            </a:r>
          </a:p>
        </p:txBody>
      </p:sp>
      <p:pic>
        <p:nvPicPr>
          <p:cNvPr id="48132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0" y="1597025"/>
            <a:ext cx="2436813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Прямоугольник 3"/>
          <p:cNvSpPr>
            <a:spLocks noChangeArrowheads="1"/>
          </p:cNvSpPr>
          <p:nvPr/>
        </p:nvSpPr>
        <p:spPr bwMode="auto">
          <a:xfrm>
            <a:off x="125413" y="1790700"/>
            <a:ext cx="5567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484C51"/>
                </a:solidFill>
              </a:rPr>
              <a:t>Поздравляем учеников инженерного класса </a:t>
            </a:r>
          </a:p>
          <a:p>
            <a:r>
              <a:rPr lang="ru-RU" altLang="ru-RU" sz="2000" dirty="0">
                <a:solidFill>
                  <a:srgbClr val="484C51"/>
                </a:solidFill>
              </a:rPr>
              <a:t>Марию и Тимура (СП2), которые с проектом </a:t>
            </a:r>
            <a:r>
              <a:rPr lang="ru-RU" altLang="ru-RU" sz="2000" b="1" dirty="0">
                <a:solidFill>
                  <a:srgbClr val="C00000"/>
                </a:solidFill>
              </a:rPr>
              <a:t>«Автоматизация метрополитена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»</a:t>
            </a:r>
            <a:r>
              <a:rPr lang="ru-RU" altLang="ru-RU" sz="2000" dirty="0" smtClean="0">
                <a:solidFill>
                  <a:srgbClr val="484C51"/>
                </a:solidFill>
              </a:rPr>
              <a:t>, </a:t>
            </a:r>
            <a:r>
              <a:rPr lang="ru-RU" altLang="ru-RU" sz="2000" dirty="0">
                <a:solidFill>
                  <a:srgbClr val="484C51"/>
                </a:solidFill>
              </a:rPr>
              <a:t>заняли </a:t>
            </a:r>
          </a:p>
          <a:p>
            <a:r>
              <a:rPr lang="ru-RU" altLang="ru-RU" sz="2000" b="1" dirty="0">
                <a:solidFill>
                  <a:srgbClr val="FF0000"/>
                </a:solidFill>
              </a:rPr>
              <a:t>3 место в городском конкурсе </a:t>
            </a:r>
          </a:p>
          <a:p>
            <a:r>
              <a:rPr lang="ru-RU" altLang="ru-RU" sz="2000" b="1" dirty="0">
                <a:solidFill>
                  <a:srgbClr val="FF0000"/>
                </a:solidFill>
              </a:rPr>
              <a:t>«Инженерный старт»!</a:t>
            </a:r>
          </a:p>
          <a:p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263" y="3006725"/>
            <a:ext cx="276701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20616">
            <a:off x="7421962" y="867014"/>
            <a:ext cx="1360398" cy="99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245" y="1979862"/>
            <a:ext cx="1641978" cy="1028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43033">
            <a:off x="5990093" y="806124"/>
            <a:ext cx="1378412" cy="974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8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050" y="1449388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Shape 81"/>
          <p:cNvSpPr txBox="1">
            <a:spLocks noGrp="1"/>
          </p:cNvSpPr>
          <p:nvPr>
            <p:ph type="title"/>
          </p:nvPr>
        </p:nvSpPr>
        <p:spPr>
          <a:xfrm>
            <a:off x="1522413" y="-215900"/>
            <a:ext cx="8223250" cy="10128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пятый 2</a:t>
            </a:r>
            <a:r>
              <a:rPr lang="en-US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6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ноября</a:t>
            </a:r>
          </a:p>
        </p:txBody>
      </p:sp>
      <p:pic>
        <p:nvPicPr>
          <p:cNvPr id="49160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3306763"/>
            <a:ext cx="234473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1371600"/>
            <a:ext cx="2311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3"/>
          <p:cNvSpPr txBox="1">
            <a:spLocks noChangeArrowheads="1"/>
          </p:cNvSpPr>
          <p:nvPr/>
        </p:nvSpPr>
        <p:spPr bwMode="auto">
          <a:xfrm>
            <a:off x="296863" y="158750"/>
            <a:ext cx="3490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 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Кофейная фантазия.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36925" y="4014788"/>
            <a:ext cx="2165350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7А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 4Б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038" y="3195638"/>
            <a:ext cx="9017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900" y="1052513"/>
            <a:ext cx="117316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1052513"/>
            <a:ext cx="60626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3195638"/>
            <a:ext cx="239871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Shape 81"/>
          <p:cNvSpPr txBox="1">
            <a:spLocks noGrp="1"/>
          </p:cNvSpPr>
          <p:nvPr>
            <p:ph type="title"/>
          </p:nvPr>
        </p:nvSpPr>
        <p:spPr>
          <a:xfrm>
            <a:off x="893763" y="-220663"/>
            <a:ext cx="8223250" cy="1012826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пятый 26 ноября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688" y="3617913"/>
            <a:ext cx="2170112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5А класс </a:t>
            </a:r>
          </a:p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AE2B1F"/>
                </a:solidFill>
                <a:latin typeface="Roboto" charset="0"/>
                <a:sym typeface="Roboto" charset="0"/>
              </a:rPr>
              <a:t>в</a:t>
            </a: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 1В классе</a:t>
            </a:r>
          </a:p>
        </p:txBody>
      </p:sp>
      <p:sp>
        <p:nvSpPr>
          <p:cNvPr id="50184" name="TextBox 3"/>
          <p:cNvSpPr txBox="1">
            <a:spLocks noChangeArrowheads="1"/>
          </p:cNvSpPr>
          <p:nvPr/>
        </p:nvSpPr>
        <p:spPr bwMode="auto">
          <a:xfrm>
            <a:off x="296863" y="158750"/>
            <a:ext cx="7532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 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аппликация. Новогодняя открытка.</a:t>
            </a:r>
          </a:p>
        </p:txBody>
      </p:sp>
      <p:pic>
        <p:nvPicPr>
          <p:cNvPr id="50185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838" y="3179763"/>
            <a:ext cx="24066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81"/>
          <p:cNvSpPr txBox="1">
            <a:spLocks noGrp="1"/>
          </p:cNvSpPr>
          <p:nvPr>
            <p:ph type="title"/>
          </p:nvPr>
        </p:nvSpPr>
        <p:spPr>
          <a:xfrm>
            <a:off x="1670050" y="-107950"/>
            <a:ext cx="8223250" cy="10128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пятый 26 ноября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296863" y="565150"/>
            <a:ext cx="5403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Турнир эрудитов по информатике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«Хочу ВСЕ знать»</a:t>
            </a:r>
          </a:p>
        </p:txBody>
      </p:sp>
      <p:pic>
        <p:nvPicPr>
          <p:cNvPr id="51204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688" y="2513013"/>
            <a:ext cx="28479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795463"/>
            <a:ext cx="28606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5605898" y="980605"/>
            <a:ext cx="35265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chemeClr val="lt1"/>
              </a:buClr>
              <a:buFont typeface="Roboto"/>
              <a:buNone/>
              <a:defRPr/>
            </a:pPr>
            <a:r>
              <a:rPr lang="ru-RU" sz="4000" b="1" kern="0" dirty="0" smtClean="0">
                <a:ln/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В 5А классе</a:t>
            </a:r>
            <a:endParaRPr lang="ru-RU" sz="4000" b="1" kern="0" dirty="0">
              <a:ln/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81"/>
          <p:cNvSpPr txBox="1">
            <a:spLocks noGrp="1"/>
          </p:cNvSpPr>
          <p:nvPr>
            <p:ph type="title"/>
          </p:nvPr>
        </p:nvSpPr>
        <p:spPr>
          <a:xfrm>
            <a:off x="863600" y="-138113"/>
            <a:ext cx="8221663" cy="1012826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пятый 26 ноября</a:t>
            </a:r>
          </a:p>
        </p:txBody>
      </p:sp>
      <p:sp>
        <p:nvSpPr>
          <p:cNvPr id="52227" name="Прямоугольник 1"/>
          <p:cNvSpPr>
            <a:spLocks noChangeArrowheads="1"/>
          </p:cNvSpPr>
          <p:nvPr/>
        </p:nvSpPr>
        <p:spPr bwMode="auto">
          <a:xfrm>
            <a:off x="234950" y="312738"/>
            <a:ext cx="45720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Конкурс</a:t>
            </a:r>
          </a:p>
          <a:p>
            <a:pPr eaLnBrk="1" hangingPunct="1"/>
            <a:r>
              <a:rPr lang="ru-RU" altLang="ru-RU" sz="2400" b="1" i="1" dirty="0">
                <a:solidFill>
                  <a:srgbClr val="FFD55F"/>
                </a:solidFill>
              </a:rPr>
              <a:t>«Придумай эксперимент»</a:t>
            </a:r>
            <a:endParaRPr lang="en-US" altLang="ru-RU" sz="2400" b="1" i="1" dirty="0">
              <a:solidFill>
                <a:srgbClr val="FFD55F"/>
              </a:solidFill>
            </a:endParaRPr>
          </a:p>
          <a:p>
            <a:pPr eaLnBrk="1" hangingPunct="1"/>
            <a:endParaRPr lang="ru-RU" altLang="ru-RU" sz="1800" b="1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1800" b="1" dirty="0">
                <a:solidFill>
                  <a:schemeClr val="bg1"/>
                </a:solidFill>
              </a:rPr>
              <a:t>Учащиеся решали </a:t>
            </a:r>
          </a:p>
          <a:p>
            <a:pPr eaLnBrk="1" hangingPunct="1"/>
            <a:r>
              <a:rPr lang="ru-RU" altLang="ru-RU" sz="1800" b="1" dirty="0">
                <a:solidFill>
                  <a:schemeClr val="bg1"/>
                </a:solidFill>
              </a:rPr>
              <a:t>практические </a:t>
            </a:r>
          </a:p>
          <a:p>
            <a:pPr eaLnBrk="1" hangingPunct="1"/>
            <a:r>
              <a:rPr lang="ru-RU" altLang="ru-RU" sz="1800" b="1" dirty="0">
                <a:solidFill>
                  <a:schemeClr val="bg1"/>
                </a:solidFill>
              </a:rPr>
              <a:t>задачи по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физике, </a:t>
            </a:r>
            <a:endParaRPr lang="ru-RU" altLang="ru-RU" sz="1800" b="1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1800" b="1" dirty="0">
                <a:solidFill>
                  <a:schemeClr val="bg1"/>
                </a:solidFill>
              </a:rPr>
              <a:t>с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ами </a:t>
            </a:r>
            <a:r>
              <a:rPr lang="ru-RU" altLang="ru-RU" sz="1800" b="1" dirty="0">
                <a:solidFill>
                  <a:schemeClr val="bg1"/>
                </a:solidFill>
              </a:rPr>
              <a:t>придумывали </a:t>
            </a:r>
          </a:p>
          <a:p>
            <a:pPr eaLnBrk="1" hangingPunct="1"/>
            <a:r>
              <a:rPr lang="ru-RU" altLang="ru-RU" sz="1800" b="1" dirty="0">
                <a:solidFill>
                  <a:schemeClr val="bg1"/>
                </a:solidFill>
              </a:rPr>
              <a:t>эксперименты. 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5559120" y="660159"/>
            <a:ext cx="35265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chemeClr val="lt1"/>
              </a:buClr>
              <a:buFont typeface="Roboto"/>
              <a:buNone/>
              <a:defRPr/>
            </a:pPr>
            <a:r>
              <a:rPr lang="ru-RU" sz="4000" b="1" kern="0" dirty="0" smtClean="0">
                <a:ln/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В 10Б классе</a:t>
            </a:r>
            <a:endParaRPr lang="ru-RU" sz="4000" b="1" kern="0" dirty="0">
              <a:ln/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229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882900"/>
            <a:ext cx="30273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89"/>
          <a:stretch>
            <a:fillRect/>
          </a:stretch>
        </p:blipFill>
        <p:spPr bwMode="auto">
          <a:xfrm>
            <a:off x="3560763" y="1204913"/>
            <a:ext cx="24939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688" y="1290638"/>
            <a:ext cx="24685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688" y="3243263"/>
            <a:ext cx="246856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763" y="3243263"/>
            <a:ext cx="2547937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81"/>
          <p:cNvSpPr txBox="1">
            <a:spLocks noGrp="1"/>
          </p:cNvSpPr>
          <p:nvPr>
            <p:ph type="title"/>
          </p:nvPr>
        </p:nvSpPr>
        <p:spPr>
          <a:xfrm>
            <a:off x="912813" y="-166688"/>
            <a:ext cx="8221662" cy="1012826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пятый 26 ноября</a:t>
            </a:r>
          </a:p>
        </p:txBody>
      </p:sp>
      <p:pic>
        <p:nvPicPr>
          <p:cNvPr id="53251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263" y="747713"/>
            <a:ext cx="3122612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787400"/>
            <a:ext cx="31210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1054100"/>
            <a:ext cx="16462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438" y="3217863"/>
            <a:ext cx="23574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3217863"/>
            <a:ext cx="2339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2895600"/>
            <a:ext cx="15684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66000">
              <a:srgbClr val="71C9FD"/>
            </a:gs>
            <a:gs pos="83000">
              <a:srgbClr val="71C9FD"/>
            </a:gs>
            <a:gs pos="100000">
              <a:srgbClr val="A0DBF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72"/>
          <p:cNvSpPr txBox="1">
            <a:spLocks noGrp="1"/>
          </p:cNvSpPr>
          <p:nvPr>
            <p:ph type="title"/>
          </p:nvPr>
        </p:nvSpPr>
        <p:spPr>
          <a:xfrm>
            <a:off x="1185863" y="-169863"/>
            <a:ext cx="8682037" cy="101282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</a:t>
            </a: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первый 22 ноября</a:t>
            </a:r>
          </a:p>
        </p:txBody>
      </p:sp>
      <p:pic>
        <p:nvPicPr>
          <p:cNvPr id="18435" name="Shape 73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508000"/>
            <a:ext cx="2525712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Shap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75" y="2619375"/>
            <a:ext cx="251936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hape 7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1106488"/>
            <a:ext cx="33861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hape 76"/>
          <p:cNvSpPr txBox="1">
            <a:spLocks noChangeArrowheads="1"/>
          </p:cNvSpPr>
          <p:nvPr/>
        </p:nvSpPr>
        <p:spPr bwMode="auto">
          <a:xfrm>
            <a:off x="3449638" y="3648075"/>
            <a:ext cx="5137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На базе Подразделения 2 прошел </a:t>
            </a:r>
          </a:p>
          <a:p>
            <a:pPr algn="ctr" eaLnBrk="1" hangingPunct="1"/>
            <a:r>
              <a:rPr lang="ru-RU" altLang="ru-RU" b="1"/>
              <a:t>окружной тур олимпиады по физике</a:t>
            </a:r>
          </a:p>
          <a:p>
            <a:pPr algn="ctr" eaLnBrk="1" hangingPunct="1"/>
            <a:r>
              <a:rPr lang="ru-RU" altLang="ru-RU" b="1"/>
              <a:t>ЖЕЛАЕМ ВСЕМ УЧАСТНИКАМ </a:t>
            </a:r>
          </a:p>
          <a:p>
            <a:pPr algn="ctr" eaLnBrk="1" hangingPunct="1"/>
            <a:r>
              <a:rPr lang="ru-RU" altLang="ru-RU" b="1"/>
              <a:t>УДАЧИ!</a:t>
            </a:r>
            <a:br>
              <a:rPr lang="ru-RU" altLang="ru-RU" b="1"/>
            </a:br>
            <a:endParaRPr lang="ru-RU" altLang="ru-RU" b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K:\DCIM\154___12\IMG_03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3317875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K:\DCIM\154___12\IMG_03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838" y="3244850"/>
            <a:ext cx="13890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K:\DCIM\154___12\IMG_03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058863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K:\DCIM\154___12\IMG_03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838" y="1055688"/>
            <a:ext cx="27527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K:\DCIM\154___12\IMG_036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3244850"/>
            <a:ext cx="15652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Shape 81"/>
          <p:cNvSpPr txBox="1">
            <a:spLocks noGrp="1"/>
          </p:cNvSpPr>
          <p:nvPr>
            <p:ph type="title"/>
          </p:nvPr>
        </p:nvSpPr>
        <p:spPr>
          <a:xfrm>
            <a:off x="1782763" y="-242888"/>
            <a:ext cx="8223250" cy="101282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шестой 27 ноября</a:t>
            </a:r>
          </a:p>
        </p:txBody>
      </p:sp>
      <p:pic>
        <p:nvPicPr>
          <p:cNvPr id="54280" name="Picture 7" descr="K:\DCIM\154___12\IMG_036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725" y="1028700"/>
            <a:ext cx="2635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Box 3"/>
          <p:cNvSpPr txBox="1">
            <a:spLocks noChangeArrowheads="1"/>
          </p:cNvSpPr>
          <p:nvPr/>
        </p:nvSpPr>
        <p:spPr bwMode="auto">
          <a:xfrm>
            <a:off x="296863" y="228600"/>
            <a:ext cx="3387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Модульное оригами.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8275" y="3617913"/>
            <a:ext cx="2166938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7Б класс </a:t>
            </a:r>
          </a:p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AE2B1F"/>
                </a:solidFill>
                <a:latin typeface="Roboto" charset="0"/>
                <a:sym typeface="Roboto" charset="0"/>
              </a:rPr>
              <a:t>в</a:t>
            </a: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 3Б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100" y="2909888"/>
            <a:ext cx="27368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Shape 81"/>
          <p:cNvSpPr txBox="1">
            <a:spLocks noGrp="1"/>
          </p:cNvSpPr>
          <p:nvPr>
            <p:ph type="title"/>
          </p:nvPr>
        </p:nvSpPr>
        <p:spPr>
          <a:xfrm>
            <a:off x="879475" y="-79375"/>
            <a:ext cx="8223250" cy="101282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шестой 2</a:t>
            </a:r>
            <a:r>
              <a:rPr lang="en-US" altLang="ru-RU" sz="3600" b="1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7</a:t>
            </a:r>
            <a:r>
              <a:rPr lang="ru-RU" altLang="ru-RU" sz="3600" b="1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ноября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207963" y="717550"/>
            <a:ext cx="5026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Рисуем в песочном редакторе.</a:t>
            </a:r>
          </a:p>
        </p:txBody>
      </p:sp>
      <p:pic>
        <p:nvPicPr>
          <p:cNvPr id="55301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2909888"/>
            <a:ext cx="27368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975" y="1287463"/>
            <a:ext cx="36369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813" y="1090613"/>
            <a:ext cx="24161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-298511" y="1082191"/>
            <a:ext cx="35265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4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chemeClr val="lt1"/>
              </a:buClr>
              <a:buFont typeface="Roboto"/>
              <a:buNone/>
              <a:defRPr/>
            </a:pPr>
            <a:r>
              <a:rPr lang="en-US" sz="4000" b="1" kern="0" dirty="0" smtClean="0">
                <a:ln/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ru-RU" sz="4000" b="1" kern="0" dirty="0" smtClean="0">
                <a:ln/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класс</a:t>
            </a:r>
            <a:endParaRPr lang="ru-RU" sz="4000" b="1" kern="0" dirty="0">
              <a:ln/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305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50" y="4291013"/>
            <a:ext cx="10509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275" y="3724275"/>
            <a:ext cx="1054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88" y="3724275"/>
            <a:ext cx="105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Рисунок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2025650"/>
            <a:ext cx="10604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Рисунок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3" y="2035175"/>
            <a:ext cx="1050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81"/>
          <p:cNvSpPr txBox="1">
            <a:spLocks noGrp="1"/>
          </p:cNvSpPr>
          <p:nvPr>
            <p:ph type="title"/>
          </p:nvPr>
        </p:nvSpPr>
        <p:spPr>
          <a:xfrm>
            <a:off x="879475" y="-207192"/>
            <a:ext cx="8223250" cy="101282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шестой 27 ноября</a:t>
            </a:r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296863" y="336550"/>
            <a:ext cx="4819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Необыкновенная аппликация.</a:t>
            </a:r>
          </a:p>
        </p:txBody>
      </p:sp>
      <p:pic>
        <p:nvPicPr>
          <p:cNvPr id="56324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075" y="1190625"/>
            <a:ext cx="178593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3795713"/>
            <a:ext cx="9255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"/>
          <a:stretch>
            <a:fillRect/>
          </a:stretch>
        </p:blipFill>
        <p:spPr bwMode="auto">
          <a:xfrm>
            <a:off x="3946525" y="1165225"/>
            <a:ext cx="489426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76613" y="3873500"/>
            <a:ext cx="2370137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6А класс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AE2B1F"/>
                </a:solidFill>
                <a:latin typeface="Roboto" charset="0"/>
                <a:sym typeface="Roboto" charset="0"/>
              </a:rPr>
              <a:t>во 2Б классе</a:t>
            </a:r>
          </a:p>
        </p:txBody>
      </p:sp>
      <p:pic>
        <p:nvPicPr>
          <p:cNvPr id="56328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1190625"/>
            <a:ext cx="1425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3351213"/>
            <a:ext cx="14620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0" y="3609975"/>
            <a:ext cx="17335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89"/>
          <a:stretch>
            <a:fillRect/>
          </a:stretch>
        </p:blipFill>
        <p:spPr bwMode="auto">
          <a:xfrm>
            <a:off x="1997075" y="3114675"/>
            <a:ext cx="12906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 txBox="1">
            <a:spLocks noGrp="1"/>
          </p:cNvSpPr>
          <p:nvPr>
            <p:ph type="title"/>
          </p:nvPr>
        </p:nvSpPr>
        <p:spPr>
          <a:xfrm>
            <a:off x="922338" y="-136525"/>
            <a:ext cx="8223250" cy="1012825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z="3600" b="1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</a:t>
            </a:r>
            <a:r>
              <a:rPr lang="ru-RU" altLang="ru-RU" sz="4400" b="1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</a:t>
            </a:r>
            <a:r>
              <a:rPr lang="ru-RU" altLang="ru-RU" sz="3600" b="1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шестой</a:t>
            </a:r>
            <a:r>
              <a:rPr lang="ru-RU" altLang="ru-RU" sz="4400" b="1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</a:t>
            </a:r>
            <a:r>
              <a:rPr lang="ru-RU" altLang="ru-RU" sz="3600" b="1" dirty="0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27 ноября</a:t>
            </a:r>
            <a:endParaRPr lang="ru-RU" altLang="ru-RU" sz="3600" dirty="0" smtClean="0">
              <a:solidFill>
                <a:srgbClr val="FFFFFF"/>
              </a:solidFill>
              <a:latin typeface="Roboto" charset="0"/>
              <a:cs typeface="Arial" panose="020B0604020202020204" pitchFamily="34" charset="0"/>
              <a:sym typeface="Roboto" charset="0"/>
            </a:endParaRP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296863" y="336550"/>
            <a:ext cx="7319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Конференция</a:t>
            </a:r>
          </a:p>
          <a:p>
            <a:pPr eaLnBrk="1" hangingPunct="1"/>
            <a:r>
              <a:rPr lang="ru-RU" altLang="ru-RU" sz="2400" b="1" i="1" dirty="0">
                <a:solidFill>
                  <a:srgbClr val="FFD55F"/>
                </a:solidFill>
              </a:rPr>
              <a:t>у</a:t>
            </a:r>
            <a:r>
              <a:rPr lang="ru-RU" altLang="ru-RU" sz="2400" b="1" i="1" dirty="0" smtClean="0">
                <a:solidFill>
                  <a:srgbClr val="FFD55F"/>
                </a:solidFill>
              </a:rPr>
              <a:t>частников </a:t>
            </a:r>
            <a:r>
              <a:rPr lang="ru-RU" altLang="ru-RU" sz="2400" b="1" i="1" dirty="0">
                <a:solidFill>
                  <a:srgbClr val="FFD55F"/>
                </a:solidFill>
              </a:rPr>
              <a:t>конкурса «Школа реальных дел».</a:t>
            </a:r>
          </a:p>
        </p:txBody>
      </p:sp>
      <p:pic>
        <p:nvPicPr>
          <p:cNvPr id="57348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559" y="1349375"/>
            <a:ext cx="1854404" cy="171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024" y="1493838"/>
            <a:ext cx="29067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На конференции учащиеся подвели итог 1 этапа проекта. </a:t>
            </a:r>
          </a:p>
          <a:p>
            <a:pPr algn="just">
              <a:defRPr/>
            </a:pPr>
            <a:r>
              <a:rPr lang="ru-RU" dirty="0"/>
              <a:t>Были представлены проекты по </a:t>
            </a:r>
            <a:endParaRPr lang="ru-RU" dirty="0" smtClean="0"/>
          </a:p>
          <a:p>
            <a:pPr algn="just">
              <a:defRPr/>
            </a:pPr>
            <a:r>
              <a:rPr lang="ru-RU" dirty="0" smtClean="0"/>
              <a:t>3 </a:t>
            </a:r>
            <a:r>
              <a:rPr lang="ru-RU" dirty="0"/>
              <a:t>кейсам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Исследование микроклимата гимназии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Автоматизация метрополитена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Разработка </a:t>
            </a:r>
            <a:r>
              <a:rPr lang="ru-RU" dirty="0"/>
              <a:t>приложений на платформе </a:t>
            </a:r>
            <a:r>
              <a:rPr lang="en-US" dirty="0"/>
              <a:t>Android </a:t>
            </a:r>
            <a:r>
              <a:rPr lang="ru-RU" dirty="0"/>
              <a:t>для мобильных автономных интерактивных роботов российского производства</a:t>
            </a:r>
            <a:r>
              <a:rPr lang="en-US" dirty="0"/>
              <a:t> </a:t>
            </a:r>
            <a:r>
              <a:rPr lang="en-US" dirty="0" smtClean="0"/>
              <a:t>R.BOT</a:t>
            </a:r>
            <a:endParaRPr lang="ru-RU" dirty="0"/>
          </a:p>
        </p:txBody>
      </p:sp>
      <p:pic>
        <p:nvPicPr>
          <p:cNvPr id="57350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504" y="3349319"/>
            <a:ext cx="1759973" cy="149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435" y="2181840"/>
            <a:ext cx="4028153" cy="2685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813" y="825500"/>
            <a:ext cx="297338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675" y="2876550"/>
            <a:ext cx="32099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22338" y="-136525"/>
            <a:ext cx="8223250" cy="10128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3600" b="1" dirty="0">
                <a:solidFill>
                  <a:srgbClr val="FFFFFF"/>
                </a:solidFill>
                <a:latin typeface="Roboto" charset="0"/>
                <a:sym typeface="Roboto" charset="0"/>
              </a:rPr>
              <a:t>День</a:t>
            </a:r>
            <a:r>
              <a:rPr lang="ru-RU" altLang="ru-RU" sz="4400" b="1" dirty="0">
                <a:solidFill>
                  <a:srgbClr val="FFFFFF"/>
                </a:solidFill>
                <a:latin typeface="Roboto" charset="0"/>
                <a:sym typeface="Roboto" charset="0"/>
              </a:rPr>
              <a:t> </a:t>
            </a:r>
            <a:r>
              <a:rPr lang="ru-RU" altLang="ru-RU" sz="3600" b="1" dirty="0">
                <a:solidFill>
                  <a:srgbClr val="FFFFFF"/>
                </a:solidFill>
                <a:latin typeface="Roboto" charset="0"/>
                <a:sym typeface="Roboto" charset="0"/>
              </a:rPr>
              <a:t>шестой</a:t>
            </a:r>
            <a:r>
              <a:rPr lang="ru-RU" altLang="ru-RU" sz="4400" b="1" dirty="0">
                <a:solidFill>
                  <a:srgbClr val="FFFFFF"/>
                </a:solidFill>
                <a:latin typeface="Roboto" charset="0"/>
                <a:sym typeface="Roboto" charset="0"/>
              </a:rPr>
              <a:t> </a:t>
            </a:r>
            <a:r>
              <a:rPr lang="ru-RU" altLang="ru-RU" sz="3600" b="1" dirty="0">
                <a:solidFill>
                  <a:srgbClr val="FFFFFF"/>
                </a:solidFill>
                <a:latin typeface="Roboto" charset="0"/>
                <a:sym typeface="Roboto" charset="0"/>
              </a:rPr>
              <a:t>27 ноября</a:t>
            </a:r>
            <a:endParaRPr lang="ru-RU" altLang="ru-RU" sz="3600" dirty="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71438" y="692251"/>
            <a:ext cx="25542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dirty="0"/>
              <a:t>            Команда учащихся, работающая по кейсу № 32, завершила проведение измерений влажности, температуры, процентного содержания углекислого газа и кислорода в воздухе во всех помещениях школы. Теперь ребята анализируют данные, заполняют таблицы, предложенные работодателями и, в скором времени, подведут итоги своих измерений. </a:t>
            </a:r>
            <a:endParaRPr lang="ru-RU" altLang="ru-RU" dirty="0" smtClean="0"/>
          </a:p>
          <a:p>
            <a:r>
              <a:rPr lang="ru-RU" altLang="ru-RU" dirty="0" smtClean="0"/>
              <a:t>Этой научно- практической</a:t>
            </a:r>
          </a:p>
          <a:p>
            <a:r>
              <a:rPr lang="ru-RU" altLang="ru-RU" dirty="0"/>
              <a:t>к</a:t>
            </a:r>
            <a:r>
              <a:rPr lang="ru-RU" altLang="ru-RU" dirty="0" smtClean="0"/>
              <a:t>онференцией завершилась неделя физики, информатики и технологии.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675" y="634130"/>
            <a:ext cx="2122927" cy="2174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336" y="3185650"/>
            <a:ext cx="2273096" cy="151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958" y="176927"/>
            <a:ext cx="54364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Надеемся всем</a:t>
            </a:r>
          </a:p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ыло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Интересно!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0" y="2762250"/>
            <a:ext cx="4286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78000">
              <a:srgbClr val="71C9FD"/>
            </a:gs>
            <a:gs pos="89999">
              <a:srgbClr val="71C9FD"/>
            </a:gs>
            <a:gs pos="100000">
              <a:srgbClr val="A0DBF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675" y="3438525"/>
            <a:ext cx="26130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4074">
            <a:off x="2085975" y="1389063"/>
            <a:ext cx="17446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hape 81"/>
          <p:cNvSpPr txBox="1">
            <a:spLocks noGrp="1"/>
          </p:cNvSpPr>
          <p:nvPr>
            <p:ph type="title"/>
          </p:nvPr>
        </p:nvSpPr>
        <p:spPr>
          <a:xfrm>
            <a:off x="1531938" y="90488"/>
            <a:ext cx="8221662" cy="10128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oboto" charset="0"/>
              <a:buNone/>
            </a:pPr>
            <a:r>
              <a:rPr lang="ru-RU" altLang="ru-RU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                </a:t>
            </a:r>
            <a: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  <a:t>День второй 23 ноября</a:t>
            </a:r>
            <a:br>
              <a:rPr lang="ru-RU" altLang="ru-RU" sz="3600" b="1" smtClean="0">
                <a:solidFill>
                  <a:srgbClr val="FFFFFF"/>
                </a:solidFill>
                <a:latin typeface="Roboto" charset="0"/>
                <a:cs typeface="Arial" panose="020B0604020202020204" pitchFamily="34" charset="0"/>
                <a:sym typeface="Roboto" charset="0"/>
              </a:rPr>
            </a:br>
            <a:endParaRPr lang="ru-RU" altLang="ru-RU" smtClean="0">
              <a:solidFill>
                <a:srgbClr val="FFFFFF"/>
              </a:solidFill>
              <a:latin typeface="Roboto" charset="0"/>
              <a:cs typeface="Arial" panose="020B0604020202020204" pitchFamily="34" charset="0"/>
              <a:sym typeface="Roboto" charset="0"/>
            </a:endParaRPr>
          </a:p>
        </p:txBody>
      </p:sp>
      <p:sp>
        <p:nvSpPr>
          <p:cNvPr id="20485" name="Shape 82"/>
          <p:cNvSpPr txBox="1">
            <a:spLocks noChangeArrowheads="1"/>
          </p:cNvSpPr>
          <p:nvPr/>
        </p:nvSpPr>
        <p:spPr bwMode="auto">
          <a:xfrm>
            <a:off x="153988" y="436563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Подготовка выставок, стенгазет, оформление гимназии</a:t>
            </a:r>
          </a:p>
        </p:txBody>
      </p:sp>
      <p:grpSp>
        <p:nvGrpSpPr>
          <p:cNvPr id="20486" name="Группа 3"/>
          <p:cNvGrpSpPr>
            <a:grpSpLocks/>
          </p:cNvGrpSpPr>
          <p:nvPr/>
        </p:nvGrpSpPr>
        <p:grpSpPr bwMode="auto">
          <a:xfrm>
            <a:off x="4227513" y="998538"/>
            <a:ext cx="4421187" cy="2843212"/>
            <a:chOff x="2108491" y="1254654"/>
            <a:chExt cx="4421033" cy="2842291"/>
          </a:xfrm>
        </p:grpSpPr>
        <p:pic>
          <p:nvPicPr>
            <p:cNvPr id="20490" name="Shape 83"/>
            <p:cNvPicPr preferRelativeResize="0"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9"/>
            <a:stretch>
              <a:fillRect/>
            </a:stretch>
          </p:blipFill>
          <p:spPr bwMode="auto">
            <a:xfrm>
              <a:off x="2622013" y="1254654"/>
              <a:ext cx="3907511" cy="284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Рисунок 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491" y="3205908"/>
              <a:ext cx="793167" cy="68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Рисунок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0845">
              <a:off x="2124646" y="1720960"/>
              <a:ext cx="994732" cy="6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Рисунок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6"/>
          <a:stretch>
            <a:fillRect/>
          </a:stretch>
        </p:blipFill>
        <p:spPr bwMode="auto">
          <a:xfrm>
            <a:off x="252413" y="998538"/>
            <a:ext cx="14351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08619">
            <a:off x="793750" y="2322513"/>
            <a:ext cx="14065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3556000"/>
            <a:ext cx="16319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81"/>
          <p:cNvSpPr txBox="1">
            <a:spLocks/>
          </p:cNvSpPr>
          <p:nvPr/>
        </p:nvSpPr>
        <p:spPr bwMode="auto">
          <a:xfrm>
            <a:off x="206375" y="-131763"/>
            <a:ext cx="8794750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96863" y="334963"/>
            <a:ext cx="864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Мастер-классы </a:t>
            </a:r>
          </a:p>
          <a:p>
            <a:pPr eaLnBrk="1" hangingPunct="1"/>
            <a:r>
              <a:rPr lang="ru-RU" altLang="ru-RU" sz="2400" b="1"/>
              <a:t>в подготовительных группах детского сада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аппликация. Новогодняя открытка.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01600" y="3635375"/>
            <a:ext cx="2008188" cy="954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FF0000"/>
                </a:solidFill>
                <a:latin typeface="Roboto" charset="0"/>
                <a:sym typeface="Roboto" charset="0"/>
              </a:rPr>
              <a:t>6 Б класс</a:t>
            </a:r>
            <a:endParaRPr lang="en-US" altLang="ru-RU" sz="2800" b="1" smtClean="0">
              <a:solidFill>
                <a:srgbClr val="FF0000"/>
              </a:solidFill>
              <a:latin typeface="Roboto" charset="0"/>
              <a:sym typeface="Roboto" charset="0"/>
            </a:endParaRPr>
          </a:p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FF0000"/>
                </a:solidFill>
              </a:rPr>
              <a:t>в 8</a:t>
            </a:r>
            <a:r>
              <a:rPr lang="en-US" altLang="ru-RU" sz="2800" b="1" smtClean="0">
                <a:solidFill>
                  <a:srgbClr val="FF0000"/>
                </a:solidFill>
              </a:rPr>
              <a:t> </a:t>
            </a:r>
            <a:r>
              <a:rPr lang="ru-RU" altLang="ru-RU" sz="2800" b="1" smtClean="0">
                <a:solidFill>
                  <a:srgbClr val="FF0000"/>
                </a:solidFill>
              </a:rPr>
              <a:t>группе</a:t>
            </a:r>
          </a:p>
        </p:txBody>
      </p:sp>
      <p:pic>
        <p:nvPicPr>
          <p:cNvPr id="22533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1790700"/>
            <a:ext cx="23034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663" y="1790700"/>
            <a:ext cx="3795712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250" y="3373438"/>
            <a:ext cx="1031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350" y="3367088"/>
            <a:ext cx="106203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350" y="1790700"/>
            <a:ext cx="25177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81"/>
          <p:cNvSpPr txBox="1">
            <a:spLocks/>
          </p:cNvSpPr>
          <p:nvPr/>
        </p:nvSpPr>
        <p:spPr bwMode="auto">
          <a:xfrm>
            <a:off x="922338" y="-157163"/>
            <a:ext cx="8221662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                День третий 24 ноября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8738" y="185738"/>
            <a:ext cx="7532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Мастер-классы </a:t>
            </a:r>
          </a:p>
          <a:p>
            <a:pPr eaLnBrk="1" hangingPunct="1"/>
            <a:r>
              <a:rPr lang="ru-RU" altLang="ru-RU" sz="2400" b="1"/>
              <a:t>в подготовительных группах детского сада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аппликация. Новогодняя открытка.</a:t>
            </a:r>
          </a:p>
        </p:txBody>
      </p:sp>
      <p:pic>
        <p:nvPicPr>
          <p:cNvPr id="2458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75" y="2571750"/>
            <a:ext cx="28479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288" y="2073275"/>
            <a:ext cx="24003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1490663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9"/>
          <p:cNvSpPr>
            <a:spLocks noChangeArrowheads="1"/>
          </p:cNvSpPr>
          <p:nvPr/>
        </p:nvSpPr>
        <p:spPr bwMode="auto">
          <a:xfrm>
            <a:off x="282575" y="3940175"/>
            <a:ext cx="2008188" cy="954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FF0000"/>
                </a:solidFill>
                <a:latin typeface="Roboto" charset="0"/>
                <a:sym typeface="Roboto" charset="0"/>
              </a:rPr>
              <a:t>6 Б класс</a:t>
            </a:r>
            <a:endParaRPr lang="en-US" altLang="ru-RU" sz="2800" b="1" smtClean="0">
              <a:solidFill>
                <a:srgbClr val="FF0000"/>
              </a:solidFill>
              <a:latin typeface="Roboto" charset="0"/>
              <a:sym typeface="Roboto" charset="0"/>
            </a:endParaRPr>
          </a:p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FF0000"/>
                </a:solidFill>
              </a:rPr>
              <a:t>в 8</a:t>
            </a:r>
            <a:r>
              <a:rPr lang="en-US" altLang="ru-RU" sz="2800" b="1" smtClean="0">
                <a:solidFill>
                  <a:srgbClr val="FF0000"/>
                </a:solidFill>
              </a:rPr>
              <a:t> </a:t>
            </a:r>
            <a:r>
              <a:rPr lang="ru-RU" altLang="ru-RU" sz="2800" b="1" smtClean="0">
                <a:solidFill>
                  <a:srgbClr val="FF0000"/>
                </a:solidFill>
              </a:rPr>
              <a:t>группе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3378200"/>
            <a:ext cx="2159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hape 81"/>
          <p:cNvSpPr txBox="1">
            <a:spLocks/>
          </p:cNvSpPr>
          <p:nvPr/>
        </p:nvSpPr>
        <p:spPr bwMode="auto">
          <a:xfrm>
            <a:off x="922338" y="-180975"/>
            <a:ext cx="82216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12725" y="309563"/>
            <a:ext cx="75326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Мастер-классы </a:t>
            </a:r>
          </a:p>
          <a:p>
            <a:pPr eaLnBrk="1" hangingPunct="1"/>
            <a:r>
              <a:rPr lang="ru-RU" altLang="ru-RU" sz="2400" b="1"/>
              <a:t>в подготовительных группах детского сада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аппликация. Новогодняя открытка.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27875" y="3989388"/>
            <a:ext cx="1908175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AE2B1F"/>
                </a:solidFill>
                <a:latin typeface="Roboto" charset="0"/>
                <a:sym typeface="Roboto" charset="0"/>
              </a:rPr>
              <a:t>6Б  класс</a:t>
            </a:r>
          </a:p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AE2B1F"/>
                </a:solidFill>
                <a:latin typeface="Roboto" charset="0"/>
                <a:sym typeface="Roboto" charset="0"/>
              </a:rPr>
              <a:t>в 1 группе</a:t>
            </a:r>
          </a:p>
        </p:txBody>
      </p:sp>
      <p:pic>
        <p:nvPicPr>
          <p:cNvPr id="26630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1493838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1512888"/>
            <a:ext cx="24018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363" y="1730375"/>
            <a:ext cx="35401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325" y="3430588"/>
            <a:ext cx="10223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81"/>
          <p:cNvSpPr txBox="1">
            <a:spLocks/>
          </p:cNvSpPr>
          <p:nvPr/>
        </p:nvSpPr>
        <p:spPr bwMode="auto">
          <a:xfrm>
            <a:off x="922338" y="-77788"/>
            <a:ext cx="8221662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96863" y="347663"/>
            <a:ext cx="7532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Мастер-классы </a:t>
            </a:r>
          </a:p>
          <a:p>
            <a:pPr eaLnBrk="1" hangingPunct="1"/>
            <a:r>
              <a:rPr lang="ru-RU" altLang="ru-RU" sz="2400" b="1"/>
              <a:t>в подготовительных группах детского сада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аппликация. Новогодняя открытка.</a:t>
            </a:r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1751013"/>
            <a:ext cx="2633662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2650" y="2244725"/>
            <a:ext cx="23796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438" y="1751013"/>
            <a:ext cx="27051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2925" y="4090988"/>
            <a:ext cx="1906588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AE2B1F"/>
                </a:solidFill>
                <a:latin typeface="Roboto" charset="0"/>
                <a:sym typeface="Roboto" charset="0"/>
              </a:rPr>
              <a:t>6Б  класс</a:t>
            </a:r>
          </a:p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AE2B1F"/>
                </a:solidFill>
                <a:latin typeface="Roboto" charset="0"/>
                <a:sym typeface="Roboto" charset="0"/>
              </a:rPr>
              <a:t>в 1 группе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81"/>
          <p:cNvSpPr txBox="1">
            <a:spLocks/>
          </p:cNvSpPr>
          <p:nvPr/>
        </p:nvSpPr>
        <p:spPr bwMode="auto">
          <a:xfrm>
            <a:off x="1628775" y="-160338"/>
            <a:ext cx="8221663" cy="10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Roboto" charset="0"/>
              <a:buNone/>
            </a:pPr>
            <a:r>
              <a:rPr lang="ru-RU" altLang="ru-RU" sz="4200">
                <a:solidFill>
                  <a:srgbClr val="FFFFFF"/>
                </a:solidFill>
                <a:latin typeface="Roboto" charset="0"/>
                <a:sym typeface="Roboto" charset="0"/>
              </a:rPr>
              <a:t>                </a:t>
            </a:r>
            <a:r>
              <a:rPr lang="ru-RU" altLang="ru-RU" sz="3600" b="1">
                <a:solidFill>
                  <a:srgbClr val="FFFFFF"/>
                </a:solidFill>
                <a:latin typeface="Roboto" charset="0"/>
                <a:sym typeface="Roboto" charset="0"/>
              </a:rPr>
              <a:t>День третий 24 ноября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96863" y="339725"/>
            <a:ext cx="7532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Мастер-классы </a:t>
            </a:r>
          </a:p>
          <a:p>
            <a:pPr eaLnBrk="1" hangingPunct="1"/>
            <a:r>
              <a:rPr lang="ru-RU" altLang="ru-RU" sz="2400" b="1"/>
              <a:t>в подготовительных группах детского сада</a:t>
            </a:r>
          </a:p>
          <a:p>
            <a:pPr eaLnBrk="1" hangingPunct="1"/>
            <a:r>
              <a:rPr lang="ru-RU" altLang="ru-RU" sz="2400" b="1" i="1">
                <a:solidFill>
                  <a:srgbClr val="FFD55F"/>
                </a:solidFill>
              </a:rPr>
              <a:t>Объемная аппликация. Новогодняя открытка.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8638" y="3886200"/>
            <a:ext cx="1906587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AE2B1F"/>
                </a:solidFill>
                <a:latin typeface="Roboto" charset="0"/>
                <a:sym typeface="Roboto" charset="0"/>
              </a:rPr>
              <a:t>6 Б класс</a:t>
            </a:r>
          </a:p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AE2B1F"/>
                </a:solidFill>
                <a:latin typeface="Roboto" charset="0"/>
                <a:sym typeface="Roboto" charset="0"/>
              </a:rPr>
              <a:t>в 6 группе</a:t>
            </a:r>
          </a:p>
        </p:txBody>
      </p:sp>
      <p:pic>
        <p:nvPicPr>
          <p:cNvPr id="30725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1693863"/>
            <a:ext cx="254476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3413125"/>
            <a:ext cx="251936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25" y="1881188"/>
            <a:ext cx="30654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463" y="1693863"/>
            <a:ext cx="25844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663</Words>
  <Application>Microsoft Office PowerPoint</Application>
  <PresentationFormat>Экран (16:9)</PresentationFormat>
  <Paragraphs>169</Paragraphs>
  <Slides>35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Roboto</vt:lpstr>
      <vt:lpstr>material</vt:lpstr>
      <vt:lpstr>Информационный журнал</vt:lpstr>
      <vt:lpstr>НЕДЕЛЯ  ФИЗИКИ, ИНФОРМАТИКИ  И  ТЕХНОЛОГИИ  </vt:lpstr>
      <vt:lpstr>                 День первый 22 ноября</vt:lpstr>
      <vt:lpstr>                День второй 23 ноября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Защита творческого проекта "Морское царство."</vt:lpstr>
      <vt:lpstr> Цветы из салфеток d технике «Топиарий» для мамы.</vt:lpstr>
      <vt:lpstr>Презентация PowerPoint</vt:lpstr>
      <vt:lpstr>День третий 24 ноября</vt:lpstr>
      <vt:lpstr>Презентация PowerPoint</vt:lpstr>
      <vt:lpstr>Презентация PowerPoint</vt:lpstr>
      <vt:lpstr>Презентация PowerPoint</vt:lpstr>
      <vt:lpstr>В 11А и 11Б </vt:lpstr>
      <vt:lpstr>Изготовление открытки «Подарок на День Матери».</vt:lpstr>
      <vt:lpstr>Презентация PowerPoint</vt:lpstr>
      <vt:lpstr>Презентация PowerPoint</vt:lpstr>
      <vt:lpstr> День четвертый 25 ноября</vt:lpstr>
      <vt:lpstr>                День четвертый 25 ноября</vt:lpstr>
      <vt:lpstr>                День четвертый 25 ноября</vt:lpstr>
      <vt:lpstr>                День пятый 26 ноября</vt:lpstr>
      <vt:lpstr>                День пятый 26 ноября</vt:lpstr>
      <vt:lpstr>                День пятый 26 ноября</vt:lpstr>
      <vt:lpstr>                День пятый 26 ноября</vt:lpstr>
      <vt:lpstr>                День пятый 26 ноября</vt:lpstr>
      <vt:lpstr>                День шестой 27 ноября</vt:lpstr>
      <vt:lpstr>                День шестой 27 ноября</vt:lpstr>
      <vt:lpstr>                День шестой 27 ноября</vt:lpstr>
      <vt:lpstr>День шестой 27 ноября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ФИЗИКИ, ИНФОРМАТИКИ  И  ТЕХНОЛОГИИ</dc:title>
  <dc:creator>Маргарита Пан</dc:creator>
  <cp:lastModifiedBy>pan</cp:lastModifiedBy>
  <cp:revision>97</cp:revision>
  <dcterms:modified xsi:type="dcterms:W3CDTF">2016-02-25T14:38:13Z</dcterms:modified>
</cp:coreProperties>
</file>