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1" r:id="rId8"/>
    <p:sldId id="263" r:id="rId9"/>
    <p:sldId id="265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20" y="-5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3F20630D-E151-450E-BAF1-23D3A8655104}" type="datetimeFigureOut">
              <a:rPr lang="ru-RU" smtClean="0"/>
              <a:t>28.01.2016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80970FD-70D7-4A6B-8C73-259F52D36943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0630D-E151-450E-BAF1-23D3A8655104}" type="datetimeFigureOut">
              <a:rPr lang="ru-RU" smtClean="0"/>
              <a:t>28.01.2016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970FD-70D7-4A6B-8C73-259F52D3694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0630D-E151-450E-BAF1-23D3A8655104}" type="datetimeFigureOut">
              <a:rPr lang="ru-RU" smtClean="0"/>
              <a:t>28.01.2016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970FD-70D7-4A6B-8C73-259F52D3694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F20630D-E151-450E-BAF1-23D3A8655104}" type="datetimeFigureOut">
              <a:rPr lang="ru-RU" smtClean="0"/>
              <a:t>28.01.2016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80970FD-70D7-4A6B-8C73-259F52D36943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3F20630D-E151-450E-BAF1-23D3A8655104}" type="datetimeFigureOut">
              <a:rPr lang="ru-RU" smtClean="0"/>
              <a:t>28.01.2016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80970FD-70D7-4A6B-8C73-259F52D36943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0630D-E151-450E-BAF1-23D3A8655104}" type="datetimeFigureOut">
              <a:rPr lang="ru-RU" smtClean="0"/>
              <a:t>28.01.2016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970FD-70D7-4A6B-8C73-259F52D36943}" type="slidenum">
              <a:rPr lang="ru-RU" smtClean="0"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0630D-E151-450E-BAF1-23D3A8655104}" type="datetimeFigureOut">
              <a:rPr lang="ru-RU" smtClean="0"/>
              <a:t>28.01.2016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970FD-70D7-4A6B-8C73-259F52D36943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F20630D-E151-450E-BAF1-23D3A8655104}" type="datetimeFigureOut">
              <a:rPr lang="ru-RU" smtClean="0"/>
              <a:t>28.01.2016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80970FD-70D7-4A6B-8C73-259F52D3694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0630D-E151-450E-BAF1-23D3A8655104}" type="datetimeFigureOut">
              <a:rPr lang="ru-RU" smtClean="0"/>
              <a:t>28.01.2016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970FD-70D7-4A6B-8C73-259F52D3694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F20630D-E151-450E-BAF1-23D3A8655104}" type="datetimeFigureOut">
              <a:rPr lang="ru-RU" smtClean="0"/>
              <a:t>28.01.2016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80970FD-70D7-4A6B-8C73-259F52D36943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F20630D-E151-450E-BAF1-23D3A8655104}" type="datetimeFigureOut">
              <a:rPr lang="ru-RU" smtClean="0"/>
              <a:t>28.01.2016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80970FD-70D7-4A6B-8C73-259F52D36943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F20630D-E151-450E-BAF1-23D3A8655104}" type="datetimeFigureOut">
              <a:rPr lang="ru-RU" smtClean="0"/>
              <a:t>28.01.2016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80970FD-70D7-4A6B-8C73-259F52D3694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6000" y="1571612"/>
            <a:ext cx="6172200" cy="2928958"/>
          </a:xfrm>
        </p:spPr>
        <p:txBody>
          <a:bodyPr>
            <a:noAutofit/>
          </a:bodyPr>
          <a:lstStyle/>
          <a:p>
            <a:pPr algn="ctr"/>
            <a:r>
              <a:rPr lang="ru-RU" sz="4400" dirty="0" smtClean="0">
                <a:solidFill>
                  <a:schemeClr val="accent3">
                    <a:lumMod val="75000"/>
                  </a:schemeClr>
                </a:solidFill>
                <a:latin typeface="Georgia" pitchFamily="18" charset="0"/>
              </a:rPr>
              <a:t>Презентация к уроку биологии в </a:t>
            </a:r>
            <a:r>
              <a:rPr lang="ru-RU" sz="4400" dirty="0" smtClean="0">
                <a:solidFill>
                  <a:schemeClr val="accent3">
                    <a:lumMod val="75000"/>
                  </a:schemeClr>
                </a:solidFill>
                <a:latin typeface="Georgia" pitchFamily="18" charset="0"/>
              </a:rPr>
              <a:t/>
            </a:r>
            <a:br>
              <a:rPr lang="ru-RU" sz="4400" dirty="0" smtClean="0">
                <a:solidFill>
                  <a:schemeClr val="accent3">
                    <a:lumMod val="75000"/>
                  </a:schemeClr>
                </a:solidFill>
                <a:latin typeface="Georgia" pitchFamily="18" charset="0"/>
              </a:rPr>
            </a:br>
            <a:r>
              <a:rPr lang="ru-RU" sz="4400" dirty="0" smtClean="0">
                <a:solidFill>
                  <a:schemeClr val="accent3">
                    <a:lumMod val="75000"/>
                  </a:schemeClr>
                </a:solidFill>
                <a:latin typeface="Georgia" pitchFamily="18" charset="0"/>
              </a:rPr>
              <a:t>8 </a:t>
            </a:r>
            <a:r>
              <a:rPr lang="ru-RU" sz="4400" dirty="0" smtClean="0">
                <a:solidFill>
                  <a:schemeClr val="accent3">
                    <a:lumMod val="75000"/>
                  </a:schemeClr>
                </a:solidFill>
                <a:latin typeface="Georgia" pitchFamily="18" charset="0"/>
              </a:rPr>
              <a:t>классе на тему</a:t>
            </a:r>
            <a:br>
              <a:rPr lang="ru-RU" sz="4400" dirty="0" smtClean="0">
                <a:solidFill>
                  <a:schemeClr val="accent3">
                    <a:lumMod val="75000"/>
                  </a:schemeClr>
                </a:solidFill>
                <a:latin typeface="Georgia" pitchFamily="18" charset="0"/>
              </a:rPr>
            </a:br>
            <a:r>
              <a:rPr lang="ru-RU" sz="4400" dirty="0" smtClean="0">
                <a:solidFill>
                  <a:schemeClr val="accent3">
                    <a:lumMod val="75000"/>
                  </a:schemeClr>
                </a:solidFill>
                <a:latin typeface="Georgia" pitchFamily="18" charset="0"/>
              </a:rPr>
              <a:t>«Работа сердца»</a:t>
            </a:r>
            <a:endParaRPr lang="ru-RU" sz="4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2984"/>
            <a:ext cx="8329642" cy="3643338"/>
          </a:xfrm>
        </p:spPr>
        <p:txBody>
          <a:bodyPr>
            <a:normAutofit/>
          </a:bodyPr>
          <a:lstStyle/>
          <a:p>
            <a:pPr algn="ctr"/>
            <a:r>
              <a:rPr lang="ru-RU" sz="4800" b="1" cap="all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Спасибо </a:t>
            </a:r>
            <a:br>
              <a:rPr lang="ru-RU" sz="4800" b="1" cap="all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800" b="1" cap="all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за </a:t>
            </a:r>
            <a:br>
              <a:rPr lang="ru-RU" sz="4800" b="1" cap="all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800" b="1" cap="all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Внимание !</a:t>
            </a:r>
            <a:r>
              <a:rPr lang="ru-RU" sz="4800" b="1" cap="all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/>
            </a:r>
            <a:br>
              <a:rPr lang="ru-RU" sz="4800" b="1" cap="all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</a:br>
            <a:endParaRPr lang="ru-RU" sz="4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" y="0"/>
          <a:ext cx="9144000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6215"/>
                <a:gridCol w="1071570"/>
                <a:gridCol w="4036215"/>
              </a:tblGrid>
              <a:tr h="6858000"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ЗНАЮ</a:t>
                      </a:r>
                    </a:p>
                    <a:p>
                      <a:pPr algn="l">
                        <a:buFont typeface="Wingdings" pitchFamily="2" charset="2"/>
                        <a:buChar char="v"/>
                      </a:pPr>
                      <a:endParaRPr lang="ru-RU" dirty="0" smtClean="0"/>
                    </a:p>
                    <a:p>
                      <a:pPr algn="l">
                        <a:buFont typeface="Wingdings" pitchFamily="2" charset="2"/>
                        <a:buChar char="v"/>
                      </a:pPr>
                      <a:endParaRPr lang="ru-RU" dirty="0" smtClean="0"/>
                    </a:p>
                    <a:p>
                      <a:pPr algn="l">
                        <a:buFont typeface="Arial" pitchFamily="34" charset="0"/>
                        <a:buChar char="•"/>
                      </a:pPr>
                      <a:endParaRPr lang="ru-RU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Р</a:t>
                      </a:r>
                    </a:p>
                    <a:p>
                      <a:pPr algn="ctr"/>
                      <a:r>
                        <a:rPr lang="ru-RU" sz="3200" dirty="0" smtClean="0"/>
                        <a:t>А</a:t>
                      </a:r>
                    </a:p>
                    <a:p>
                      <a:pPr algn="ctr"/>
                      <a:r>
                        <a:rPr lang="ru-RU" sz="3200" dirty="0" smtClean="0"/>
                        <a:t>Б</a:t>
                      </a:r>
                    </a:p>
                    <a:p>
                      <a:pPr algn="ctr"/>
                      <a:r>
                        <a:rPr lang="ru-RU" sz="3200" dirty="0" smtClean="0"/>
                        <a:t>О</a:t>
                      </a:r>
                    </a:p>
                    <a:p>
                      <a:pPr algn="ctr"/>
                      <a:r>
                        <a:rPr lang="ru-RU" sz="3200" dirty="0" smtClean="0"/>
                        <a:t>Т</a:t>
                      </a:r>
                    </a:p>
                    <a:p>
                      <a:pPr algn="ctr"/>
                      <a:r>
                        <a:rPr lang="ru-RU" sz="3200" dirty="0" smtClean="0"/>
                        <a:t>А</a:t>
                      </a:r>
                    </a:p>
                    <a:p>
                      <a:pPr algn="ctr"/>
                      <a:endParaRPr lang="ru-RU" sz="3200" dirty="0" smtClean="0"/>
                    </a:p>
                    <a:p>
                      <a:pPr algn="ctr"/>
                      <a:r>
                        <a:rPr lang="ru-RU" sz="3200" dirty="0" smtClean="0"/>
                        <a:t>С</a:t>
                      </a:r>
                    </a:p>
                    <a:p>
                      <a:pPr algn="ctr"/>
                      <a:r>
                        <a:rPr lang="ru-RU" sz="3200" dirty="0" smtClean="0"/>
                        <a:t>Е</a:t>
                      </a:r>
                    </a:p>
                    <a:p>
                      <a:pPr algn="ctr"/>
                      <a:r>
                        <a:rPr lang="ru-RU" sz="3200" dirty="0" smtClean="0"/>
                        <a:t>Р</a:t>
                      </a:r>
                    </a:p>
                    <a:p>
                      <a:pPr algn="ctr"/>
                      <a:r>
                        <a:rPr lang="ru-RU" sz="3200" dirty="0" smtClean="0"/>
                        <a:t>Д</a:t>
                      </a:r>
                    </a:p>
                    <a:p>
                      <a:pPr algn="ctr"/>
                      <a:r>
                        <a:rPr lang="ru-RU" sz="3200" dirty="0" smtClean="0"/>
                        <a:t>Ц</a:t>
                      </a:r>
                    </a:p>
                    <a:p>
                      <a:pPr algn="ctr"/>
                      <a:r>
                        <a:rPr lang="ru-RU" sz="3200" dirty="0" smtClean="0"/>
                        <a:t>А</a:t>
                      </a:r>
                      <a:endParaRPr lang="ru-RU" sz="32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ХОЧУ</a:t>
                      </a:r>
                      <a:r>
                        <a:rPr lang="ru-RU" sz="3600" baseline="0" dirty="0" smtClean="0"/>
                        <a:t> ЗНАТЬ</a:t>
                      </a:r>
                      <a:endParaRPr lang="ru-RU" sz="36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642911" y="1000108"/>
          <a:ext cx="7572427" cy="4870093"/>
        </p:xfrm>
        <a:graphic>
          <a:graphicData uri="http://schemas.openxmlformats.org/drawingml/2006/table">
            <a:tbl>
              <a:tblPr/>
              <a:tblGrid>
                <a:gridCol w="2523900"/>
                <a:gridCol w="2523900"/>
                <a:gridCol w="2524627"/>
              </a:tblGrid>
              <a:tr h="11430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/>
                          <a:ea typeface="Calibri"/>
                          <a:cs typeface="Times New Roman"/>
                        </a:rPr>
                        <a:t>Фаза сердечного цикла</a:t>
                      </a:r>
                      <a:endParaRPr lang="ru-RU" sz="2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/>
                          <a:ea typeface="Calibri"/>
                          <a:cs typeface="Times New Roman"/>
                        </a:rPr>
                        <a:t>Длительность фазы</a:t>
                      </a:r>
                      <a:endParaRPr lang="ru-RU" sz="2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/>
                          <a:ea typeface="Calibri"/>
                          <a:cs typeface="Times New Roman"/>
                        </a:rPr>
                        <a:t>Направление движения крови</a:t>
                      </a:r>
                      <a:endParaRPr lang="ru-RU" sz="2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300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300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300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3183" marR="63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500033" y="714357"/>
          <a:ext cx="8072495" cy="5296151"/>
        </p:xfrm>
        <a:graphic>
          <a:graphicData uri="http://schemas.openxmlformats.org/drawingml/2006/table">
            <a:tbl>
              <a:tblPr/>
              <a:tblGrid>
                <a:gridCol w="2858324"/>
                <a:gridCol w="2773795"/>
                <a:gridCol w="2440376"/>
              </a:tblGrid>
              <a:tr h="8691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/>
                          <a:ea typeface="Calibri"/>
                          <a:cs typeface="Times New Roman"/>
                        </a:rPr>
                        <a:t>Отдел сердца</a:t>
                      </a:r>
                      <a:endParaRPr lang="ru-RU" sz="2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/>
                          <a:ea typeface="Calibri"/>
                          <a:cs typeface="Times New Roman"/>
                        </a:rPr>
                        <a:t>Работает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/>
                          <a:ea typeface="Calibri"/>
                          <a:cs typeface="Times New Roman"/>
                        </a:rPr>
                        <a:t>Отдыхает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91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/>
                          <a:ea typeface="Calibri"/>
                          <a:cs typeface="Times New Roman"/>
                        </a:rPr>
                        <a:t>Предсердия</a:t>
                      </a:r>
                      <a:endParaRPr lang="ru-RU" sz="2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000" dirty="0">
                        <a:latin typeface="Calibri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000">
                        <a:latin typeface="Calibri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91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/>
                          <a:ea typeface="Calibri"/>
                          <a:cs typeface="Times New Roman"/>
                        </a:rPr>
                        <a:t>Желудочки</a:t>
                      </a:r>
                      <a:endParaRPr lang="ru-RU" sz="2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000">
                        <a:latin typeface="Calibri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000">
                        <a:latin typeface="Calibri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91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/>
                          <a:ea typeface="Calibri"/>
                          <a:cs typeface="Times New Roman"/>
                        </a:rPr>
                        <a:t>Створчатые клапаны</a:t>
                      </a:r>
                      <a:endParaRPr lang="ru-RU" sz="2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000">
                        <a:latin typeface="Calibri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000">
                        <a:latin typeface="Calibri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383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/>
                          <a:ea typeface="Calibri"/>
                          <a:cs typeface="Times New Roman"/>
                        </a:rPr>
                        <a:t>Полулунные</a:t>
                      </a:r>
                      <a:endParaRPr lang="ru-RU" sz="28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/>
                          <a:ea typeface="Calibri"/>
                          <a:cs typeface="Times New Roman"/>
                        </a:rPr>
                        <a:t>клапаны</a:t>
                      </a:r>
                      <a:endParaRPr lang="ru-RU" sz="2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000">
                        <a:latin typeface="Calibri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000" dirty="0">
                        <a:latin typeface="Calibri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500033" y="714357"/>
          <a:ext cx="8072495" cy="5327266"/>
        </p:xfrm>
        <a:graphic>
          <a:graphicData uri="http://schemas.openxmlformats.org/drawingml/2006/table">
            <a:tbl>
              <a:tblPr/>
              <a:tblGrid>
                <a:gridCol w="2858324"/>
                <a:gridCol w="2773795"/>
                <a:gridCol w="2440376"/>
              </a:tblGrid>
              <a:tr h="8691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/>
                          <a:ea typeface="Calibri"/>
                          <a:cs typeface="Times New Roman"/>
                        </a:rPr>
                        <a:t>Отдел сердца</a:t>
                      </a:r>
                      <a:endParaRPr lang="ru-RU" sz="2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/>
                          <a:ea typeface="Calibri"/>
                          <a:cs typeface="Times New Roman"/>
                        </a:rPr>
                        <a:t>Работает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/>
                          <a:ea typeface="Calibri"/>
                          <a:cs typeface="Times New Roman"/>
                        </a:rPr>
                        <a:t>Отдыхает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91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/>
                          <a:ea typeface="Calibri"/>
                          <a:cs typeface="Times New Roman"/>
                        </a:rPr>
                        <a:t>Предсердия</a:t>
                      </a:r>
                      <a:endParaRPr lang="ru-RU" sz="2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0,1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0,7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91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/>
                          <a:ea typeface="Calibri"/>
                          <a:cs typeface="Times New Roman"/>
                        </a:rPr>
                        <a:t>Желудочки</a:t>
                      </a:r>
                      <a:endParaRPr lang="ru-RU" sz="2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0,3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0,5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91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/>
                          <a:ea typeface="Calibri"/>
                          <a:cs typeface="Times New Roman"/>
                        </a:rPr>
                        <a:t>Створчатые клапаны</a:t>
                      </a:r>
                      <a:endParaRPr lang="ru-RU" sz="2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0,3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0,5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383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/>
                          <a:ea typeface="Calibri"/>
                          <a:cs typeface="Times New Roman"/>
                        </a:rPr>
                        <a:t>Полулунные</a:t>
                      </a:r>
                      <a:endParaRPr lang="ru-RU" sz="28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/>
                          <a:ea typeface="Calibri"/>
                          <a:cs typeface="Times New Roman"/>
                        </a:rPr>
                        <a:t>клапаны</a:t>
                      </a:r>
                      <a:endParaRPr lang="ru-RU" sz="2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0,5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0,3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011750"/>
          </a:xfrm>
        </p:spPr>
        <p:txBody>
          <a:bodyPr>
            <a:normAutofit/>
          </a:bodyPr>
          <a:lstStyle/>
          <a:p>
            <a:pPr algn="just"/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Автоматизм</a:t>
            </a:r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 способность сердца ритмически сокращаться без внешних раздражителей под влиянием импульсов, возникающих в нем самом.</a:t>
            </a: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0395" y="857232"/>
            <a:ext cx="7983571" cy="4857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/>
          <a:srcRect b="20588"/>
          <a:stretch>
            <a:fillRect/>
          </a:stretch>
        </p:blipFill>
        <p:spPr bwMode="auto">
          <a:xfrm>
            <a:off x="571472" y="857232"/>
            <a:ext cx="7983571" cy="3857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Box 2"/>
          <p:cNvSpPr txBox="1"/>
          <p:nvPr/>
        </p:nvSpPr>
        <p:spPr>
          <a:xfrm>
            <a:off x="1643042" y="2000240"/>
            <a:ext cx="1571636" cy="36933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ru-RU" dirty="0" smtClean="0"/>
              <a:t>НЕРВНАЯ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5715008" y="2000240"/>
            <a:ext cx="2143140" cy="36933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ru-RU" dirty="0" smtClean="0"/>
              <a:t>ГУМОРАЛЬНАЯ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500034" y="4929198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6786578" y="4857760"/>
            <a:ext cx="185738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dirty="0" smtClean="0"/>
              <a:t>Ацетилхолин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357158" y="4714884"/>
            <a:ext cx="1643074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dirty="0" smtClean="0"/>
              <a:t>Симпатическая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2428860" y="4714884"/>
            <a:ext cx="178595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dirty="0" smtClean="0"/>
              <a:t>Парасимпатическая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4572000" y="4714884"/>
            <a:ext cx="1643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dirty="0" smtClean="0"/>
              <a:t>Адреналин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72452" cy="3868742"/>
          </a:xfrm>
        </p:spPr>
        <p:txBody>
          <a:bodyPr>
            <a:normAutofit/>
          </a:bodyPr>
          <a:lstStyle/>
          <a:p>
            <a:pPr lvl="0"/>
            <a:r>
              <a:rPr lang="ru-RU" sz="4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Домашнее задание</a:t>
            </a:r>
            <a:br>
              <a:rPr lang="ru-RU" sz="4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3200" dirty="0" smtClean="0">
                <a:solidFill>
                  <a:schemeClr val="tx1"/>
                </a:solidFill>
              </a:rPr>
              <a:t>Изучить </a:t>
            </a:r>
            <a:r>
              <a:rPr lang="ru-RU" sz="3200" dirty="0" smtClean="0">
                <a:solidFill>
                  <a:schemeClr val="tx1"/>
                </a:solidFill>
              </a:rPr>
              <a:t>в учебнике </a:t>
            </a:r>
            <a:r>
              <a:rPr lang="ru-RU" sz="3200" dirty="0" smtClean="0">
                <a:solidFill>
                  <a:schemeClr val="tx1"/>
                </a:solidFill>
              </a:rPr>
              <a:t>с 149-153, </a:t>
            </a:r>
            <a:r>
              <a:rPr lang="ru-RU" sz="3200" dirty="0" smtClean="0">
                <a:solidFill>
                  <a:schemeClr val="tx1"/>
                </a:solidFill>
              </a:rPr>
              <a:t>ответить на вопросы</a:t>
            </a:r>
            <a:br>
              <a:rPr lang="ru-RU" sz="3200" dirty="0" smtClean="0">
                <a:solidFill>
                  <a:schemeClr val="tx1"/>
                </a:solidFill>
              </a:rPr>
            </a:br>
            <a:r>
              <a:rPr lang="ru-RU" sz="3200" dirty="0" smtClean="0">
                <a:solidFill>
                  <a:schemeClr val="tx1"/>
                </a:solidFill>
              </a:rPr>
              <a:t>2. нарисовать рисунок с 149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25</TotalTime>
  <Words>83</Words>
  <Application>Microsoft Office PowerPoint</Application>
  <PresentationFormat>Экран (4:3)</PresentationFormat>
  <Paragraphs>53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Эркер</vt:lpstr>
      <vt:lpstr>Презентация к уроку биологии в  8 классе на тему «Работа сердца»</vt:lpstr>
      <vt:lpstr>Слайд 2</vt:lpstr>
      <vt:lpstr>Слайд 3</vt:lpstr>
      <vt:lpstr>Слайд 4</vt:lpstr>
      <vt:lpstr>Слайд 5</vt:lpstr>
      <vt:lpstr>Автоматизм -  способность сердца ритмически сокращаться без внешних раздражителей под влиянием импульсов, возникающих в нем самом. </vt:lpstr>
      <vt:lpstr>Слайд 7</vt:lpstr>
      <vt:lpstr>Слайд 8</vt:lpstr>
      <vt:lpstr>Домашнее задание 1. Изучить в учебнике с 149-153, ответить на вопросы 2. нарисовать рисунок с 149</vt:lpstr>
      <vt:lpstr>Спасибо  за  Внимание !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к уроку биологии в  8 классе на тему «Работа сердца»</dc:title>
  <dc:creator>Слава</dc:creator>
  <cp:lastModifiedBy>Слава</cp:lastModifiedBy>
  <cp:revision>3</cp:revision>
  <dcterms:created xsi:type="dcterms:W3CDTF">2016-01-28T01:22:04Z</dcterms:created>
  <dcterms:modified xsi:type="dcterms:W3CDTF">2016-01-28T01:47:40Z</dcterms:modified>
</cp:coreProperties>
</file>