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  <p:sldId id="265" r:id="rId8"/>
    <p:sldId id="264" r:id="rId9"/>
    <p:sldId id="259" r:id="rId10"/>
    <p:sldId id="266" r:id="rId11"/>
    <p:sldId id="272" r:id="rId12"/>
    <p:sldId id="260" r:id="rId13"/>
    <p:sldId id="267" r:id="rId14"/>
    <p:sldId id="268" r:id="rId15"/>
    <p:sldId id="271" r:id="rId16"/>
    <p:sldId id="269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6436" y="2524528"/>
            <a:ext cx="10049163" cy="325744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«Физика </a:t>
            </a:r>
            <a:r>
              <a:rPr lang="ru-RU" b="1" dirty="0" smtClean="0"/>
              <a:t>и </a:t>
            </a:r>
            <a:r>
              <a:rPr lang="ru-RU" b="1" dirty="0" smtClean="0"/>
              <a:t>спорт»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/>
              <a:t>или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«Как </a:t>
            </a:r>
            <a:r>
              <a:rPr lang="ru-RU" b="1" dirty="0" smtClean="0"/>
              <a:t>применять знания физики в </a:t>
            </a:r>
            <a:r>
              <a:rPr lang="ru-RU" b="1" dirty="0" smtClean="0"/>
              <a:t>спорте»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0"/>
            <a:ext cx="12016509" cy="25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8036" y="2230463"/>
            <a:ext cx="10270837" cy="3898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Забег на 800 метров. Два примерно равных по силам спортсмена </a:t>
            </a:r>
            <a:r>
              <a:rPr lang="ru-RU" sz="2400" b="1" dirty="0" err="1">
                <a:ea typeface="Times New Roman" panose="02020603050405020304" pitchFamily="18" charset="0"/>
              </a:rPr>
              <a:t>Шмыков</a:t>
            </a:r>
            <a:r>
              <a:rPr lang="ru-RU" sz="2400" b="1" dirty="0">
                <a:ea typeface="Times New Roman" panose="02020603050405020304" pitchFamily="18" charset="0"/>
              </a:rPr>
              <a:t> и Быков используют разную тактику борьбы за первое место. </a:t>
            </a:r>
            <a:r>
              <a:rPr lang="ru-RU" sz="2400" b="1" dirty="0" err="1">
                <a:ea typeface="Times New Roman" panose="02020603050405020304" pitchFamily="18" charset="0"/>
              </a:rPr>
              <a:t>Шмыков</a:t>
            </a:r>
            <a:r>
              <a:rPr lang="ru-RU" sz="2400" b="1" dirty="0">
                <a:ea typeface="Times New Roman" panose="02020603050405020304" pitchFamily="18" charset="0"/>
              </a:rPr>
              <a:t> первую половину дистанции бежит со скоростью υ</a:t>
            </a:r>
            <a:r>
              <a:rPr lang="ru-RU" sz="2400" b="1" baseline="-25000" dirty="0">
                <a:ea typeface="Times New Roman" panose="02020603050405020304" pitchFamily="18" charset="0"/>
              </a:rPr>
              <a:t>1 </a:t>
            </a:r>
            <a:r>
              <a:rPr lang="ru-RU" sz="2400" b="1" dirty="0">
                <a:ea typeface="Times New Roman" panose="02020603050405020304" pitchFamily="18" charset="0"/>
              </a:rPr>
              <a:t>= 11 км/ч, а вторую со скоростью </a:t>
            </a:r>
            <a:r>
              <a:rPr lang="ru-RU" sz="2400" b="1" dirty="0" smtClean="0">
                <a:ea typeface="Times New Roman" panose="02020603050405020304" pitchFamily="18" charset="0"/>
              </a:rPr>
              <a:t>υ</a:t>
            </a:r>
            <a:r>
              <a:rPr lang="ru-RU" sz="2400" b="1" baseline="-25000" dirty="0" smtClean="0">
                <a:ea typeface="Times New Roman" panose="02020603050405020304" pitchFamily="18" charset="0"/>
              </a:rPr>
              <a:t>2 </a:t>
            </a:r>
            <a:r>
              <a:rPr lang="ru-RU" sz="2400" b="1" dirty="0">
                <a:ea typeface="Times New Roman" panose="02020603050405020304" pitchFamily="18" charset="0"/>
              </a:rPr>
              <a:t>= 15 км/ч. </a:t>
            </a:r>
            <a:r>
              <a:rPr lang="ru-RU" sz="2400" b="1" dirty="0" smtClean="0">
                <a:ea typeface="Times New Roman" panose="02020603050405020304" pitchFamily="18" charset="0"/>
              </a:rPr>
              <a:t>Быков избрал </a:t>
            </a:r>
            <a:r>
              <a:rPr lang="ru-RU" sz="2400" b="1" dirty="0">
                <a:ea typeface="Times New Roman" panose="02020603050405020304" pitchFamily="18" charset="0"/>
              </a:rPr>
              <a:t>другую тактику, он половину времени бежит со скоростью 11 км/ч, а вторую половину времени - 15 км/ч. Кто из них победит в забеге и с каким отрывом?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434" y="6268362"/>
            <a:ext cx="6844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Ответ. Быков опередил </a:t>
            </a:r>
            <a:r>
              <a:rPr lang="ru-RU" sz="2000" b="1" dirty="0" err="1"/>
              <a:t>Шмыкова</a:t>
            </a:r>
            <a:r>
              <a:rPr lang="ru-RU" sz="2000" b="1" dirty="0"/>
              <a:t> на 6 секунд.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09" y="89552"/>
            <a:ext cx="3211366" cy="214091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034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62546" y="3294082"/>
            <a:ext cx="104555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Вывод: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 В беге на короткие </a:t>
            </a:r>
            <a:r>
              <a:rPr lang="ru-RU" sz="2400" b="1" dirty="0" smtClean="0">
                <a:ea typeface="Times New Roman" panose="02020603050405020304" pitchFamily="18" charset="0"/>
              </a:rPr>
              <a:t>от спортсмена требуется: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ru-RU" sz="2400" b="1" dirty="0">
                <a:solidFill>
                  <a:prstClr val="black"/>
                </a:solidFill>
                <a:ea typeface="Times New Roman" panose="02020603050405020304" pitchFamily="18" charset="0"/>
              </a:rPr>
              <a:t>Отличная координация и высокие скоростные способности</a:t>
            </a:r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ru-RU" sz="2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Хорошее владение техникой бега;</a:t>
            </a:r>
            <a:endParaRPr lang="ru-RU" sz="2400" b="1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b="1" dirty="0" smtClean="0">
                <a:ea typeface="Times New Roman" panose="02020603050405020304" pitchFamily="18" charset="0"/>
              </a:rPr>
              <a:t>Умение правильно выбрать  тактику </a:t>
            </a:r>
            <a:r>
              <a:rPr lang="ru-RU" sz="2400" b="1" dirty="0">
                <a:ea typeface="Times New Roman" panose="02020603050405020304" pitchFamily="18" charset="0"/>
              </a:rPr>
              <a:t>бега;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17599"/>
          <a:stretch/>
        </p:blipFill>
        <p:spPr>
          <a:xfrm>
            <a:off x="1738497" y="335329"/>
            <a:ext cx="9983161" cy="26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609" y="0"/>
            <a:ext cx="11600121" cy="11262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Великие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учёные физики 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и футбол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http://diletant.media/upload/medialibrary/6f3/6f30e2634b178ca8d26c044631637a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51" y="3364729"/>
            <a:ext cx="2383381" cy="3196710"/>
          </a:xfrm>
          <a:prstGeom prst="round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4043" y="4457544"/>
            <a:ext cx="6717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Эрнест Резерфорд </a:t>
            </a:r>
            <a:r>
              <a:rPr lang="ru-RU" sz="2400" b="1" dirty="0" smtClean="0"/>
              <a:t>– «отец» ядерной физики. Нобелевская премия по химии «за проведённые им исследования в области распада элементов   радиоактивных веществ».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71" y="535508"/>
            <a:ext cx="2230894" cy="296145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546391" y="1456230"/>
            <a:ext cx="8328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Нильс Бор </a:t>
            </a:r>
            <a:r>
              <a:rPr lang="ru-RU" sz="2400" b="1" dirty="0" smtClean="0"/>
              <a:t>-датский физик-теоретик и создатель первой квантовой теории атома. Нобелевская премия по физике «за заслуги в изучении строения атома»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883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38" y="4219767"/>
            <a:ext cx="3700130" cy="263823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260" y="109687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Физика футбола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507" y="672828"/>
            <a:ext cx="113662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«Сухой лист» - это навесной удар с вращением мяча и с искривлением траектории мяча движения в горизонтальной или вертикальной плоскости в результате вращения. 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34" y="2351976"/>
            <a:ext cx="4448390" cy="3186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711" y="2894525"/>
            <a:ext cx="2625165" cy="348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455415" y="6457890"/>
            <a:ext cx="2669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В.В. </a:t>
            </a:r>
            <a:r>
              <a:rPr lang="ru-RU" sz="2000" b="1" dirty="0" err="1" smtClean="0"/>
              <a:t>Лобановский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346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6939" y="77789"/>
            <a:ext cx="4640927" cy="11262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Эффект </a:t>
            </a:r>
            <a:r>
              <a:rPr lang="ru-RU" sz="3600" b="1" dirty="0" err="1" smtClean="0">
                <a:solidFill>
                  <a:srgbClr val="C00000"/>
                </a:solidFill>
                <a:latin typeface="+mj-lt"/>
              </a:rPr>
              <a:t>Магнуса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57" y="77789"/>
            <a:ext cx="4683896" cy="33620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8607" y="3655690"/>
            <a:ext cx="10357699" cy="2883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252525"/>
                </a:solidFill>
              </a:rPr>
              <a:t>Вращающийся объект создаёт в среде вокруг себя вихревое движение. </a:t>
            </a:r>
            <a:r>
              <a:rPr lang="ru-RU" sz="2000" b="1" dirty="0" smtClean="0">
                <a:solidFill>
                  <a:srgbClr val="252525"/>
                </a:solidFill>
              </a:rPr>
              <a:t>Где направление </a:t>
            </a:r>
            <a:r>
              <a:rPr lang="ru-RU" sz="2000" b="1" dirty="0">
                <a:solidFill>
                  <a:srgbClr val="252525"/>
                </a:solidFill>
              </a:rPr>
              <a:t>вихря совпадает с направлением обтекающего потока </a:t>
            </a:r>
            <a:r>
              <a:rPr lang="ru-RU" sz="2000" b="1" dirty="0" smtClean="0">
                <a:solidFill>
                  <a:srgbClr val="252525"/>
                </a:solidFill>
              </a:rPr>
              <a:t>скорость </a:t>
            </a:r>
            <a:r>
              <a:rPr lang="ru-RU" sz="2000" b="1" dirty="0">
                <a:solidFill>
                  <a:srgbClr val="252525"/>
                </a:solidFill>
              </a:rPr>
              <a:t>движения среды </a:t>
            </a:r>
            <a:r>
              <a:rPr lang="ru-RU" sz="2000" b="1" dirty="0" smtClean="0">
                <a:solidFill>
                  <a:srgbClr val="252525"/>
                </a:solidFill>
              </a:rPr>
              <a:t>увеличивается</a:t>
            </a:r>
            <a:r>
              <a:rPr lang="ru-RU" sz="2000" b="1" dirty="0">
                <a:solidFill>
                  <a:srgbClr val="252525"/>
                </a:solidFill>
              </a:rPr>
              <a:t>. С другой стороны объекта направление вихря противоположно направлению движения потока, и скорость движения среды уменьшается. </a:t>
            </a:r>
            <a:r>
              <a:rPr lang="ru-RU" sz="2000" b="1" dirty="0" smtClean="0">
                <a:solidFill>
                  <a:srgbClr val="252525"/>
                </a:solidFill>
              </a:rPr>
              <a:t>Из-за разности </a:t>
            </a:r>
            <a:r>
              <a:rPr lang="ru-RU" sz="2000" b="1" dirty="0">
                <a:solidFill>
                  <a:srgbClr val="252525"/>
                </a:solidFill>
              </a:rPr>
              <a:t>скоростей возникает разность давлений, порождающая </a:t>
            </a:r>
            <a:r>
              <a:rPr lang="ru-RU" sz="2400" b="1" dirty="0" smtClean="0">
                <a:solidFill>
                  <a:srgbClr val="252525"/>
                </a:solidFill>
              </a:rPr>
              <a:t>силу </a:t>
            </a:r>
            <a:r>
              <a:rPr lang="ru-RU" sz="2400" b="1" dirty="0" err="1" smtClean="0">
                <a:solidFill>
                  <a:srgbClr val="252525"/>
                </a:solidFill>
              </a:rPr>
              <a:t>Магнуса</a:t>
            </a:r>
            <a:r>
              <a:rPr lang="ru-RU" sz="2400" b="1" dirty="0" smtClean="0">
                <a:solidFill>
                  <a:srgbClr val="252525"/>
                </a:solidFill>
              </a:rPr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775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9461" y="173483"/>
            <a:ext cx="3423867" cy="11262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Вывод: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866" y="1532216"/>
            <a:ext cx="89242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Качества футболиста: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«владение» мячом;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быстрота спринтера;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выносливость марафонца;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иловая подготовка;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ыстрота реакции и мышления;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047" y="85061"/>
            <a:ext cx="5092995" cy="3492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6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6320" y="77788"/>
            <a:ext cx="8915399" cy="112628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Время реакции человека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2247"/>
          <a:stretch/>
        </p:blipFill>
        <p:spPr>
          <a:xfrm>
            <a:off x="9996885" y="-9321"/>
            <a:ext cx="2195115" cy="5784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855" y="640929"/>
            <a:ext cx="9729030" cy="104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Время реакции</a:t>
            </a:r>
            <a:r>
              <a:rPr lang="ru-RU" sz="2000" b="1" dirty="0">
                <a:ea typeface="Times New Roman" panose="02020603050405020304" pitchFamily="18" charset="0"/>
              </a:rPr>
              <a:t> человека - это время, за которое человек реагирует на какой-то сигнал, раздражение. </a:t>
            </a:r>
            <a:endParaRPr lang="ru-RU" sz="2000" b="1" dirty="0" smtClean="0"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12" y="2484050"/>
            <a:ext cx="3200677" cy="126807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62" y="1837504"/>
            <a:ext cx="4243623" cy="23033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80855" y="4140825"/>
            <a:ext cx="3796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 – высота падения</a:t>
            </a:r>
          </a:p>
          <a:p>
            <a:r>
              <a:rPr lang="en-US" sz="2400" b="1" dirty="0" smtClean="0"/>
              <a:t>t</a:t>
            </a:r>
            <a:r>
              <a:rPr lang="ru-RU" sz="2400" b="1" dirty="0" smtClean="0"/>
              <a:t> – время реакции</a:t>
            </a:r>
            <a:endParaRPr lang="en-US" sz="2400" b="1" dirty="0" smtClean="0"/>
          </a:p>
          <a:p>
            <a:r>
              <a:rPr lang="en-US" sz="2400" b="1" dirty="0" smtClean="0"/>
              <a:t>g</a:t>
            </a:r>
            <a:r>
              <a:rPr lang="ru-RU" sz="2400" b="1" dirty="0" smtClean="0"/>
              <a:t> = 981 см</a:t>
            </a:r>
            <a:r>
              <a:rPr lang="en-US" sz="2400" b="1" dirty="0" smtClean="0"/>
              <a:t>/</a:t>
            </a:r>
            <a:r>
              <a:rPr lang="ru-RU" sz="2400" b="1" dirty="0" smtClean="0"/>
              <a:t>с2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74441"/>
              </p:ext>
            </p:extLst>
          </p:nvPr>
        </p:nvGraphicFramePr>
        <p:xfrm>
          <a:off x="1293090" y="5775080"/>
          <a:ext cx="10806547" cy="1082920"/>
        </p:xfrm>
        <a:graphic>
          <a:graphicData uri="http://schemas.openxmlformats.org/drawingml/2006/table">
            <a:tbl>
              <a:tblPr firstRow="1" firstCol="1" bandRow="1"/>
              <a:tblGrid>
                <a:gridCol w="696947"/>
                <a:gridCol w="503043"/>
                <a:gridCol w="500826"/>
                <a:gridCol w="500826"/>
                <a:gridCol w="514124"/>
                <a:gridCol w="500826"/>
                <a:gridCol w="500826"/>
                <a:gridCol w="515231"/>
                <a:gridCol w="500826"/>
                <a:gridCol w="500826"/>
                <a:gridCol w="514124"/>
                <a:gridCol w="526312"/>
                <a:gridCol w="500826"/>
                <a:gridCol w="488640"/>
                <a:gridCol w="516338"/>
                <a:gridCol w="506364"/>
                <a:gridCol w="631570"/>
                <a:gridCol w="472018"/>
                <a:gridCol w="472018"/>
                <a:gridCol w="472018"/>
                <a:gridCol w="472018"/>
              </a:tblGrid>
              <a:tr h="3298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0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0,064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0,078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0,090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0,101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0,111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0,119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0,128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0,135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0,143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0,156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0,163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0,169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0,175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0,181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0,186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0,192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0,197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0,202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9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9752" y="152216"/>
            <a:ext cx="8915399" cy="112628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Рефлексия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02" y="256290"/>
            <a:ext cx="4266817" cy="2444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155" y="3067072"/>
            <a:ext cx="3479505" cy="3479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19" y="3761268"/>
            <a:ext cx="2813663" cy="281366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613451" y="1258385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84156" y="1300915"/>
            <a:ext cx="34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1</a:t>
            </a:r>
            <a:endParaRPr lang="ru-RU" sz="5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91" y="5252159"/>
            <a:ext cx="932769" cy="932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765" y="5252159"/>
            <a:ext cx="932769" cy="9327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2121" y="5261598"/>
            <a:ext cx="720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+mj-lt"/>
              </a:rPr>
              <a:t>2</a:t>
            </a:r>
            <a:endParaRPr lang="ru-RU" sz="54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08070" y="5271651"/>
            <a:ext cx="59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+mj-lt"/>
              </a:rPr>
              <a:t>3</a:t>
            </a:r>
            <a:endParaRPr lang="ru-RU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54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99490" y="0"/>
            <a:ext cx="10104581" cy="4187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Литература: 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Ланина И.Я. Не уроком единым. [Текст] : развитие интереса к физике / Ланина И.Я. – М. : Просвещение,1991.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Локтев В. И. Механика и техника «сухого листа» [Текст] / В. И. Локтев, С. М. </a:t>
            </a:r>
            <a:r>
              <a:rPr lang="ru-RU" sz="2000" b="1" dirty="0" err="1"/>
              <a:t>Агуреев</a:t>
            </a:r>
            <a:r>
              <a:rPr lang="ru-RU" sz="2000" b="1" dirty="0"/>
              <a:t> // Молодой ученый. — 2013. — №2. — С. 4-9.</a:t>
            </a:r>
          </a:p>
          <a:p>
            <a:pPr>
              <a:lnSpc>
                <a:spcPct val="150000"/>
              </a:lnSpc>
            </a:pPr>
            <a:r>
              <a:rPr lang="ru-RU" sz="2000" b="1" dirty="0" err="1"/>
              <a:t>Шамбулина</a:t>
            </a:r>
            <a:r>
              <a:rPr lang="ru-RU" sz="2000" b="1" dirty="0"/>
              <a:t> В.Н. Физика и спорт [Текст]: метод. указания / В. Н. </a:t>
            </a:r>
            <a:r>
              <a:rPr lang="ru-RU" sz="2000" b="1" dirty="0" err="1"/>
              <a:t>Шамбулина</a:t>
            </a:r>
            <a:r>
              <a:rPr lang="ru-RU" sz="2000" b="1" dirty="0"/>
              <a:t>, Л. Н. </a:t>
            </a:r>
            <a:r>
              <a:rPr lang="ru-RU" sz="2000" b="1" dirty="0" err="1"/>
              <a:t>Чиркова</a:t>
            </a:r>
            <a:r>
              <a:rPr lang="ru-RU" sz="2000" b="1" dirty="0"/>
              <a:t>, Д. А. Зарубин. – Ухта: УГТУ, 2010. – 39 с.</a:t>
            </a:r>
          </a:p>
          <a:p>
            <a:pPr>
              <a:lnSpc>
                <a:spcPct val="150000"/>
              </a:lnSpc>
            </a:pPr>
            <a:r>
              <a:rPr lang="ru-RU" sz="2000" b="1" dirty="0" err="1"/>
              <a:t>Хильневич</a:t>
            </a:r>
            <a:r>
              <a:rPr lang="ru-RU" sz="2000" b="1" dirty="0"/>
              <a:t> С.С. Физика вокруг нас [Текст] / </a:t>
            </a:r>
            <a:r>
              <a:rPr lang="ru-RU" sz="2000" b="1" dirty="0" err="1"/>
              <a:t>Хильневич</a:t>
            </a:r>
            <a:r>
              <a:rPr lang="ru-RU" sz="2000" b="1" dirty="0"/>
              <a:t> С.С. – М. : Наука, 1985.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9490" y="4187813"/>
            <a:ext cx="3129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https://yandex.ru/images/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13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057" y="29265"/>
            <a:ext cx="5663467" cy="1408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087" y="1352618"/>
            <a:ext cx="255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От 19.01.2016 года</a:t>
            </a:r>
            <a:endParaRPr lang="ru-RU" sz="16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7923" y="1705288"/>
            <a:ext cx="988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«От смерти в ледяной воде спасло знание законов физики»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4909" y="2195185"/>
            <a:ext cx="1043709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222222"/>
                </a:solidFill>
              </a:rPr>
              <a:t>… Долго </a:t>
            </a:r>
            <a:r>
              <a:rPr lang="ru-RU" sz="2000" b="1" dirty="0">
                <a:solidFill>
                  <a:srgbClr val="222222"/>
                </a:solidFill>
              </a:rPr>
              <a:t>пытался подняться на </a:t>
            </a:r>
            <a:r>
              <a:rPr lang="ru-RU" sz="2000" b="1" dirty="0" smtClean="0">
                <a:solidFill>
                  <a:srgbClr val="222222"/>
                </a:solidFill>
              </a:rPr>
              <a:t>лёд</a:t>
            </a:r>
            <a:r>
              <a:rPr lang="ru-RU" sz="2000" b="1" dirty="0">
                <a:solidFill>
                  <a:srgbClr val="222222"/>
                </a:solidFill>
              </a:rPr>
              <a:t>, но </a:t>
            </a:r>
            <a:r>
              <a:rPr lang="ru-RU" sz="2000" b="1" dirty="0" smtClean="0">
                <a:solidFill>
                  <a:srgbClr val="222222"/>
                </a:solidFill>
              </a:rPr>
              <a:t>лёд </a:t>
            </a:r>
            <a:r>
              <a:rPr lang="ru-RU" sz="2000" b="1" dirty="0">
                <a:solidFill>
                  <a:srgbClr val="222222"/>
                </a:solidFill>
              </a:rPr>
              <a:t>ломался, и я стал терять силы. </a:t>
            </a:r>
            <a:endParaRPr lang="ru-RU" sz="2000" b="1" dirty="0" smtClean="0">
              <a:solidFill>
                <a:srgbClr val="22222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222222"/>
                </a:solidFill>
              </a:rPr>
              <a:t>… И </a:t>
            </a:r>
            <a:r>
              <a:rPr lang="ru-RU" sz="2000" b="1" dirty="0">
                <a:solidFill>
                  <a:srgbClr val="222222"/>
                </a:solidFill>
              </a:rPr>
              <a:t>тут я вспомнил, как летом, устав плавать, переворачивался на спину и отдыхал. Решил, что это мой последний шанс остаться в живых. </a:t>
            </a:r>
            <a:r>
              <a:rPr lang="ru-RU" sz="2000" b="1" u="sng" dirty="0">
                <a:solidFill>
                  <a:srgbClr val="222222"/>
                </a:solidFill>
              </a:rPr>
              <a:t>Лег на лед не грудью, а спиной, и он подо мной не сломался. Начал тихонько вытягивать тело из ямы, потом осторожно перевернулся и продолжил ползти на </a:t>
            </a:r>
            <a:r>
              <a:rPr lang="ru-RU" sz="2000" b="1" u="sng" dirty="0" smtClean="0">
                <a:solidFill>
                  <a:srgbClr val="222222"/>
                </a:solidFill>
              </a:rPr>
              <a:t>животе…</a:t>
            </a:r>
          </a:p>
          <a:p>
            <a:pPr>
              <a:lnSpc>
                <a:spcPct val="150000"/>
              </a:lnSpc>
            </a:pPr>
            <a:r>
              <a:rPr lang="ru-RU" sz="2000" b="1" u="sng" dirty="0" smtClean="0">
                <a:solidFill>
                  <a:srgbClr val="222222"/>
                </a:solidFill>
              </a:rPr>
              <a:t>… Здесь сработал закон физики: площадь спины намного больше, чем груди, давление оказываемое человеком на лёд будет меньше и лёд меня выдержал.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222222"/>
                </a:solidFill>
              </a:rPr>
              <a:t>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222222"/>
                </a:solidFill>
              </a:rPr>
              <a:t>Аркадий </a:t>
            </a:r>
            <a:r>
              <a:rPr lang="ru-RU" sz="1600" b="1" dirty="0" err="1" smtClean="0">
                <a:solidFill>
                  <a:srgbClr val="222222"/>
                </a:solidFill>
              </a:rPr>
              <a:t>Жарников</a:t>
            </a:r>
            <a:r>
              <a:rPr lang="ru-RU" b="1" dirty="0" smtClean="0">
                <a:solidFill>
                  <a:srgbClr val="222222"/>
                </a:solidFill>
              </a:rPr>
              <a:t>.     </a:t>
            </a:r>
            <a:r>
              <a:rPr lang="ru-RU" b="1" u="sng" dirty="0" smtClean="0">
                <a:solidFill>
                  <a:srgbClr val="222222"/>
                </a:solidFill>
              </a:rPr>
              <a:t>                            </a:t>
            </a:r>
            <a:endParaRPr lang="ru-RU" sz="1400" b="1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7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11988800" cy="6770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1550" y="1261468"/>
            <a:ext cx="66963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Спорт 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    без науки и, 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           в частности, 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               без физики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                    бессилен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57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66833"/>
            <a:ext cx="11684000" cy="69978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</a:rPr>
              <a:t>Физическая основа бега на лыжах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49" y="1075536"/>
            <a:ext cx="3919537" cy="2739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766618"/>
            <a:ext cx="3848100" cy="3143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5" y="3703240"/>
            <a:ext cx="4149725" cy="2678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1150" y="3815407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Классический ход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34399" y="6381750"/>
            <a:ext cx="286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Коньковый ход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19563" y="4431620"/>
            <a:ext cx="6225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Что нужно спортсмену чтобы добиться хороших результатов?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Подходящие физические данные;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Выносливость;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Экипировка;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Владение техникой катания;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" y="66833"/>
            <a:ext cx="11582400" cy="112628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Физическая основа бега на лыжах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53" y="1076325"/>
            <a:ext cx="5785585" cy="3687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629" y="3658150"/>
            <a:ext cx="2510955" cy="9923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3812" y="4619499"/>
            <a:ext cx="7516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Сила </a:t>
            </a:r>
            <a:r>
              <a:rPr lang="ru-RU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трения </a:t>
            </a:r>
            <a:r>
              <a:rPr lang="ru-RU" sz="2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скольжения зависит от: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ea typeface="Times New Roman" panose="02020603050405020304" pitchFamily="18" charset="0"/>
              </a:rPr>
              <a:t> </a:t>
            </a:r>
            <a:r>
              <a:rPr lang="ru-RU" sz="2400" b="1" dirty="0">
                <a:ea typeface="Times New Roman" panose="02020603050405020304" pitchFamily="18" charset="0"/>
              </a:rPr>
              <a:t>силы реакции </a:t>
            </a:r>
            <a:r>
              <a:rPr lang="ru-RU" sz="2400" b="1" dirty="0" smtClean="0">
                <a:ea typeface="Times New Roman" panose="02020603050405020304" pitchFamily="18" charset="0"/>
              </a:rPr>
              <a:t>опоры;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ea typeface="Times New Roman" panose="02020603050405020304" pitchFamily="18" charset="0"/>
              </a:rPr>
              <a:t>материалов </a:t>
            </a:r>
            <a:r>
              <a:rPr lang="ru-RU" sz="2400" b="1" dirty="0">
                <a:ea typeface="Times New Roman" panose="02020603050405020304" pitchFamily="18" charset="0"/>
              </a:rPr>
              <a:t>трущихся </a:t>
            </a:r>
            <a:r>
              <a:rPr lang="ru-RU" sz="2400" b="1" dirty="0" smtClean="0">
                <a:ea typeface="Times New Roman" panose="02020603050405020304" pitchFamily="18" charset="0"/>
              </a:rPr>
              <a:t>поверхностей;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ea typeface="Times New Roman" panose="02020603050405020304" pitchFamily="18" charset="0"/>
              </a:rPr>
              <a:t> </a:t>
            </a:r>
            <a:r>
              <a:rPr lang="ru-RU" sz="2400" b="1" dirty="0">
                <a:ea typeface="Times New Roman" panose="02020603050405020304" pitchFamily="18" charset="0"/>
              </a:rPr>
              <a:t>скорости относительного </a:t>
            </a:r>
            <a:r>
              <a:rPr lang="ru-RU" sz="2400" b="1" dirty="0" smtClean="0">
                <a:ea typeface="Times New Roman" panose="02020603050405020304" pitchFamily="18" charset="0"/>
              </a:rPr>
              <a:t>движения; 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15" y="681303"/>
            <a:ext cx="10852185" cy="3467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0" y="4501688"/>
            <a:ext cx="2962275" cy="18454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564" y="106402"/>
            <a:ext cx="11810712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Лыжные мази </a:t>
            </a:r>
            <a:r>
              <a:rPr lang="ru-RU" sz="2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бывают:</a:t>
            </a:r>
            <a:r>
              <a:rPr lang="ru-RU" sz="2400" b="1" dirty="0" smtClean="0">
                <a:ea typeface="Times New Roman" panose="02020603050405020304" pitchFamily="18" charset="0"/>
              </a:rPr>
              <a:t> мази </a:t>
            </a:r>
            <a:r>
              <a:rPr lang="ru-RU" sz="2400" b="1" dirty="0">
                <a:ea typeface="Times New Roman" panose="02020603050405020304" pitchFamily="18" charset="0"/>
              </a:rPr>
              <a:t>скольжения (парафины</a:t>
            </a:r>
            <a:r>
              <a:rPr lang="ru-RU" sz="2400" b="1" dirty="0" smtClean="0">
                <a:ea typeface="Times New Roman" panose="02020603050405020304" pitchFamily="18" charset="0"/>
              </a:rPr>
              <a:t>) и мази держания;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/>
          </a:p>
        </p:txBody>
      </p:sp>
      <p:pic>
        <p:nvPicPr>
          <p:cNvPr id="1026" name="Picture 2" descr="http://www.derdoppelstock.at/files/uploads/2013/11/24222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8112" r="4766" b="4826"/>
          <a:stretch/>
        </p:blipFill>
        <p:spPr bwMode="auto">
          <a:xfrm>
            <a:off x="1810616" y="4567959"/>
            <a:ext cx="3495676" cy="17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2425" y="6347109"/>
            <a:ext cx="329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Мази держания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737600" y="6347109"/>
            <a:ext cx="336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Мази скольжения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91" y="2526724"/>
            <a:ext cx="2466109" cy="1513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91" y="799023"/>
            <a:ext cx="2977252" cy="16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5372" y="1994468"/>
            <a:ext cx="10368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Вывод: </a:t>
            </a:r>
            <a:endParaRPr lang="ru-RU" sz="2400" b="1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a typeface="Times New Roman" panose="02020603050405020304" pitchFamily="18" charset="0"/>
              </a:rPr>
              <a:t>Для </a:t>
            </a:r>
            <a:r>
              <a:rPr lang="ru-RU" sz="2400" b="1" dirty="0">
                <a:ea typeface="Times New Roman" panose="02020603050405020304" pitchFamily="18" charset="0"/>
              </a:rPr>
              <a:t>того, чтобы стать чемпионом в лыжном спорте, попасть на Олимпийские игры и получить шанс стать лучшим в мире нужна: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b="1" dirty="0">
                <a:ea typeface="Times New Roman" panose="02020603050405020304" pitchFamily="18" charset="0"/>
              </a:rPr>
              <a:t>Огромная выносливость;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b="1" dirty="0">
                <a:ea typeface="Times New Roman" panose="02020603050405020304" pitchFamily="18" charset="0"/>
              </a:rPr>
              <a:t>Упорные тренировки;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b="1" dirty="0">
                <a:ea typeface="Times New Roman" panose="02020603050405020304" pitchFamily="18" charset="0"/>
              </a:rPr>
              <a:t>Лучшая экипировка;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b="1" dirty="0" smtClean="0">
                <a:ea typeface="Times New Roman" panose="02020603050405020304" pitchFamily="18" charset="0"/>
              </a:rPr>
              <a:t>Умелое применение физических законов </a:t>
            </a:r>
            <a:r>
              <a:rPr lang="ru-RU" sz="2400" b="1" dirty="0">
                <a:ea typeface="Times New Roman" panose="02020603050405020304" pitchFamily="18" charset="0"/>
              </a:rPr>
              <a:t>и </a:t>
            </a:r>
            <a:r>
              <a:rPr lang="ru-RU" sz="2400" b="1" dirty="0" smtClean="0">
                <a:ea typeface="Times New Roman" panose="02020603050405020304" pitchFamily="18" charset="0"/>
              </a:rPr>
              <a:t>достижений </a:t>
            </a:r>
            <a:r>
              <a:rPr lang="ru-RU" sz="2400" b="1" dirty="0">
                <a:ea typeface="Times New Roman" panose="02020603050405020304" pitchFamily="18" charset="0"/>
              </a:rPr>
              <a:t>физической науки;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71438"/>
            <a:ext cx="4366636" cy="26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r="18735"/>
          <a:stretch/>
        </p:blipFill>
        <p:spPr>
          <a:xfrm>
            <a:off x="3156707" y="758630"/>
            <a:ext cx="6384457" cy="284268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9576" y="66832"/>
            <a:ext cx="10821553" cy="112628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Физическая основа бега на коньках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07" y="758630"/>
            <a:ext cx="2091568" cy="8266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7236" y="3527744"/>
            <a:ext cx="100393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ea typeface="Times New Roman" panose="02020603050405020304" pitchFamily="18" charset="0"/>
              </a:rPr>
              <a:t>При </a:t>
            </a:r>
            <a:r>
              <a:rPr lang="ru-RU" sz="2400" b="1" dirty="0">
                <a:ea typeface="Times New Roman" panose="02020603050405020304" pitchFamily="18" charset="0"/>
              </a:rPr>
              <a:t>движении конькобежца по льду возникают силы трения. Механическая энергия сил трения переходит во внутреннюю энергию льда. </a:t>
            </a:r>
            <a:r>
              <a:rPr lang="ru-RU" sz="2400" b="1" dirty="0" smtClean="0">
                <a:ea typeface="Times New Roman" panose="02020603050405020304" pitchFamily="18" charset="0"/>
              </a:rPr>
              <a:t>За </a:t>
            </a:r>
            <a:r>
              <a:rPr lang="ru-RU" sz="2400" b="1" dirty="0">
                <a:ea typeface="Times New Roman" panose="02020603050405020304" pitchFamily="18" charset="0"/>
              </a:rPr>
              <a:t>счет повышения внутренней энергии лед в точках соприкосновения с коньком расплавляется, образуется пленка воды, выполняющая роль смазки и облегчающая скольжение</a:t>
            </a:r>
            <a:r>
              <a:rPr lang="ru-RU" sz="2000" b="1" dirty="0">
                <a:ea typeface="Times New Roman" panose="02020603050405020304" pitchFamily="18" charset="0"/>
              </a:rPr>
              <a:t>. </a:t>
            </a:r>
            <a:endParaRPr lang="ru-RU" sz="20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0924" y="105191"/>
            <a:ext cx="3146568" cy="73673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Физика бега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498" y="2791593"/>
            <a:ext cx="5129484" cy="1968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1248"/>
          <a:stretch/>
        </p:blipFill>
        <p:spPr>
          <a:xfrm rot="5400000">
            <a:off x="8460548" y="544551"/>
            <a:ext cx="1898756" cy="2959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28" y="1199365"/>
            <a:ext cx="2853963" cy="1774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6437" y="3626346"/>
            <a:ext cx="104555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Этапы спринтерского бега: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/>
              <a:t>Старт – низкий старт с колодок;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/>
              <a:t>Стартовый разгон (стартовое ускорение)- быстро достичь максимальную скорость;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/>
              <a:t>Бег на дистанции – сохранять набранную скорость;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/>
              <a:t>Финиширование – поддерживать скорость на высоком уровне;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62" y="1199365"/>
            <a:ext cx="2931572" cy="15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561</TotalTime>
  <Words>809</Words>
  <Application>Microsoft Office PowerPoint</Application>
  <PresentationFormat>Широкоэкранный</PresentationFormat>
  <Paragraphs>121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«Физика и спорт» или «Как применять знания физики в спорте»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48</cp:revision>
  <dcterms:created xsi:type="dcterms:W3CDTF">2015-11-03T14:27:07Z</dcterms:created>
  <dcterms:modified xsi:type="dcterms:W3CDTF">2016-01-27T14:26:39Z</dcterms:modified>
</cp:coreProperties>
</file>