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0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EF5EC-5B63-4D6B-979B-8DD8BC0E6222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37DEA-D678-4AE1-8775-9CEF5021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547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93F9D0DF-9444-4F11-928C-78F0BBD5BF50}" type="datetimeFigureOut">
              <a:rPr lang="ru-RU" smtClean="0"/>
              <a:t>07.02.2016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02B810A4-F855-4A26-ACE5-5CBA42166C2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?uinfo=sw-1920-sh-1080-ww-1903-wh-941-pd-1-wp-16x9_1920x1080-lt-114" TargetMode="External"/><Relationship Id="rId13" Type="http://schemas.openxmlformats.org/officeDocument/2006/relationships/hyperlink" Target="https://yandex.ru/images/search?text=%D1%84%D0%BE%D1%82%D0%BE%20%D0%B1%D1%83%D0%B1%D0%B5%D0%BD%D1%87%D0%B8%D0%BA%D0%BE%D0%B2&amp;stype=image&amp;lr=10783&amp;noreask=1&amp;source=wiz&amp;uinfo=sw-1920-sh-1080-ww-1903-wh-941-pd-1-wp-16x9_1920x1080" TargetMode="External"/><Relationship Id="rId18" Type="http://schemas.openxmlformats.org/officeDocument/2006/relationships/hyperlink" Target="https://yandex.ru/images/search?text=%D0%A0%D0%98%D0%A1%D0%A3%D0%9D%D0%9E%D0%9A%20%D1%88%D1%83%D0%B1%D1%8B&amp;stype=image&amp;lr=10783&amp;noreask=1&amp;source=wiz&amp;uinfo=sw-1920-sh-1080-ww-1903-wh-941-pd-1-wp-16x9_1920x1080-lt-383" TargetMode="External"/><Relationship Id="rId3" Type="http://schemas.openxmlformats.org/officeDocument/2006/relationships/hyperlink" Target="https://yandex.ru/images/search?text=%D1%80%D0%B8%D1%81%D1%83%D0%BD%D0%BE%D0%BA%20%D1%81%D0%BE%D0%BC%D0%B0&amp;stype=image&amp;lr=10783&amp;noreask=1&amp;source=wiz&amp;uinfo=sw-1920-sh-1080-ww-1903-wh-941-pd-1-wp-16x9_1920x1080-lt-869" TargetMode="External"/><Relationship Id="rId21" Type="http://schemas.openxmlformats.org/officeDocument/2006/relationships/hyperlink" Target="https://yandex.ru/images?uinfo=sw-1920-sh-1080-ww-1903-wh-941-pd-1-wp-16x9_1920x1080-lt-456" TargetMode="External"/><Relationship Id="rId7" Type="http://schemas.openxmlformats.org/officeDocument/2006/relationships/hyperlink" Target="http://www.youtube.com/watch?v=lSwyE-F0WAs" TargetMode="External"/><Relationship Id="rId12" Type="http://schemas.openxmlformats.org/officeDocument/2006/relationships/hyperlink" Target="https://yandex.ru/images?uinfo=sw-1920-sh-1080-ww-1903-wh-941-pd-1-wp-16x9_1920x1080" TargetMode="External"/><Relationship Id="rId17" Type="http://schemas.openxmlformats.org/officeDocument/2006/relationships/hyperlink" Target="https://yandex.ru/images?uinfo=sw-1920-sh-1080-ww-1903-wh-941-pd-1-wp-16x9_1920x1080-lt-383" TargetMode="External"/><Relationship Id="rId2" Type="http://schemas.openxmlformats.org/officeDocument/2006/relationships/hyperlink" Target="https://yandex.ru/images?uinfo=sw-1920-sh-1080-ww-1903-wh-941-pd-1-wp-16x9_1920x1080-lt-869" TargetMode="External"/><Relationship Id="rId16" Type="http://schemas.openxmlformats.org/officeDocument/2006/relationships/hyperlink" Target="https://yandex.ru/images/search?text=%D1%80%D0%B8%D1%81%D1%83%D0%BD%D0%BE%D0%BA%20%D1%82%D0%BE%D0%BF%D0%BE%D1%80%D0%B0&amp;stype=image&amp;lr=10783&amp;noreask=1&amp;source=wiz&amp;uinfo=sw-1920-sh-1080-ww-1903-wh-941-pd-1-wp-16x9_1920x1080-lt-447" TargetMode="External"/><Relationship Id="rId20" Type="http://schemas.openxmlformats.org/officeDocument/2006/relationships/hyperlink" Target="http://vmusice.net/mp3/%EA%E0%E1%FB+%ED%E5+%E1%FB%EB%EE+%E7%E8%EC%FB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andex.ru/images" TargetMode="External"/><Relationship Id="rId11" Type="http://schemas.openxmlformats.org/officeDocument/2006/relationships/hyperlink" Target="https://yandex.ru/images/search?text=%D1%80%D0%B8%D1%81%D1%83%D0%BD%D0%BE%D0%BA%20%D0%BA%D1%83%D0%BF%D1%86%D0%B0%20%D0%B2%20%D1%88%D1%83%D0%B1%D0%B5&amp;stype=image&amp;lr=10783&amp;noreask=1&amp;source=wiz&amp;uinfo=sw-1920-sh-1080-ww-1903-wh-941-pd-1-wp-16x9_1920x1080-lt-434" TargetMode="External"/><Relationship Id="rId5" Type="http://schemas.openxmlformats.org/officeDocument/2006/relationships/hyperlink" Target="https://yandex.ru/images/search?text=%D1%80%D0%B8%D1%81%D1%83%D0%BD%D0%BE%D0%BA%20%D1%80%D0%BE%D0%B7%D0%B0&amp;stype=image&amp;lr=10783&amp;noreask=1&amp;source=wiz&amp;uinfo=sw-1920-sh-1080-ww-1903-wh-941-pd-1-wp-16x9_1920x1080-lt-435" TargetMode="External"/><Relationship Id="rId15" Type="http://schemas.openxmlformats.org/officeDocument/2006/relationships/hyperlink" Target="https://yandex.ru/images?uinfo=sw-1920-sh-1080-ww-1903-wh-941-pd-1-wp-16x9_1920x1080-lt-447" TargetMode="External"/><Relationship Id="rId10" Type="http://schemas.openxmlformats.org/officeDocument/2006/relationships/hyperlink" Target="https://yandex.ru/images?uinfo=sw-1920-sh-1080-ww-1903-wh-941-pd-1-wp-16x9_1920x1080-lt-434" TargetMode="External"/><Relationship Id="rId19" Type="http://schemas.openxmlformats.org/officeDocument/2006/relationships/hyperlink" Target="http://yandex.ru/clck/jsredir?from=yandex.ru;search/;web;;&amp;text=&amp;etext=957.mbFsn2rvF3rH30TiWOzksaBNaP68GHGrdCTqNYC4Fi3D6zeFG4T-yC7O-qAl-ybEJkqsm-8zzq62CxQStaYZbasg-nwNPdxbU2-IMPmYlpTFVgqAjwdhMBEK97pVGblJyzNpaU_r4CQP8FQ9xXoF0w.a1ea733c6af0f5f6f0ef96bb4a7de07cad259d57&amp;uuid=&amp;state=PEtFfuTeVD4jaxywoSUvtNlVVIL6S3yQ4s-k4ou9ZBQhXTNbXW1CEZAna9ZUKznV&amp;data=UlNrNmk5WktYejR0eWJFYk1LdmtxaUxNeDFjbHB5Z0U0Vm1MNV9Zd0JhYU93R01YWDM4Z1FHTnNuWnVidmdfN3dWRmRDaUpXLXRZTUE1QWxxNmhIc3NKcnNWWmtscjc3&amp;b64e=2&amp;sign=6aedb488758ebf5023b2f83e7587cc83&amp;keyno=0&amp;cst=AiuY0DBWFJ5Hyx_fyvalFCqtJ-D0CU1YVj4uoOxGa6MrDiYtp8dETbYdbxeYPARI2XuqGXw6oSiva6OUQ-uB1udsvgdrHN2-s9xg5f43rBSnRNOiK21qYD8OXnbhn2NT9Q7qJrLZMh4QZEkTPXZsu6yxIMkOR2Vsabmoo_ROPB-TRjU6eOTKQyodTTLltwNMHqPkX1ZSATKjhzHjUNZ5g3gMnJQN3X5xC3ajHYrgmGrAdw45xh9eB6MxsPPRIL8X9Efvn7G6Du7cbLyso-UFA7mrBbuZ0coP0Ghs6dkjDezPcab-rV2Ub0GpG4yk2hyuHJR69pK3jOFJ6RFY9ZE2jxxTMEiifaASK_JS_18cCzH9Xw_bsu4qx2yMMhKNVAYJ44HZgfjR2jrz-gcWHsGGQEIgME1OCysHPpg-HGzl2bUwDAt1XXCk1Q&amp;ref=orjY4mGPRjk5boDnW0uvlrrd71vZw9kpJ3sPpmcNWw3_5tEFpMoWKwsz7VZn4fm8FusKgWWDQHBfQdMAFX_eciFg9JomaHcBtbixHt25gu2HeRbh2FQ_dP0UenC6r6uQWugDQWVAHjn6WvjFI2AiHqex3jOMmniH7_aK_MQ-7q0JOk2ZkgJ_NOLWi_k1RnS7H6hf_ZuWR89kIXTqdMxI02gnUie-D8lqi1oy0NRKruWctECOs0K5DTIJpFv2atpkDkeh8RzDToE693odC7UBMH_OxfqsT1_Mb_E5xEuP7J_Z2ACNlsmr4hDUU0fn-xFBnGOSlW0EwkDM6LRJnct38akaf36Rdn5aCd-eBnRQX-20XczQlTm9XQyViI11LMIlApUmLOUf1rtylIInogZrtXX5zCboV2B6RFdDjzMUrq5u7sLBRX2bwPYdJPeJo0mkM73dR9IvYlFMIu5lFp737ffjY-mq4UjObTjP27HS9IaY0QEcC5BLbsvg1I3t4xFGUjHyLRyiIPjgpKrkChMPQQD6D3StIozyfvgmTDLwleJWdLbhcb9fxqTlBBK5e5Xvfasw6Y7dqASotJEijraYoc-tTiQ28pWQbXJYz0rTuha_Z0Eurqk_MDnSs5oVzLBsJ_JJcLEuKcLhH_95UEDieLfWjOk8hBBt&amp;l10n=ru&amp;cts=1454848013282&amp;mc=5.364569287919089" TargetMode="External"/><Relationship Id="rId4" Type="http://schemas.openxmlformats.org/officeDocument/2006/relationships/hyperlink" Target="https://yandex.ru/images?uinfo=sw-1920-sh-1080-ww-1903-wh-941-pd-1-wp-16x9_1920x1080-lt-435" TargetMode="External"/><Relationship Id="rId9" Type="http://schemas.openxmlformats.org/officeDocument/2006/relationships/hyperlink" Target="https://yandex.ru/images/search?text=%D1%80%D0%B8%D1%81%D1%83%D0%BD%D0%BE%D0%BA%20%D0%BA%D1%80%D0%B5%D1%81%D1%82%D1%8C%D1%8F%D0%BD%D0%B8%D0%BD%D0%B0%20%D0%B2%20%D0%BF%D0%BE%D0%BB%D1%83%D1%88%D1%83%D0%B1%D0%BA%D0%B5&amp;stype=image&amp;lr=10783&amp;noreask=1&amp;source=wiz&amp;uinfo=sw-1920-sh-1080-ww-1903-wh-941-pd-1-wp-16x9_1920x1080-lt-114" TargetMode="External"/><Relationship Id="rId14" Type="http://schemas.openxmlformats.org/officeDocument/2006/relationships/hyperlink" Target="https://yandex.ru/images/search?text=%D1%80%D0%B8%D1%81%D1%83%D0%BD%D0%BE%D0%BA%20%D0%BA%D1%80%D0%B5%D1%81%D1%82%D1%8C%D1%8F%D0%BD%D0%B8%D0%BD%D0%B0,%20%D1%80%D1%83%D0%B1%D1%8F%D1%89%D0%B5%D0%B3%D0%BE%20%D0%B4%D1%80%D0%BE%D0%B2%D0%B0&amp;stype=image&amp;lr=10783&amp;noreask=1&amp;source=wiz&amp;uinfo=sw-1920-sh-1080-ww-1903-wh-941-pd-1-wp-16x9_1920x1080" TargetMode="External"/><Relationship Id="rId22" Type="http://schemas.openxmlformats.org/officeDocument/2006/relationships/hyperlink" Target="https://yandex.ru/images/search?text=%D1%80%D0%B8%D1%81%D1%83%D0%BD%D0%BE%D0%BA%20%D0%B7%D0%B8%D0%BC%D1%8B&amp;stype=image&amp;lr=10783&amp;noreask=1&amp;source=wiz&amp;uinfo=sw-1920-sh-1080-ww-1903-wh-941-pd-1-wp-16x9_1920x1080-lt-45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4581128"/>
            <a:ext cx="5120640" cy="158115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Презентацию подготовила учитель начальных классов МБОУ «Средняя школа №2 им. Е. В. Камышева» Юрьева Елена Геннадьевна.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1556792"/>
            <a:ext cx="5120640" cy="172819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Русская народная сказка «Два Мороза»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1296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21506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ТЕСТ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53977" y="836712"/>
            <a:ext cx="7992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600" dirty="0" smtClean="0"/>
              <a:t>Что решили сделать братья Морозы?</a:t>
            </a:r>
          </a:p>
          <a:p>
            <a:r>
              <a:rPr lang="ru-RU" sz="2600" dirty="0" smtClean="0"/>
              <a:t>       а) поиграть;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   б) порезвиться;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   в) позабавиться.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788" y="2636912"/>
            <a:ext cx="77048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2. Богатый купец ехал: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  а) с колокольчиком;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  б) с бубенчиками;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  в) со звоночками.</a:t>
            </a:r>
            <a:endParaRPr lang="ru-RU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633261" y="4581128"/>
            <a:ext cx="801360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3. За кем побежал младший брат Мороз- Красный    нос?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 а) за рыбаком;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 б) за охотником;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 в) за дровосеком.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4691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7200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4. Какая у купца была шуба?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 а) медвежья;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 б) волчья;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 в) лисья.</a:t>
            </a:r>
            <a:endParaRPr lang="ru-RU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2348880"/>
            <a:ext cx="66247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5. Чем дровосек стал выколачивать мороз из полушубка?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а) кнутом;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б) поленом;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 в) палкой.</a:t>
            </a:r>
            <a:endParaRPr lang="ru-RU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724008" y="4653136"/>
            <a:ext cx="784887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6. Что, по мнению старшего брата, Мороза-Синего носа лучше шубы греет? 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а) печка;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б) костёр;</a:t>
            </a:r>
          </a:p>
          <a:p>
            <a:r>
              <a:rPr lang="ru-RU" sz="2600" dirty="0"/>
              <a:t> </a:t>
            </a:r>
            <a:r>
              <a:rPr lang="ru-RU" sz="2600" dirty="0" smtClean="0"/>
              <a:t>  в) топор.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12933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92696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Рефлексия.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844824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Я узнал на уроке…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88002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Я хочу похвалить себя за то, что…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414908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У меня сегодня особенно получилось …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502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706" y="1268760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Землю солнце красит, а человека труд.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420888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Волков бояться, в лес не ходить.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67916" y="407707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Человек от лени болеет, а от труда здоровеет.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8765" y="558924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Кто любит трудиться, тому без дела не сидится.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47667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Пословицы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9791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340768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Домашнее задание</a:t>
            </a:r>
            <a:endParaRPr lang="ru-RU" sz="28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2996952"/>
            <a:ext cx="77408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</a:t>
            </a:r>
            <a:r>
              <a:rPr lang="ru-RU" sz="2800" dirty="0" smtClean="0"/>
              <a:t>Прочитать сказку</a:t>
            </a:r>
          </a:p>
          <a:p>
            <a:r>
              <a:rPr lang="ru-RU" sz="2800" dirty="0" smtClean="0"/>
              <a:t>* Выполнить задание №5 с. 202 (соотнести пословицы со </a:t>
            </a:r>
            <a:r>
              <a:rPr lang="ru-RU" sz="2800" smtClean="0"/>
              <a:t>смыслом сказки)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490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20688"/>
            <a:ext cx="48245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Источники</a:t>
            </a:r>
          </a:p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1.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yandex.ru/images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›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рисунок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hlinkClick r:id="rId3"/>
              </a:rPr>
              <a:t>сома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2.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 yandex.ru/images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›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рисунок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роза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 smtClean="0"/>
              <a:t>3.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yandex.ru/images</a:t>
            </a:r>
            <a:endParaRPr lang="ru-RU" dirty="0" smtClean="0"/>
          </a:p>
          <a:p>
            <a:r>
              <a:rPr lang="ru-RU" dirty="0" smtClean="0"/>
              <a:t>4.</a:t>
            </a:r>
            <a:r>
              <a:rPr lang="ru-RU" b="1" dirty="0">
                <a:hlinkClick r:id="rId7"/>
              </a:rPr>
              <a:t> Детский кинозал Диафильм Два мороза</a:t>
            </a:r>
            <a:endParaRPr lang="ru-RU" b="1" dirty="0"/>
          </a:p>
          <a:p>
            <a:r>
              <a:rPr lang="ru-RU" dirty="0">
                <a:hlinkClick r:id="rId7"/>
              </a:rPr>
              <a:t>www.youtube.com</a:t>
            </a:r>
            <a:endParaRPr lang="ru-RU" dirty="0"/>
          </a:p>
          <a:p>
            <a:r>
              <a:rPr lang="ru-RU" dirty="0" smtClean="0"/>
              <a:t>5.</a:t>
            </a:r>
            <a:r>
              <a:rPr lang="en-US" dirty="0"/>
              <a:t> </a:t>
            </a:r>
            <a:r>
              <a:rPr lang="en-US" dirty="0">
                <a:hlinkClick r:id="rId8"/>
              </a:rPr>
              <a:t>yandex.ru/images</a:t>
            </a:r>
            <a:r>
              <a:rPr lang="en-US" dirty="0"/>
              <a:t>›</a:t>
            </a:r>
            <a:r>
              <a:rPr lang="ru-RU" b="1" dirty="0">
                <a:hlinkClick r:id="rId9"/>
              </a:rPr>
              <a:t>рисунок</a:t>
            </a:r>
            <a:r>
              <a:rPr lang="ru-RU" dirty="0">
                <a:hlinkClick r:id="rId9"/>
              </a:rPr>
              <a:t> </a:t>
            </a:r>
            <a:r>
              <a:rPr lang="ru-RU" b="1" dirty="0">
                <a:hlinkClick r:id="rId9"/>
              </a:rPr>
              <a:t>крестьянина</a:t>
            </a:r>
            <a:r>
              <a:rPr lang="ru-RU" dirty="0">
                <a:hlinkClick r:id="rId9"/>
              </a:rPr>
              <a:t> </a:t>
            </a:r>
            <a:r>
              <a:rPr lang="ru-RU" b="1" dirty="0">
                <a:hlinkClick r:id="rId9"/>
              </a:rPr>
              <a:t>в</a:t>
            </a:r>
            <a:r>
              <a:rPr lang="ru-RU" dirty="0">
                <a:hlinkClick r:id="rId9"/>
              </a:rPr>
              <a:t> </a:t>
            </a:r>
            <a:r>
              <a:rPr lang="ru-RU" b="1" dirty="0">
                <a:hlinkClick r:id="rId9"/>
              </a:rPr>
              <a:t>полушубке</a:t>
            </a:r>
            <a:endParaRPr lang="ru-RU" dirty="0"/>
          </a:p>
          <a:p>
            <a:r>
              <a:rPr lang="ru-RU" dirty="0" smtClean="0"/>
              <a:t>6.</a:t>
            </a:r>
            <a:r>
              <a:rPr lang="en-US" dirty="0">
                <a:hlinkClick r:id="rId10"/>
              </a:rPr>
              <a:t> yandex.ru/images</a:t>
            </a:r>
            <a:r>
              <a:rPr lang="en-US" dirty="0"/>
              <a:t>›</a:t>
            </a:r>
            <a:r>
              <a:rPr lang="ru-RU" b="1" dirty="0">
                <a:hlinkClick r:id="rId11"/>
              </a:rPr>
              <a:t>рисунок</a:t>
            </a:r>
            <a:r>
              <a:rPr lang="ru-RU" dirty="0">
                <a:hlinkClick r:id="rId11"/>
              </a:rPr>
              <a:t> </a:t>
            </a:r>
            <a:r>
              <a:rPr lang="ru-RU" b="1" dirty="0">
                <a:hlinkClick r:id="rId11"/>
              </a:rPr>
              <a:t>купца</a:t>
            </a:r>
            <a:r>
              <a:rPr lang="ru-RU" dirty="0">
                <a:hlinkClick r:id="rId11"/>
              </a:rPr>
              <a:t> </a:t>
            </a:r>
            <a:r>
              <a:rPr lang="ru-RU" b="1" dirty="0">
                <a:hlinkClick r:id="rId11"/>
              </a:rPr>
              <a:t>в</a:t>
            </a:r>
            <a:r>
              <a:rPr lang="ru-RU" dirty="0">
                <a:hlinkClick r:id="rId11"/>
              </a:rPr>
              <a:t> </a:t>
            </a:r>
            <a:r>
              <a:rPr lang="ru-RU" b="1" dirty="0">
                <a:hlinkClick r:id="rId11"/>
              </a:rPr>
              <a:t>шубе</a:t>
            </a:r>
            <a:endParaRPr lang="ru-RU" dirty="0"/>
          </a:p>
          <a:p>
            <a:r>
              <a:rPr lang="ru-RU" dirty="0" smtClean="0"/>
              <a:t>7.</a:t>
            </a:r>
            <a:r>
              <a:rPr lang="en-US" dirty="0">
                <a:hlinkClick r:id="rId12"/>
              </a:rPr>
              <a:t> yandex.ru/images</a:t>
            </a:r>
            <a:r>
              <a:rPr lang="en-US" dirty="0"/>
              <a:t>›</a:t>
            </a:r>
            <a:r>
              <a:rPr lang="ru-RU" b="1" dirty="0">
                <a:hlinkClick r:id="rId13"/>
              </a:rPr>
              <a:t>фото</a:t>
            </a:r>
            <a:r>
              <a:rPr lang="ru-RU" dirty="0">
                <a:hlinkClick r:id="rId13"/>
              </a:rPr>
              <a:t> </a:t>
            </a:r>
            <a:r>
              <a:rPr lang="ru-RU" b="1" dirty="0">
                <a:hlinkClick r:id="rId13"/>
              </a:rPr>
              <a:t>бубенчиков</a:t>
            </a:r>
            <a:endParaRPr lang="ru-RU" dirty="0"/>
          </a:p>
          <a:p>
            <a:r>
              <a:rPr lang="ru-RU" dirty="0" smtClean="0"/>
              <a:t>8.</a:t>
            </a:r>
            <a:r>
              <a:rPr lang="en-US" dirty="0">
                <a:hlinkClick r:id="rId12"/>
              </a:rPr>
              <a:t> yandex.ru/images</a:t>
            </a:r>
            <a:r>
              <a:rPr lang="en-US" dirty="0"/>
              <a:t>›</a:t>
            </a:r>
            <a:r>
              <a:rPr lang="ru-RU" b="1" dirty="0">
                <a:hlinkClick r:id="rId14"/>
              </a:rPr>
              <a:t>рисунок</a:t>
            </a:r>
            <a:r>
              <a:rPr lang="ru-RU" dirty="0">
                <a:hlinkClick r:id="rId14"/>
              </a:rPr>
              <a:t> </a:t>
            </a:r>
            <a:r>
              <a:rPr lang="ru-RU" b="1" dirty="0">
                <a:hlinkClick r:id="rId14"/>
              </a:rPr>
              <a:t>крестьянина</a:t>
            </a:r>
            <a:r>
              <a:rPr lang="ru-RU" dirty="0">
                <a:hlinkClick r:id="rId14"/>
              </a:rPr>
              <a:t>, </a:t>
            </a:r>
            <a:r>
              <a:rPr lang="ru-RU" b="1" dirty="0">
                <a:hlinkClick r:id="rId14"/>
              </a:rPr>
              <a:t>рубящего</a:t>
            </a:r>
            <a:r>
              <a:rPr lang="ru-RU" dirty="0">
                <a:hlinkClick r:id="rId14"/>
              </a:rPr>
              <a:t> </a:t>
            </a:r>
            <a:r>
              <a:rPr lang="ru-RU" b="1" dirty="0" smtClean="0">
                <a:hlinkClick r:id="rId14"/>
              </a:rPr>
              <a:t>дрова</a:t>
            </a:r>
            <a:endParaRPr lang="ru-RU" b="1" dirty="0" smtClean="0"/>
          </a:p>
          <a:p>
            <a:r>
              <a:rPr lang="ru-RU" b="1" dirty="0" smtClean="0"/>
              <a:t>9.</a:t>
            </a:r>
            <a:r>
              <a:rPr lang="en-US" dirty="0">
                <a:hlinkClick r:id="rId15"/>
              </a:rPr>
              <a:t> yandex.ru/images</a:t>
            </a:r>
            <a:r>
              <a:rPr lang="en-US" dirty="0"/>
              <a:t>›</a:t>
            </a:r>
            <a:r>
              <a:rPr lang="ru-RU" b="1" dirty="0">
                <a:hlinkClick r:id="rId16"/>
              </a:rPr>
              <a:t>рисунок</a:t>
            </a:r>
            <a:r>
              <a:rPr lang="ru-RU" dirty="0">
                <a:hlinkClick r:id="rId16"/>
              </a:rPr>
              <a:t> </a:t>
            </a:r>
            <a:r>
              <a:rPr lang="ru-RU" b="1" dirty="0">
                <a:hlinkClick r:id="rId16"/>
              </a:rPr>
              <a:t>топора</a:t>
            </a:r>
            <a:endParaRPr lang="ru-RU" dirty="0"/>
          </a:p>
          <a:p>
            <a:pPr lvl="0"/>
            <a:r>
              <a:rPr lang="ru-RU" dirty="0" smtClean="0"/>
              <a:t>10.</a:t>
            </a:r>
            <a:r>
              <a:rPr lang="en-US" dirty="0">
                <a:solidFill>
                  <a:srgbClr val="2E2224"/>
                </a:solidFill>
                <a:hlinkClick r:id="rId17"/>
              </a:rPr>
              <a:t> yandex.ru/images</a:t>
            </a:r>
            <a:r>
              <a:rPr lang="en-US" dirty="0">
                <a:solidFill>
                  <a:srgbClr val="2E2224"/>
                </a:solidFill>
              </a:rPr>
              <a:t>›</a:t>
            </a:r>
            <a:r>
              <a:rPr lang="ru-RU" b="1" dirty="0">
                <a:solidFill>
                  <a:srgbClr val="2E2224"/>
                </a:solidFill>
                <a:hlinkClick r:id="rId18"/>
              </a:rPr>
              <a:t>РИСУНОК</a:t>
            </a:r>
            <a:r>
              <a:rPr lang="ru-RU" dirty="0">
                <a:solidFill>
                  <a:srgbClr val="2E2224"/>
                </a:solidFill>
                <a:hlinkClick r:id="rId18"/>
              </a:rPr>
              <a:t> </a:t>
            </a:r>
            <a:r>
              <a:rPr lang="ru-RU" b="1" dirty="0">
                <a:solidFill>
                  <a:srgbClr val="2E2224"/>
                </a:solidFill>
                <a:hlinkClick r:id="rId18"/>
              </a:rPr>
              <a:t>шубы</a:t>
            </a:r>
            <a:endParaRPr lang="ru-RU" dirty="0">
              <a:solidFill>
                <a:srgbClr val="2E2224"/>
              </a:solidFill>
            </a:endParaRPr>
          </a:p>
          <a:p>
            <a:r>
              <a:rPr lang="ru-RU" dirty="0" smtClean="0"/>
              <a:t>11.</a:t>
            </a:r>
            <a:r>
              <a:rPr lang="en-US" dirty="0">
                <a:hlinkClick r:id="rId19"/>
              </a:rPr>
              <a:t> VMusice.net</a:t>
            </a:r>
            <a:r>
              <a:rPr lang="en-US" dirty="0"/>
              <a:t>›</a:t>
            </a:r>
            <a:r>
              <a:rPr lang="en-US" dirty="0">
                <a:hlinkClick r:id="rId20"/>
              </a:rPr>
              <a:t>mp3/</a:t>
            </a:r>
            <a:r>
              <a:rPr lang="ru-RU" b="1" dirty="0">
                <a:hlinkClick r:id="rId20"/>
              </a:rPr>
              <a:t>кабы</a:t>
            </a:r>
            <a:r>
              <a:rPr lang="ru-RU" dirty="0">
                <a:hlinkClick r:id="rId20"/>
              </a:rPr>
              <a:t> </a:t>
            </a:r>
            <a:r>
              <a:rPr lang="ru-RU" b="1" dirty="0">
                <a:hlinkClick r:id="rId20"/>
              </a:rPr>
              <a:t>не</a:t>
            </a:r>
            <a:r>
              <a:rPr lang="ru-RU" dirty="0">
                <a:hlinkClick r:id="rId20"/>
              </a:rPr>
              <a:t> </a:t>
            </a:r>
            <a:r>
              <a:rPr lang="ru-RU" b="1" dirty="0">
                <a:hlinkClick r:id="rId20"/>
              </a:rPr>
              <a:t>было</a:t>
            </a:r>
            <a:r>
              <a:rPr lang="ru-RU" dirty="0">
                <a:hlinkClick r:id="rId20"/>
              </a:rPr>
              <a:t> </a:t>
            </a:r>
            <a:r>
              <a:rPr lang="ru-RU" b="1" dirty="0" smtClean="0">
                <a:hlinkClick r:id="rId20"/>
              </a:rPr>
              <a:t>зимы</a:t>
            </a:r>
            <a:endParaRPr lang="ru-RU" b="1" dirty="0" smtClean="0"/>
          </a:p>
          <a:p>
            <a:r>
              <a:rPr lang="ru-RU" b="1" dirty="0" smtClean="0"/>
              <a:t>12.</a:t>
            </a:r>
            <a:r>
              <a:rPr lang="en-US" dirty="0">
                <a:hlinkClick r:id="rId21"/>
              </a:rPr>
              <a:t> yandex.ru/images</a:t>
            </a:r>
            <a:r>
              <a:rPr lang="en-US" dirty="0"/>
              <a:t>›</a:t>
            </a:r>
            <a:r>
              <a:rPr lang="ru-RU" b="1">
                <a:hlinkClick r:id="rId22"/>
              </a:rPr>
              <a:t>рисунок</a:t>
            </a:r>
            <a:r>
              <a:rPr lang="ru-RU">
                <a:hlinkClick r:id="rId22"/>
              </a:rPr>
              <a:t> </a:t>
            </a:r>
            <a:r>
              <a:rPr lang="ru-RU" b="1">
                <a:hlinkClick r:id="rId22"/>
              </a:rPr>
              <a:t>зимы</a:t>
            </a:r>
            <a:endParaRPr lang="ru-RU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6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3943" y="1196752"/>
            <a:ext cx="6696744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4400" dirty="0" smtClean="0">
                <a:effectLst/>
                <a:latin typeface="Times New Roman"/>
                <a:ea typeface="Calibri"/>
                <a:cs typeface="Times New Roman"/>
              </a:rPr>
              <a:t>Прозвенел уже звонок,</a:t>
            </a:r>
            <a:endParaRPr lang="ru-RU" sz="4000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4400" dirty="0" smtClean="0">
                <a:effectLst/>
                <a:latin typeface="Times New Roman"/>
                <a:ea typeface="Calibri"/>
                <a:cs typeface="Times New Roman"/>
              </a:rPr>
              <a:t>Начинаем наш урок.</a:t>
            </a:r>
            <a:endParaRPr lang="ru-RU" sz="4000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4400" dirty="0" smtClean="0">
                <a:effectLst/>
                <a:latin typeface="Times New Roman"/>
                <a:ea typeface="Calibri"/>
                <a:cs typeface="Times New Roman"/>
              </a:rPr>
              <a:t>Чтобы не было заминки,</a:t>
            </a:r>
            <a:endParaRPr lang="ru-RU" sz="4000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4400" dirty="0" smtClean="0">
                <a:effectLst/>
                <a:latin typeface="Times New Roman"/>
                <a:ea typeface="Calibri"/>
                <a:cs typeface="Times New Roman"/>
              </a:rPr>
              <a:t>Начинаем мы с разминки.</a:t>
            </a:r>
            <a:endParaRPr lang="ru-RU" sz="4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243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504961"/>
            <a:ext cx="7920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/>
              <a:t>Мороз не велик, да стоять не велит.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99873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980728"/>
            <a:ext cx="20162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dirty="0" smtClean="0"/>
              <a:t>2</a:t>
            </a:r>
            <a:endParaRPr lang="ru-RU" sz="16600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4725144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000" dirty="0" smtClean="0">
                <a:solidFill>
                  <a:srgbClr val="2E2224"/>
                </a:solidFill>
              </a:rPr>
              <a:t>Два        Мороза</a:t>
            </a:r>
            <a:endParaRPr lang="ru-RU" sz="9000" dirty="0">
              <a:solidFill>
                <a:srgbClr val="2E2224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54752"/>
            <a:ext cx="3528392" cy="2898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11978"/>
            <a:ext cx="2780191" cy="338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59832" y="3996353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3,  2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50686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етский кинозал Диафильм Два мороз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396" y="116632"/>
            <a:ext cx="8616957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76672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Топор лучше шубы греет.</a:t>
            </a:r>
            <a:endParaRPr lang="ru-RU" sz="6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08920"/>
            <a:ext cx="3950153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8100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360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Бубенчик-</a:t>
            </a:r>
            <a:r>
              <a:rPr lang="ru-RU" sz="2800" dirty="0" smtClean="0"/>
              <a:t>металлический шарик с кусочком металла внутри, позванивающий при встряхивании.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66307" y="3843045"/>
            <a:ext cx="3641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Дровосек</a:t>
            </a:r>
            <a:r>
              <a:rPr lang="ru-RU" sz="2800" dirty="0" smtClean="0"/>
              <a:t>-человек, рубящий дрова.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46589" y="6093296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Ёжиться</a:t>
            </a:r>
            <a:r>
              <a:rPr lang="ru-RU" sz="2800" dirty="0" smtClean="0"/>
              <a:t>-прятать лицо, руки от холода.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55360"/>
            <a:ext cx="2664296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518" y="3212976"/>
            <a:ext cx="28575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9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0648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Купец</a:t>
            </a:r>
            <a:r>
              <a:rPr lang="ru-RU" sz="2800" dirty="0" smtClean="0"/>
              <a:t>-богатый человек, живущий в городе, владелец торговой лавки.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54337" y="3429000"/>
            <a:ext cx="30243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Крестьянин</a:t>
            </a:r>
            <a:r>
              <a:rPr lang="ru-RU" sz="2800" dirty="0" smtClean="0"/>
              <a:t>-бедный человек, живущий в деревне и занимающийся обработкой земли.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84" y="33779"/>
            <a:ext cx="3009900" cy="381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40968"/>
            <a:ext cx="3225575" cy="363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5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5136" y="188640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Физкультминутка</a:t>
            </a:r>
            <a:endParaRPr lang="ru-RU" sz="7200" dirty="0"/>
          </a:p>
        </p:txBody>
      </p:sp>
      <p:pic>
        <p:nvPicPr>
          <p:cNvPr id="3" name="Prostokvashino_Kaby_ne_bylo_zimy_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6672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5"/>
            <a:ext cx="820891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1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TM01790493[[fn=SOHO]]</Template>
  <TotalTime>395</TotalTime>
  <Words>419</Words>
  <Application>Microsoft Office PowerPoint</Application>
  <PresentationFormat>Экран (4:3)</PresentationFormat>
  <Paragraphs>68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Soho</vt:lpstr>
      <vt:lpstr>Русская народная сказка «Два Мороза»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народная сказка «Два Мороза»</dc:title>
  <dc:creator>admin</dc:creator>
  <cp:lastModifiedBy>admin</cp:lastModifiedBy>
  <cp:revision>23</cp:revision>
  <dcterms:created xsi:type="dcterms:W3CDTF">2016-01-03T16:32:05Z</dcterms:created>
  <dcterms:modified xsi:type="dcterms:W3CDTF">2016-02-07T12:39:20Z</dcterms:modified>
</cp:coreProperties>
</file>