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</p:sldMasterIdLst>
  <p:sldIdLst>
    <p:sldId id="256" r:id="rId15"/>
    <p:sldId id="257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5" r:id="rId31"/>
    <p:sldId id="276" r:id="rId32"/>
    <p:sldId id="277" r:id="rId33"/>
    <p:sldId id="278" r:id="rId34"/>
    <p:sldId id="279" r:id="rId35"/>
    <p:sldId id="280" r:id="rId36"/>
    <p:sldId id="28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viewProps" Target="viewProps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0378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10057"/>
      </p:ext>
    </p:extLst>
  </p:cSld>
  <p:clrMapOvr>
    <a:masterClrMapping/>
  </p:clrMapOvr>
  <p:transition spd="slow"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75817"/>
      </p:ext>
    </p:extLst>
  </p:cSld>
  <p:clrMapOvr>
    <a:masterClrMapping/>
  </p:clrMapOvr>
  <p:transition spd="slow"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6202"/>
      </p:ext>
    </p:extLst>
  </p:cSld>
  <p:clrMapOvr>
    <a:masterClrMapping/>
  </p:clrMapOvr>
  <p:transition spd="slow">
    <p:wip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61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40193"/>
      </p:ext>
    </p:extLst>
  </p:cSld>
  <p:clrMapOvr>
    <a:masterClrMapping/>
  </p:clrMapOvr>
  <p:transition spd="slow"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714884"/>
      </p:ext>
    </p:extLst>
  </p:cSld>
  <p:clrMapOvr>
    <a:masterClrMapping/>
  </p:clrMapOvr>
  <p:transition spd="slow">
    <p:wip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73504"/>
      </p:ext>
    </p:extLst>
  </p:cSld>
  <p:clrMapOvr>
    <a:masterClrMapping/>
  </p:clrMapOvr>
  <p:transition spd="slow"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8564"/>
      </p:ext>
    </p:extLst>
  </p:cSld>
  <p:clrMapOvr>
    <a:masterClrMapping/>
  </p:clrMapOvr>
  <p:transition spd="slow"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73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34279"/>
      </p:ext>
    </p:extLst>
  </p:cSld>
  <p:clrMapOvr>
    <a:masterClrMapping/>
  </p:clrMapOvr>
  <p:transition spd="slow">
    <p:wip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71653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37883"/>
      </p:ext>
    </p:extLst>
  </p:cSld>
  <p:clrMapOvr>
    <a:masterClrMapping/>
  </p:clrMapOvr>
  <p:transition spd="slow">
    <p:wip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58277"/>
      </p:ext>
    </p:extLst>
  </p:cSld>
  <p:clrMapOvr>
    <a:masterClrMapping/>
  </p:clrMapOvr>
  <p:transition spd="slow">
    <p:wip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51976"/>
      </p:ext>
    </p:extLst>
  </p:cSld>
  <p:clrMapOvr>
    <a:masterClrMapping/>
  </p:clrMapOvr>
  <p:transition spd="slow">
    <p:wip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46399"/>
      </p:ext>
    </p:extLst>
  </p:cSld>
  <p:clrMapOvr>
    <a:masterClrMapping/>
  </p:clrMapOvr>
  <p:transition spd="slow">
    <p:wip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86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45107"/>
      </p:ext>
    </p:extLst>
  </p:cSld>
  <p:clrMapOvr>
    <a:masterClrMapping/>
  </p:clrMapOvr>
  <p:transition spd="slow">
    <p:wip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81923"/>
      </p:ext>
    </p:extLst>
  </p:cSld>
  <p:clrMapOvr>
    <a:masterClrMapping/>
  </p:clrMapOvr>
  <p:transition spd="slow">
    <p:wip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73862"/>
      </p:ext>
    </p:extLst>
  </p:cSld>
  <p:clrMapOvr>
    <a:masterClrMapping/>
  </p:clrMapOvr>
  <p:transition spd="slow">
    <p:wip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32629"/>
      </p:ext>
    </p:extLst>
  </p:cSld>
  <p:clrMapOvr>
    <a:masterClrMapping/>
  </p:clrMapOvr>
  <p:transition spd="slow">
    <p:wip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27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2370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10788"/>
      </p:ext>
    </p:extLst>
  </p:cSld>
  <p:clrMapOvr>
    <a:masterClrMapping/>
  </p:clrMapOvr>
  <p:transition spd="slow">
    <p:wip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65563"/>
      </p:ext>
    </p:extLst>
  </p:cSld>
  <p:clrMapOvr>
    <a:masterClrMapping/>
  </p:clrMapOvr>
  <p:transition spd="slow">
    <p:wip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916238"/>
      </p:ext>
    </p:extLst>
  </p:cSld>
  <p:clrMapOvr>
    <a:masterClrMapping/>
  </p:clrMapOvr>
  <p:transition spd="slow">
    <p:wip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46184"/>
      </p:ext>
    </p:extLst>
  </p:cSld>
  <p:clrMapOvr>
    <a:masterClrMapping/>
  </p:clrMapOvr>
  <p:transition spd="slow">
    <p:wip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52540"/>
      </p:ext>
    </p:extLst>
  </p:cSld>
  <p:clrMapOvr>
    <a:masterClrMapping/>
  </p:clrMapOvr>
  <p:transition spd="slow">
    <p:wip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74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55729"/>
      </p:ext>
    </p:extLst>
  </p:cSld>
  <p:clrMapOvr>
    <a:masterClrMapping/>
  </p:clrMapOvr>
  <p:transition spd="slow">
    <p:wip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52711"/>
      </p:ext>
    </p:extLst>
  </p:cSld>
  <p:clrMapOvr>
    <a:masterClrMapping/>
  </p:clrMapOvr>
  <p:transition spd="slow">
    <p:wip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25373"/>
      </p:ext>
    </p:extLst>
  </p:cSld>
  <p:clrMapOvr>
    <a:masterClrMapping/>
  </p:clrMapOvr>
  <p:transition spd="slow">
    <p:wip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47857"/>
      </p:ext>
    </p:extLst>
  </p:cSld>
  <p:clrMapOvr>
    <a:masterClrMapping/>
  </p:clrMapOvr>
  <p:transition spd="slow">
    <p:wip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16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32548"/>
      </p:ext>
    </p:extLst>
  </p:cSld>
  <p:clrMapOvr>
    <a:masterClrMapping/>
  </p:clrMapOvr>
  <p:transition spd="slow">
    <p:wip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933100"/>
      </p:ext>
    </p:extLst>
  </p:cSld>
  <p:clrMapOvr>
    <a:masterClrMapping/>
  </p:clrMapOvr>
  <p:transition spd="slow">
    <p:wip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47254"/>
      </p:ext>
    </p:extLst>
  </p:cSld>
  <p:clrMapOvr>
    <a:masterClrMapping/>
  </p:clrMapOvr>
  <p:transition spd="slow">
    <p:wip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149204"/>
      </p:ext>
    </p:extLst>
  </p:cSld>
  <p:clrMapOvr>
    <a:masterClrMapping/>
  </p:clrMapOvr>
  <p:transition spd="slow">
    <p:wip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03117"/>
      </p:ext>
    </p:extLst>
  </p:cSld>
  <p:clrMapOvr>
    <a:masterClrMapping/>
  </p:clrMapOvr>
  <p:transition spd="slow">
    <p:wip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33489"/>
      </p:ext>
    </p:extLst>
  </p:cSld>
  <p:clrMapOvr>
    <a:masterClrMapping/>
  </p:clrMapOvr>
  <p:transition spd="slow">
    <p:wip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16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105932"/>
      </p:ext>
    </p:extLst>
  </p:cSld>
  <p:clrMapOvr>
    <a:masterClrMapping/>
  </p:clrMapOvr>
  <p:transition spd="slow">
    <p:wip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503388"/>
      </p:ext>
    </p:extLst>
  </p:cSld>
  <p:clrMapOvr>
    <a:masterClrMapping/>
  </p:clrMapOvr>
  <p:transition spd="slow">
    <p:wip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8322"/>
      </p:ext>
    </p:extLst>
  </p:cSld>
  <p:clrMapOvr>
    <a:masterClrMapping/>
  </p:clrMapOvr>
  <p:transition spd="slow">
    <p:wip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4908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72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61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08148"/>
      </p:ext>
    </p:extLst>
  </p:cSld>
  <p:clrMapOvr>
    <a:masterClrMapping/>
  </p:clrMapOvr>
  <p:transition spd="slow">
    <p:wip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54950"/>
      </p:ext>
    </p:extLst>
  </p:cSld>
  <p:clrMapOvr>
    <a:masterClrMapping/>
  </p:clrMapOvr>
  <p:transition spd="slow">
    <p:wip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53272"/>
      </p:ext>
    </p:extLst>
  </p:cSld>
  <p:clrMapOvr>
    <a:masterClrMapping/>
  </p:clrMapOvr>
  <p:transition spd="slow">
    <p:wip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07641"/>
      </p:ext>
    </p:extLst>
  </p:cSld>
  <p:clrMapOvr>
    <a:masterClrMapping/>
  </p:clrMapOvr>
  <p:transition spd="slow">
    <p:wip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67233"/>
      </p:ext>
    </p:extLst>
  </p:cSld>
  <p:clrMapOvr>
    <a:masterClrMapping/>
  </p:clrMapOvr>
  <p:transition spd="slow">
    <p:wip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84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68742"/>
      </p:ext>
    </p:extLst>
  </p:cSld>
  <p:clrMapOvr>
    <a:masterClrMapping/>
  </p:clrMapOvr>
  <p:transition spd="slow">
    <p:wip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62591"/>
      </p:ext>
    </p:extLst>
  </p:cSld>
  <p:clrMapOvr>
    <a:masterClrMapping/>
  </p:clrMapOvr>
  <p:transition spd="slow">
    <p:wip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871747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53853"/>
      </p:ext>
    </p:extLst>
  </p:cSld>
  <p:clrMapOvr>
    <a:masterClrMapping/>
  </p:clrMapOvr>
  <p:transition spd="slow">
    <p:wip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40916"/>
      </p:ext>
    </p:extLst>
  </p:cSld>
  <p:clrMapOvr>
    <a:masterClrMapping/>
  </p:clrMapOvr>
  <p:transition spd="slow">
    <p:wip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13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23892"/>
      </p:ext>
    </p:extLst>
  </p:cSld>
  <p:clrMapOvr>
    <a:masterClrMapping/>
  </p:clrMapOvr>
  <p:transition spd="slow">
    <p:wip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02964"/>
      </p:ext>
    </p:extLst>
  </p:cSld>
  <p:clrMapOvr>
    <a:masterClrMapping/>
  </p:clrMapOvr>
  <p:transition spd="slow">
    <p:wip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81783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015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16361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52234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28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25057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73177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82901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677240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27127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53469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2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817511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0149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96451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3848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21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20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70216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91801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76097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28260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3206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36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96156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22410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8833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503205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09590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13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32311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341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80963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57343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03327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72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52596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1265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325690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132489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43895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87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9197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10952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1944"/>
      </p:ext>
    </p:extLst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80524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75455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39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93922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7665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11806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08580"/>
      </p:ext>
    </p:extLst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760132"/>
      </p:ext>
    </p:extLst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33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296257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10108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85743"/>
      </p:ext>
    </p:extLst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6928"/>
      </p:ext>
    </p:extLst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38569"/>
      </p:ext>
    </p:extLst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84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14869"/>
      </p:ext>
    </p:extLst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382746"/>
      </p:ext>
    </p:extLst>
  </p:cSld>
  <p:clrMapOvr>
    <a:masterClrMapping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51311"/>
      </p:ext>
    </p:extLst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02892"/>
      </p:ext>
    </p:extLst>
  </p:cSld>
  <p:clrMapOvr>
    <a:masterClrMapping/>
  </p:clrMapOvr>
  <p:transition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19430"/>
      </p:ext>
    </p:extLst>
  </p:cSld>
  <p:clrMapOvr>
    <a:masterClrMapping/>
  </p:clrMapOvr>
  <p:transition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18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86607"/>
      </p:ext>
    </p:extLst>
  </p:cSld>
  <p:clrMapOvr>
    <a:masterClrMapping/>
  </p:clrMapOvr>
  <p:transition spd="slow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68430"/>
      </p:ext>
    </p:extLst>
  </p:cSld>
  <p:clrMapOvr>
    <a:masterClrMapping/>
  </p:clrMapOvr>
  <p:transition spd="slow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85152"/>
      </p:ext>
    </p:extLst>
  </p:cSld>
  <p:clrMapOvr>
    <a:masterClrMapping/>
  </p:clrMapOvr>
  <p:transition spd="slow"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5534"/>
      </p:ext>
    </p:extLst>
  </p:cSld>
  <p:clrMapOvr>
    <a:masterClrMapping/>
  </p:clrMapOvr>
  <p:transition spd="slow"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4471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87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72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15478"/>
      </p:ext>
    </p:extLst>
  </p:cSld>
  <p:clrMapOvr>
    <a:masterClrMapping/>
  </p:clrMapOvr>
  <p:transition spd="slow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32815"/>
      </p:ext>
    </p:extLst>
  </p:cSld>
  <p:clrMapOvr>
    <a:masterClrMapping/>
  </p:clrMapOvr>
  <p:transition spd="slow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94216"/>
      </p:ext>
    </p:extLst>
  </p:cSld>
  <p:clrMapOvr>
    <a:masterClrMapping/>
  </p:clrMapOvr>
  <p:transition spd="slow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11404"/>
      </p:ext>
    </p:extLst>
  </p:cSld>
  <p:clrMapOvr>
    <a:masterClrMapping/>
  </p:clrMapOvr>
  <p:transition spd="slow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06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03256"/>
      </p:ext>
    </p:extLst>
  </p:cSld>
  <p:clrMapOvr>
    <a:masterClrMapping/>
  </p:clrMapOvr>
  <p:transition spd="slow"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68512"/>
      </p:ext>
    </p:extLst>
  </p:cSld>
  <p:clrMapOvr>
    <a:masterClrMapping/>
  </p:clrMapOvr>
  <p:transition spd="slow"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0189"/>
      </p:ext>
    </p:extLst>
  </p:cSld>
  <p:clrMapOvr>
    <a:masterClrMapping/>
  </p:clrMapOvr>
  <p:transition spd="slow"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6218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33773"/>
      </p:ext>
    </p:extLst>
  </p:cSld>
  <p:clrMapOvr>
    <a:masterClrMapping/>
  </p:clrMapOvr>
  <p:transition spd="slow"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47528"/>
      </p:ext>
    </p:extLst>
  </p:cSld>
  <p:clrMapOvr>
    <a:masterClrMapping/>
  </p:clrMapOvr>
  <p:transition spd="slow"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742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96058"/>
      </p:ext>
    </p:extLst>
  </p:cSld>
  <p:clrMapOvr>
    <a:masterClrMapping/>
  </p:clrMapOvr>
  <p:transition spd="slow"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84583"/>
      </p:ext>
    </p:extLst>
  </p:cSld>
  <p:clrMapOvr>
    <a:masterClrMapping/>
  </p:clrMapOvr>
  <p:transition spd="slow"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626860"/>
      </p:ext>
    </p:extLst>
  </p:cSld>
  <p:clrMapOvr>
    <a:masterClrMapping/>
  </p:clrMapOvr>
  <p:transition spd="slow"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33249"/>
      </p:ext>
    </p:extLst>
  </p:cSld>
  <p:clrMapOvr>
    <a:masterClrMapping/>
  </p:clrMapOvr>
  <p:transition spd="slow"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285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12610"/>
      </p:ext>
    </p:extLst>
  </p:cSld>
  <p:clrMapOvr>
    <a:masterClrMapping/>
  </p:clrMapOvr>
  <p:transition spd="slow"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73080"/>
      </p:ext>
    </p:extLst>
  </p:cSld>
  <p:clrMapOvr>
    <a:masterClrMapping/>
  </p:clrMapOvr>
  <p:transition spd="slow"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9308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75270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78717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wip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521178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wip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54625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ip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9990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wip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03669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wip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108624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96077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9963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ip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4870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ip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85701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ip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6907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ip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507592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wip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30.01.2016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39332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ip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0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МБОУ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Бекасовская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сош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Наро-Фоминского района Московской области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Берёста – оригинальный природный материал для творчества детей</a:t>
            </a:r>
          </a:p>
          <a:p>
            <a:pPr marL="0" indent="0" algn="ctr">
              <a:buNone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(из опыта работы)</a:t>
            </a:r>
          </a:p>
          <a:p>
            <a:pPr marL="0" indent="0" algn="r"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</a:p>
          <a:p>
            <a:pPr marL="0" indent="0" algn="r"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Дегтярева Валентина Яковлевна</a:t>
            </a:r>
          </a:p>
          <a:p>
            <a:pPr marL="0" indent="0" algn="r"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начальных классов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997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Берёзы у дороги</a:t>
            </a:r>
            <a:endParaRPr lang="ru-RU" dirty="0"/>
          </a:p>
        </p:txBody>
      </p:sp>
      <p:pic>
        <p:nvPicPr>
          <p:cNvPr id="12290" name="Picture 2" descr="C:\Users\TheAngryMount\Desktop\фото\берёзки у реки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t="9270" r="6583" b="10698"/>
          <a:stretch/>
        </p:blipFill>
        <p:spPr bwMode="auto">
          <a:xfrm>
            <a:off x="323529" y="2057399"/>
            <a:ext cx="5190582" cy="38918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96136" y="1772816"/>
            <a:ext cx="2890664" cy="43533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Картина выполнена методом аппликации из берёсты. В работе использованы разные направления штрихов берёсты, разные цвета берёсты, что придаёт картине реальность.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371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Родные берёзы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38736" cy="40610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Данная картина полностью выполнена из берёсты. Штрихи, облака и оттенки выполнены с помощью </a:t>
            </a:r>
            <a:r>
              <a:rPr lang="ru-RU" dirty="0" err="1" smtClean="0"/>
              <a:t>выжигателя</a:t>
            </a:r>
            <a:r>
              <a:rPr lang="ru-RU" dirty="0" smtClean="0"/>
              <a:t>. Крона – из </a:t>
            </a:r>
            <a:r>
              <a:rPr lang="ru-RU" dirty="0" err="1" smtClean="0"/>
              <a:t>селикагеля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6" t="12194" r="25274" b="14435"/>
          <a:stretch/>
        </p:blipFill>
        <p:spPr bwMode="auto">
          <a:xfrm>
            <a:off x="4860032" y="1700808"/>
            <a:ext cx="3024335" cy="41513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471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Разлив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Фон картины нарисован акварельными красками. Вокруг вода и только видны островки суши, выполненные из берёсты. На островках – одинокие берёзки. И только зеленеющие почки напоминают о пробуждении природы, о приходе весны.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3750129" cy="37444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274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Зайцы на острове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Данная картина тоже выполнена с помощью акварельных красок и берёсты. Берёста использована разных оттенков и толщины для того, чтобы придать большую реальность происходящему. В основу сюжета легло произведение Н.А. Некрасова .</a:t>
            </a:r>
            <a:endParaRPr lang="ru-RU" dirty="0"/>
          </a:p>
        </p:txBody>
      </p:sp>
      <p:pic>
        <p:nvPicPr>
          <p:cNvPr id="5" name="Объект 4" descr="C:\Users\школа\Desktop\фото\зайцы.jpg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6" t="10844" r="16385" b="11573"/>
          <a:stretch/>
        </p:blipFill>
        <p:spPr bwMode="auto">
          <a:xfrm rot="5400000">
            <a:off x="4638700" y="2354188"/>
            <a:ext cx="4248472" cy="30857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40458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Олени на прогулке</a:t>
            </a:r>
            <a:endParaRPr lang="ru-RU" dirty="0"/>
          </a:p>
        </p:txBody>
      </p:sp>
      <p:pic>
        <p:nvPicPr>
          <p:cNvPr id="5" name="Объект 4" descr="C:\Users\TheAngryMount\Pictures\олени 2.pn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5" t="8141" r="8167" b="10615"/>
          <a:stretch/>
        </p:blipFill>
        <p:spPr bwMode="auto">
          <a:xfrm>
            <a:off x="883920" y="1920240"/>
            <a:ext cx="3184023" cy="42450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Работа выполнена методом аппликации и рисования.</a:t>
            </a:r>
          </a:p>
          <a:p>
            <a:r>
              <a:rPr lang="ru-RU" dirty="0" smtClean="0"/>
              <a:t>Небо и река нарисованы акварельными красками. Скалистые берега реки – из берёсты, а лес – из мха. Работа оригинальна по своему содержанию.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761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ts val="0"/>
              </a:spcBef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Восход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1" t="11270" r="7777" b="21243"/>
          <a:stretch/>
        </p:blipFill>
        <p:spPr bwMode="auto">
          <a:xfrm>
            <a:off x="467543" y="1916832"/>
            <a:ext cx="4269655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4038600" cy="4526280"/>
          </a:xfrm>
        </p:spPr>
        <p:txBody>
          <a:bodyPr/>
          <a:lstStyle/>
          <a:p>
            <a:r>
              <a:rPr lang="ru-RU" dirty="0" smtClean="0"/>
              <a:t>Морской пейзаж нарисован акварельными красками. Оттенки берёсты от светлого до тёмного, а также наросты на берёсте придают картине необыкновенную красоту.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392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Горный 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одопад</a:t>
            </a:r>
            <a:endParaRPr lang="ru-RU" dirty="0"/>
          </a:p>
        </p:txBody>
      </p:sp>
      <p:pic>
        <p:nvPicPr>
          <p:cNvPr id="9" name="Объект 8" descr="C:\Users\TheAngryMount\Pictures\водопад.pn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t="5049" r="2170" b="4977"/>
          <a:stretch/>
        </p:blipFill>
        <p:spPr bwMode="auto">
          <a:xfrm>
            <a:off x="539552" y="1916832"/>
            <a:ext cx="4648200" cy="32925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64088" y="1600201"/>
            <a:ext cx="3322712" cy="42770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Картина выполнена разными способами: небо, река, водопад нарисованы акварельными красками, скалы, камни у подножия горы – из берёсты, деревья и кустарники – из сухих растений.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138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42493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Выжигание на берёсте, это тоже нетрадиционный, новый вид работы. Картинки получаются настолько привлекательными, что надолго запоминаются своей необычностью, оригинальностью.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Всё зависит от вашей фантазии, только вы и никто другой не сможет воспроизвести на конкретной заготовке, придуманный вами рисунок. Выжигание на берёсте, как и по дереву, выполняется с помощью электрического прибора.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	Мы только начинаем работу  по выжиганию на берёсте, но работы, по-моему, привлекают внимание окружающих.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457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160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9" t="16639" r="11578" b="27695"/>
          <a:stretch/>
        </p:blipFill>
        <p:spPr bwMode="auto">
          <a:xfrm>
            <a:off x="827584" y="980728"/>
            <a:ext cx="3744416" cy="25202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5" y="3244334"/>
            <a:ext cx="280831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ea typeface="Times New Roman"/>
            </a:endParaRP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На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острове</a:t>
            </a:r>
            <a:r>
              <a:rPr lang="ru-RU" dirty="0">
                <a:latin typeface="Times New Roman"/>
                <a:ea typeface="Times New Roman"/>
              </a:rPr>
              <a:t>	</a:t>
            </a:r>
            <a:endParaRPr lang="ru-RU" dirty="0"/>
          </a:p>
        </p:txBody>
      </p:sp>
      <p:pic>
        <p:nvPicPr>
          <p:cNvPr id="5" name="Рисунок 4" descr="DSCN160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5" t="19611" r="16443" b="19669"/>
          <a:stretch/>
        </p:blipFill>
        <p:spPr bwMode="auto">
          <a:xfrm>
            <a:off x="4716016" y="3269838"/>
            <a:ext cx="3672408" cy="2448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32040" y="5803584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Лодка у причала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1708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4" t="8152" r="12797" b="6793"/>
          <a:stretch/>
        </p:blipFill>
        <p:spPr bwMode="auto">
          <a:xfrm>
            <a:off x="899592" y="620688"/>
            <a:ext cx="2808312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5936" y="1772816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Белка на сосне	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6" t="20659" r="16755" b="9281"/>
          <a:stretch/>
        </p:blipFill>
        <p:spPr bwMode="auto">
          <a:xfrm>
            <a:off x="4572000" y="2830830"/>
            <a:ext cx="3744416" cy="3550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3982994"/>
            <a:ext cx="36724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Деревня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на пригорке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3671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85698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Берёста – прабабушка бумаги  и по своим  качествам во многом напоминает бумагу. Она хорошо режется, склеивается, плетётся и на ней можно рисовать,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выжигать, выполнять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аппликационные работы. При изготовлении панно или картин используются те же приёмы вырезания и наклеивания, как и с бумагой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.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endParaRPr lang="ru-RU" sz="2800" dirty="0" smtClean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	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Работа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с берёстой помогает ребёнку развить воображение, чувство формы и цвета, фантазию, индивидуальные творческие способности, аккуратность, трудолюбие, любовь к природе, к Родине.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	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Изделия из берёсты могут быть прекрасным подарком своим родным или близким, друзьям или знакомым. 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2636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7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	</a:t>
            </a:r>
            <a:r>
              <a:rPr lang="ru-RU" sz="3600" dirty="0">
                <a:latin typeface="Times New Roman"/>
                <a:ea typeface="Calibri"/>
              </a:rPr>
              <a:t>Живопись на берёсте – тоже  новая разновидность живописи, появившаяся в последнее время. Для выполнения рисунка на берёсте сначала  берёсту очищают от лишних слоев с двух сторон, стараясь с лицевой стороны сберечь все трещины, бугорки, наросты. Грунтовка не применяется, рисуют непосредственно на материале, отсюда и выбор красок — гуашевые с применением клея ПВА.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94451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7" t="24285" r="17687" b="24762"/>
          <a:stretch/>
        </p:blipFill>
        <p:spPr bwMode="auto">
          <a:xfrm>
            <a:off x="683568" y="476672"/>
            <a:ext cx="3240360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564904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Calibri"/>
              </a:rPr>
              <a:t>Деревня  на пригорке.	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4" t="9453" r="4912" b="11443"/>
          <a:stretch/>
        </p:blipFill>
        <p:spPr bwMode="auto">
          <a:xfrm>
            <a:off x="5004048" y="404664"/>
            <a:ext cx="3240360" cy="20162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20072" y="2564904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Домик у реки.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7" t="17767" r="13699" b="20304"/>
          <a:stretch/>
        </p:blipFill>
        <p:spPr bwMode="auto">
          <a:xfrm>
            <a:off x="683568" y="3429000"/>
            <a:ext cx="3456384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4259996"/>
            <a:ext cx="533614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/>
              <a:ea typeface="Calibri"/>
            </a:endParaRPr>
          </a:p>
          <a:p>
            <a:endParaRPr lang="ru-RU" dirty="0">
              <a:latin typeface="Times New Roman"/>
              <a:ea typeface="Calibri"/>
            </a:endParaRPr>
          </a:p>
          <a:p>
            <a:endParaRPr lang="ru-RU" b="1" dirty="0" smtClean="0">
              <a:latin typeface="Times New Roman"/>
              <a:ea typeface="Calibri"/>
            </a:endParaRPr>
          </a:p>
          <a:p>
            <a:endParaRPr lang="ru-RU" dirty="0">
              <a:latin typeface="Times New Roman"/>
              <a:ea typeface="Calibri"/>
            </a:endParaRPr>
          </a:p>
          <a:p>
            <a:endParaRPr lang="ru-RU" dirty="0" smtClean="0">
              <a:latin typeface="Times New Roman"/>
              <a:ea typeface="Calibri"/>
            </a:endParaRP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Calibri"/>
              </a:rPr>
              <a:t>	Зима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Calibri"/>
              </a:rPr>
              <a:t>в деревне.	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19513" r="16370" b="19024"/>
          <a:stretch/>
        </p:blipFill>
        <p:spPr bwMode="auto">
          <a:xfrm>
            <a:off x="4860032" y="3573016"/>
            <a:ext cx="3384376" cy="20162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840260" y="3244334"/>
            <a:ext cx="454816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	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	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Зимнее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утро.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7828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56895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/>
              <a:ea typeface="Calibri"/>
            </a:endParaRPr>
          </a:p>
          <a:p>
            <a:r>
              <a:rPr lang="ru-RU" sz="2800" dirty="0" smtClean="0">
                <a:latin typeface="Times New Roman"/>
                <a:ea typeface="Calibri"/>
              </a:rPr>
              <a:t>Работая </a:t>
            </a:r>
            <a:r>
              <a:rPr lang="ru-RU" sz="2800" dirty="0">
                <a:latin typeface="Times New Roman"/>
                <a:ea typeface="Calibri"/>
              </a:rPr>
              <a:t>с берёстой, я узнала, что  данная работа вызывает у детей огромный интерес, так как это легко поддающийся обработке в детских руках, материал. Работая с ним, дети очень быстро видят результат своего труда</a:t>
            </a:r>
            <a:r>
              <a:rPr lang="ru-RU" sz="2800" dirty="0" smtClean="0">
                <a:latin typeface="Times New Roman"/>
                <a:ea typeface="Calibri"/>
              </a:rPr>
              <a:t>.</a:t>
            </a:r>
            <a:r>
              <a:rPr lang="ru-RU" sz="2800" dirty="0">
                <a:latin typeface="Times New Roman"/>
                <a:ea typeface="Calibri"/>
              </a:rPr>
              <a:t> Берёста воспитывает любовь к природе своего края, стремление к экологической чистоте, уважение и любовь к народному творчеству. Развивает наблюдательность и зоркость, аккуратность в работе, усидчивость. Работа с берёстой развивает художественные навыки (приёмы работы с художественным материалом), творческие способности, даёт возможность реализовать себя, как творца через работу с природным материалом</a:t>
            </a:r>
            <a:r>
              <a:rPr lang="ru-RU" dirty="0">
                <a:latin typeface="Times New Roman"/>
                <a:ea typeface="Calibri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342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600" b="1" dirty="0" smtClean="0">
              <a:ln w="12700">
                <a:solidFill>
                  <a:srgbClr val="EAEBDE">
                    <a:satMod val="155000"/>
                  </a:srgbClr>
                </a:solidFill>
                <a:prstDash val="solid"/>
              </a:ln>
              <a:solidFill>
                <a:srgbClr val="676A55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</a:endParaRPr>
          </a:p>
          <a:p>
            <a:pPr algn="ctr"/>
            <a:r>
              <a:rPr lang="ru-RU" sz="9600" b="1" dirty="0" smtClean="0">
                <a:ln w="12700">
                  <a:solidFill>
                    <a:srgbClr val="EAEBDE">
                      <a:satMod val="155000"/>
                    </a:srgbClr>
                  </a:solidFill>
                  <a:prstDash val="solid"/>
                </a:ln>
                <a:solidFill>
                  <a:srgbClr val="676A55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Спасибо</a:t>
            </a:r>
            <a:r>
              <a:rPr lang="ru-RU" sz="9600" b="1" dirty="0">
                <a:ln w="12700">
                  <a:solidFill>
                    <a:srgbClr val="EAEBDE">
                      <a:satMod val="155000"/>
                    </a:srgbClr>
                  </a:solidFill>
                  <a:prstDash val="solid"/>
                </a:ln>
                <a:solidFill>
                  <a:srgbClr val="676A55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9600" b="1" dirty="0">
                <a:ln w="12700">
                  <a:solidFill>
                    <a:srgbClr val="EAEBDE">
                      <a:satMod val="155000"/>
                    </a:srgbClr>
                  </a:solidFill>
                  <a:prstDash val="solid"/>
                </a:ln>
                <a:solidFill>
                  <a:srgbClr val="676A55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9600" b="1" dirty="0">
                <a:ln w="12700">
                  <a:solidFill>
                    <a:srgbClr val="EAEBDE">
                      <a:satMod val="155000"/>
                    </a:srgbClr>
                  </a:solidFill>
                  <a:prstDash val="solid"/>
                </a:ln>
                <a:solidFill>
                  <a:srgbClr val="676A55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844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ru-RU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+mn-ea"/>
                <a:cs typeface="+mn-cs"/>
              </a:rPr>
              <a:t>Ромашки в вазе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работе передаётся особенность своего представления  о декоративных растительных узорах, гармоничном сочетании, способствующем осмысленному цветовому решению, отражения формирования эстетического восприятия и познания, так как узоры на бархатной бумаге  - красота несравненная.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87498" y="2967335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EAEBDE">
                      <a:tint val="1000"/>
                    </a:srgbClr>
                  </a:solidFill>
                  <a:prstDash val="solid"/>
                </a:ln>
                <a:solidFill>
                  <a:srgbClr val="A8CDD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ru-RU" sz="5400" b="1" dirty="0">
              <a:ln w="19050">
                <a:solidFill>
                  <a:srgbClr val="EAEBDE">
                    <a:tint val="1000"/>
                  </a:srgbClr>
                </a:solidFill>
                <a:prstDash val="solid"/>
              </a:ln>
              <a:solidFill>
                <a:srgbClr val="A8CDD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4339" name="Picture 3" descr="C:\Users\TheAngryMount\Desktop\фото\ромашк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441" y="1646238"/>
            <a:ext cx="3246117" cy="4525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589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720080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Панно «Розы»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Работа выполнена из берёсты методом аппликации. Панно «Розы» углубляет представление реальных и декоративных цветов, равновесие главного и деталей в создании гармонии цветового решения. Каждый цвет берёсты в композиции существует не изолированно, он действует одновременно с окружающим его тёмным фоном.</a:t>
            </a:r>
            <a:endParaRPr lang="ru-RU" dirty="0"/>
          </a:p>
        </p:txBody>
      </p:sp>
      <p:pic>
        <p:nvPicPr>
          <p:cNvPr id="1026" name="Picture 2" descr="C:\Users\TheAngryMount\Desktop\фото\DSCN03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33990" y="2034496"/>
            <a:ext cx="4397697" cy="32982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766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+mn-ea"/>
                <a:cs typeface="+mn-cs"/>
              </a:rPr>
              <a:t/>
            </a:r>
            <a:b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+mn-ea"/>
                <a:cs typeface="+mn-cs"/>
              </a:rPr>
            </a:b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+mn-ea"/>
                <a:cs typeface="+mn-cs"/>
              </a:rPr>
              <a:t/>
            </a:r>
            <a:b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+mn-ea"/>
                <a:cs typeface="+mn-cs"/>
              </a:rPr>
            </a:b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+mn-ea"/>
                <a:cs typeface="+mn-cs"/>
              </a:rPr>
              <a:t/>
            </a:r>
            <a:b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+mn-ea"/>
                <a:cs typeface="+mn-cs"/>
              </a:rPr>
            </a:b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+mn-ea"/>
                <a:cs typeface="+mn-cs"/>
              </a:rPr>
              <a:t>Грибная 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+mn-ea"/>
                <a:cs typeface="+mn-cs"/>
              </a:rPr>
              <a:t>семейка.</a:t>
            </a:r>
            <a:b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Эскиз составлен по зарисовкам, сделанным летом на природе. Работа выполнена сложным видом аппликации, который связан с делением изображений на части. Цвет фона выигрышно передаёт многоцветное изображение, этому способствует правильный подбор цвета, формы каждой части, пропорциональное соотношение между ними. Соблюдено правильное расположение каждой детали, последовательность наклеивания и долевое направление берёсты.</a:t>
            </a:r>
            <a:endParaRPr lang="ru-RU" sz="2000" dirty="0"/>
          </a:p>
        </p:txBody>
      </p:sp>
      <p:pic>
        <p:nvPicPr>
          <p:cNvPr id="2050" name="Picture 2" descr="C:\Users\TheAngryMount\Desktop\фото\грибы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7" t="12453" r="17767" b="11785"/>
          <a:stretch/>
        </p:blipFill>
        <p:spPr bwMode="auto">
          <a:xfrm>
            <a:off x="4780633" y="1340768"/>
            <a:ext cx="3463775" cy="47812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017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62471" y="384473"/>
            <a:ext cx="5957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Снегирь на ветке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5" name="Picture 3" descr="C:\Users\TheAngryMount\Desktop\фото\DSCN038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" t="5358" r="9041" b="16429"/>
          <a:stretch/>
        </p:blipFill>
        <p:spPr bwMode="auto">
          <a:xfrm>
            <a:off x="762000" y="2348880"/>
            <a:ext cx="3900488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6776" y="1626235"/>
            <a:ext cx="4038600" cy="4526280"/>
          </a:xfrm>
        </p:spPr>
        <p:txBody>
          <a:bodyPr>
            <a:normAutofit/>
          </a:bodyPr>
          <a:lstStyle/>
          <a:p>
            <a:r>
              <a:rPr lang="ru-RU" dirty="0" smtClean="0"/>
              <a:t>Работа выполнена в жанре «Птицы» с использованием разных натуральных цветов и оттенков берёсты. Отделана работа с помощью фломастера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2968625"/>
            <a:ext cx="1825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3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147248" cy="93610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Лебеди на пруду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178696" cy="37730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Картина выполнена методом аппликации из берёсты на голубом картоне. Берёста взята разного цвета и толщины.</a:t>
            </a:r>
            <a:endParaRPr lang="ru-RU" dirty="0"/>
          </a:p>
        </p:txBody>
      </p:sp>
      <p:pic>
        <p:nvPicPr>
          <p:cNvPr id="6" name="Объект 5" descr="C:\Users\школа\Desktop\фото\лебеди.jpg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6" t="13564" r="14043" b="14387"/>
          <a:stretch/>
        </p:blipFill>
        <p:spPr bwMode="auto">
          <a:xfrm>
            <a:off x="4283968" y="2060848"/>
            <a:ext cx="3888432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20086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Нарциссы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6855" r="41859" b="6701"/>
          <a:stretch/>
        </p:blipFill>
        <p:spPr bwMode="auto">
          <a:xfrm>
            <a:off x="1331640" y="1916832"/>
            <a:ext cx="3096344" cy="3923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1700808"/>
            <a:ext cx="3250704" cy="44253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Панно «Нарциссы» выполнено из берёсты методом аппликации. Фоном является картон красного цвета. Детали цветов и листьев выполнены с помощью </a:t>
            </a:r>
            <a:r>
              <a:rPr lang="ru-RU" dirty="0" err="1" smtClean="0"/>
              <a:t>выжигателя</a:t>
            </a:r>
            <a:r>
              <a:rPr lang="ru-RU" dirty="0" smtClean="0"/>
              <a:t>, что придаёт картине нежность и красоту.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905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Берёзовая роща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Картина «Берёзовая роща» выполнена из берёсты разных цветов и оттенков. Отделка выполнена с помощью фломастера, что придаёт картине холмистость и широту простора.</a:t>
            </a:r>
            <a:endParaRPr lang="ru-RU" dirty="0"/>
          </a:p>
        </p:txBody>
      </p:sp>
      <p:pic>
        <p:nvPicPr>
          <p:cNvPr id="13314" name="Picture 2" descr="C:\Users\TheAngryMount\Desktop\фото\берёзовая роща 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" t="12389" r="7174" b="11406"/>
          <a:stretch/>
        </p:blipFill>
        <p:spPr bwMode="auto">
          <a:xfrm rot="5400000">
            <a:off x="4720415" y="2109874"/>
            <a:ext cx="3951640" cy="309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633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726</Words>
  <Application>Microsoft Office PowerPoint</Application>
  <PresentationFormat>Экран (4:3)</PresentationFormat>
  <Paragraphs>73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23</vt:i4>
      </vt:variant>
    </vt:vector>
  </HeadingPairs>
  <TitlesOfParts>
    <vt:vector size="37" baseType="lpstr">
      <vt:lpstr>Литейная</vt:lpstr>
      <vt:lpstr>1_Литейная</vt:lpstr>
      <vt:lpstr>2_Литейная</vt:lpstr>
      <vt:lpstr>3_Литейная</vt:lpstr>
      <vt:lpstr>4_Литейная</vt:lpstr>
      <vt:lpstr>5_Литейная</vt:lpstr>
      <vt:lpstr>6_Литейная</vt:lpstr>
      <vt:lpstr>7_Литейная</vt:lpstr>
      <vt:lpstr>8_Литейная</vt:lpstr>
      <vt:lpstr>9_Литейная</vt:lpstr>
      <vt:lpstr>10_Литейная</vt:lpstr>
      <vt:lpstr>11_Литейная</vt:lpstr>
      <vt:lpstr>12_Литейная</vt:lpstr>
      <vt:lpstr>13_Литейная</vt:lpstr>
      <vt:lpstr>МБОУ Бекасовская сош Наро-Фоминского района Московской области</vt:lpstr>
      <vt:lpstr>Презентация PowerPoint</vt:lpstr>
      <vt:lpstr>Ромашки в вазе</vt:lpstr>
      <vt:lpstr> Панно «Розы»</vt:lpstr>
      <vt:lpstr>   Грибная семейка. </vt:lpstr>
      <vt:lpstr>Снегирь на ветке</vt:lpstr>
      <vt:lpstr>    Лебеди на пруду</vt:lpstr>
      <vt:lpstr>Нарциссы</vt:lpstr>
      <vt:lpstr>Берёзовая роща</vt:lpstr>
      <vt:lpstr>Берёзы у дороги</vt:lpstr>
      <vt:lpstr>Родные берёзы</vt:lpstr>
      <vt:lpstr>Разлив</vt:lpstr>
      <vt:lpstr>Зайцы на острове</vt:lpstr>
      <vt:lpstr>Олени на прогулке</vt:lpstr>
      <vt:lpstr>Восход</vt:lpstr>
      <vt:lpstr>Горный водопад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Бекасовская сош Наро-Фоминского района Московской области</dc:title>
  <dc:creator>Пользователь</dc:creator>
  <cp:lastModifiedBy>Пользователь</cp:lastModifiedBy>
  <cp:revision>7</cp:revision>
  <dcterms:created xsi:type="dcterms:W3CDTF">2016-01-30T09:15:27Z</dcterms:created>
  <dcterms:modified xsi:type="dcterms:W3CDTF">2016-01-30T10:22:36Z</dcterms:modified>
</cp:coreProperties>
</file>