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9" r:id="rId4"/>
    <p:sldId id="267" r:id="rId5"/>
    <p:sldId id="268" r:id="rId6"/>
    <p:sldId id="269" r:id="rId7"/>
    <p:sldId id="282" r:id="rId8"/>
    <p:sldId id="270" r:id="rId9"/>
    <p:sldId id="261" r:id="rId10"/>
    <p:sldId id="285" r:id="rId11"/>
    <p:sldId id="278" r:id="rId12"/>
    <p:sldId id="286" r:id="rId13"/>
    <p:sldId id="287" r:id="rId14"/>
    <p:sldId id="266" r:id="rId15"/>
    <p:sldId id="291" r:id="rId16"/>
    <p:sldId id="288" r:id="rId17"/>
    <p:sldId id="292" r:id="rId18"/>
    <p:sldId id="279" r:id="rId19"/>
    <p:sldId id="290" r:id="rId20"/>
    <p:sldId id="275" r:id="rId21"/>
    <p:sldId id="272" r:id="rId22"/>
    <p:sldId id="271" r:id="rId23"/>
    <p:sldId id="257" r:id="rId24"/>
    <p:sldId id="258" r:id="rId25"/>
    <p:sldId id="265" r:id="rId26"/>
    <p:sldId id="27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47" autoAdjust="0"/>
  </p:normalViewPr>
  <p:slideViewPr>
    <p:cSldViewPr>
      <p:cViewPr varScale="1">
        <p:scale>
          <a:sx n="79" d="100"/>
          <a:sy n="79" d="100"/>
        </p:scale>
        <p:origin x="-195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9" y="327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570CB-E5B9-41AE-A715-BABBD7FAC06A}" type="datetimeFigureOut">
              <a:rPr lang="ru-RU" smtClean="0"/>
              <a:t>14.04.16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35E00-B3D2-4CAC-ACA0-2862F15CE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9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570CB-E5B9-41AE-A715-BABBD7FAC06A}" type="datetimeFigureOut">
              <a:rPr lang="ru-RU" smtClean="0"/>
              <a:t>14.04.16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35E00-B3D2-4CAC-ACA0-2862F15CE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338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570CB-E5B9-41AE-A715-BABBD7FAC06A}" type="datetimeFigureOut">
              <a:rPr lang="ru-RU" smtClean="0"/>
              <a:t>14.04.16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35E00-B3D2-4CAC-ACA0-2862F15CE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51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570CB-E5B9-41AE-A715-BABBD7FAC06A}" type="datetimeFigureOut">
              <a:rPr lang="ru-RU" smtClean="0"/>
              <a:t>14.04.16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35E00-B3D2-4CAC-ACA0-2862F15CE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17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570CB-E5B9-41AE-A715-BABBD7FAC06A}" type="datetimeFigureOut">
              <a:rPr lang="ru-RU" smtClean="0"/>
              <a:t>14.04.16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35E00-B3D2-4CAC-ACA0-2862F15CE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62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570CB-E5B9-41AE-A715-BABBD7FAC06A}" type="datetimeFigureOut">
              <a:rPr lang="ru-RU" smtClean="0"/>
              <a:t>14.04.16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35E00-B3D2-4CAC-ACA0-2862F15CE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29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570CB-E5B9-41AE-A715-BABBD7FAC06A}" type="datetimeFigureOut">
              <a:rPr lang="ru-RU" smtClean="0"/>
              <a:t>14.04.16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35E00-B3D2-4CAC-ACA0-2862F15CE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914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570CB-E5B9-41AE-A715-BABBD7FAC06A}" type="datetimeFigureOut">
              <a:rPr lang="ru-RU" smtClean="0"/>
              <a:t>14.04.16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35E00-B3D2-4CAC-ACA0-2862F15CE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2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570CB-E5B9-41AE-A715-BABBD7FAC06A}" type="datetimeFigureOut">
              <a:rPr lang="ru-RU" smtClean="0"/>
              <a:t>14.04.16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35E00-B3D2-4CAC-ACA0-2862F15CE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723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570CB-E5B9-41AE-A715-BABBD7FAC06A}" type="datetimeFigureOut">
              <a:rPr lang="ru-RU" smtClean="0"/>
              <a:t>14.04.16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35E00-B3D2-4CAC-ACA0-2862F15CE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99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570CB-E5B9-41AE-A715-BABBD7FAC06A}" type="datetimeFigureOut">
              <a:rPr lang="ru-RU" smtClean="0"/>
              <a:t>14.04.16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35E00-B3D2-4CAC-ACA0-2862F15CE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520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570CB-E5B9-41AE-A715-BABBD7FAC06A}" type="datetimeFigureOut">
              <a:rPr lang="ru-RU" smtClean="0"/>
              <a:t>14.04.16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35E00-B3D2-4CAC-ACA0-2862F15CE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84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gif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gif"/><Relationship Id="rId5" Type="http://schemas.openxmlformats.org/officeDocument/2006/relationships/image" Target="../media/image25.png"/><Relationship Id="rId6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hyperlink" Target="https://yandex.ru/images/search?text=%D1%81%D0%B5%D0%BD%D0%B5%D1%82%20%D1%8D%D1%82%D0%BE&amp;img_url=http://www.intellika.info/upload/iblock/f28/44_sm.jpg&amp;pos=1&amp;rpt=simage&amp;stype=image&amp;lr=65&amp;noreask=1&amp;source=wiz&amp;uinfo=sw-1366-sh-768-ww-896-wh-432-pd-1.5-wp-16x9_2048x1152-lt-267" TargetMode="External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andex.ru/images/search?text=%D1%81%D0%B5%D0%BD%D0%B5%D1%82%20%D1%8D%D1%82%D0%BE&amp;img_url=http://www.ciudadseva.com/textos/cuentos/otras/anon/otros/grafs/senet.jpg&amp;pos=0&amp;rpt=simage&amp;stype=image&amp;lr=65&amp;noreask=1&amp;source=wiz&amp;uinfo=sw-1366-sh-768-ww-896-wh-432-pd-1.5-wp-16x9_2048x1152-lt-267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Relationship Id="rId3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Relationship Id="rId3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nsm08.casimages.com/img/2013/06/16/13061603100114756411297367.gif" TargetMode="External"/><Relationship Id="rId4" Type="http://schemas.openxmlformats.org/officeDocument/2006/relationships/hyperlink" Target="http://f4.mylove.ru/8_41gDOpAggGwUJMn.gif" TargetMode="External"/><Relationship Id="rId5" Type="http://schemas.openxmlformats.org/officeDocument/2006/relationships/hyperlink" Target="http://bestpage.sk/gif/mix-ruzne/gif-bestpage-sk-440.gif" TargetMode="External"/><Relationship Id="rId6" Type="http://schemas.openxmlformats.org/officeDocument/2006/relationships/hyperlink" Target="http://media3.fanparty.ru/fanclubs/puteshestviya/gallery/3559025_puteshestviya_pic.gif" TargetMode="External"/><Relationship Id="rId7" Type="http://schemas.openxmlformats.org/officeDocument/2006/relationships/hyperlink" Target="http://image.blingee.com/images19/content/output/000/000/000/7a9/764194994_113297.gif" TargetMode="External"/><Relationship Id="rId8" Type="http://schemas.openxmlformats.org/officeDocument/2006/relationships/hyperlink" Target="http://img1.liveinternet.ru/images/attach/b/4/113/595/113595733_Hram_caricuy_Hatshesup_egipet_foto_3.jpg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48.servimg.com/u/f48/14/98/23/63/cleopa10.jpg" TargetMode="Externa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grafiksmania.com/glitter/egitto/hjrty7f5.gif" TargetMode="External"/><Relationship Id="rId12" Type="http://schemas.openxmlformats.org/officeDocument/2006/relationships/hyperlink" Target="http://geography-a.ru/wp-content/uploads/2012/02/Berberskiy-dom-v-Matmata.jpg" TargetMode="External"/><Relationship Id="rId13" Type="http://schemas.openxmlformats.org/officeDocument/2006/relationships/hyperlink" Target="http://cs7066.vk.me/c7002/v7002853/5ce1/4q_DGZF6IIQ.jpg" TargetMode="External"/><Relationship Id="rId14" Type="http://schemas.openxmlformats.org/officeDocument/2006/relationships/hyperlink" Target="http://www.peoples.ru/family/mistress/kleopatra/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mlady.net/media/k2/items/cache/948378d6a67ac0d7c7c6728581b072ab_XL.jpg" TargetMode="External"/><Relationship Id="rId3" Type="http://schemas.openxmlformats.org/officeDocument/2006/relationships/hyperlink" Target="http://product-reviews.biz/images/prints/hatshepsut-as-a-sphinx-one-of-pair-colossal-s.jpg" TargetMode="External"/><Relationship Id="rId4" Type="http://schemas.openxmlformats.org/officeDocument/2006/relationships/hyperlink" Target="http://forwardtravel.ru/ckfinder/userfiles/images/vid_na_hram_so_storony.jpg" TargetMode="External"/><Relationship Id="rId5" Type="http://schemas.openxmlformats.org/officeDocument/2006/relationships/hyperlink" Target="http://archisto.ru/%D0%BB%D1%83%D0%BA%D1%81%D0%BE%D1%80.html" TargetMode="External"/><Relationship Id="rId6" Type="http://schemas.openxmlformats.org/officeDocument/2006/relationships/hyperlink" Target="http://archisto.ru/%D0%BA%D0%B0%D1%80%D0%BD%D0%B0%D0%BA.html" TargetMode="External"/><Relationship Id="rId7" Type="http://schemas.openxmlformats.org/officeDocument/2006/relationships/hyperlink" Target="http://archisto.ru/" TargetMode="External"/><Relationship Id="rId8" Type="http://schemas.openxmlformats.org/officeDocument/2006/relationships/hyperlink" Target="http://www.touregypt.net/images/touregypt/nefertiti7.jpg" TargetMode="External"/><Relationship Id="rId9" Type="http://schemas.openxmlformats.org/officeDocument/2006/relationships/hyperlink" Target="http://www.touregypt.net/images/touregypt/nefertiti23.jpg" TargetMode="External"/><Relationship Id="rId10" Type="http://schemas.openxmlformats.org/officeDocument/2006/relationships/hyperlink" Target="http://thepyramids.org/articles_cairo_55.html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gif"/><Relationship Id="rId3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img1.liveinternet.ru/images/attach/c/1/63/785/63785902_11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14287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travel-insurance.net/images/travel/egypt_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0403" y="2863645"/>
            <a:ext cx="62484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nsm08.casimages.com/img/2013/06/16/13061603100114756411297367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5115" y="74613"/>
            <a:ext cx="3638550" cy="297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esktop\на главную по египту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152400"/>
            <a:ext cx="3810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624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954530" cy="363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1143000"/>
            <a:ext cx="596265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http://husain-off.ru/hg7n/images1/drm5-08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787775"/>
            <a:ext cx="333375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://zosotruthtalk.files.wordpress.com/2010/10/13rehorakhty-svg1_thumb.png?w=139&amp;h=2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228600"/>
            <a:ext cx="1323975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ttp://www.animaatjes.de/bilder/u/urlaub/003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1434895"/>
            <a:ext cx="182880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http://www.animaatjes.de/bilder/u/urlaub/003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399" y="5700813"/>
            <a:ext cx="20097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810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673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0-tub-ru.yandex.net/i?id=e98ee2157169780bbcd2870103a0cd63&amp;n=24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762000"/>
            <a:ext cx="4419600" cy="49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im0-tub-ru.yandex.net/i?id=ce5d31b7f09e8b666a68b719fcf14db1&amp;n=24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3352800" cy="358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629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>
                <a:latin typeface="Arial Black" panose="020B0A04020102020204" pitchFamily="34" charset="0"/>
              </a:rPr>
              <a:t>Боги</a:t>
            </a:r>
            <a:endParaRPr lang="ru-RU" sz="6600" dirty="0">
              <a:latin typeface="Arial Black" panose="020B0A04020102020204" pitchFamily="34" charset="0"/>
            </a:endParaRPr>
          </a:p>
        </p:txBody>
      </p:sp>
      <p:pic>
        <p:nvPicPr>
          <p:cNvPr id="8194" name="Picture 2" descr="http://player.myshared.ru/841751/data/images/img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1333500"/>
            <a:ext cx="3705225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grafiksmania.com/glitter/egitto/hjrty7f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181225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479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lady.net/media/k2/items/cache/948378d6a67ac0d7c7c6728581b072ab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0005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https://yandex.ru/images/search?text=%D0%B1%D0%BE%D0%B6%D1%8C%D1%8F%20%D0%BA%D0%BE%D1%80%D0%BE%D0%B2%D0%BA%D0%B0&amp;redircnt=1442425232.1&amp;img_url=http%3A%2F%2Fcs4327.vk.me%2Fu137021666%2Fe_4e3a4dc8.jpg&amp;pos=0&amp;rpt=simage</a:t>
            </a:r>
            <a:endParaRPr lang="ru-RU" dirty="0"/>
          </a:p>
        </p:txBody>
      </p:sp>
      <p:pic>
        <p:nvPicPr>
          <p:cNvPr id="1028" name="Picture 4" descr="http://gallery.vbios.com/data/874/113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1124813"/>
            <a:ext cx="4701502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otvet.imgsmail.ru/download/u_bcdff631b0e888c00e4353cc3dc2b3bd_80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503323"/>
            <a:ext cx="4472902" cy="335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291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tumblr_nu6589UQnx1sxqfato1_500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200025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8" name="Picture 4" descr="http://antiloh.info/mediafiles/pcheli_v_drevnem_egipte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6106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25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mg-fotki.yandex.ru/get/4111/pro3001.1/0_21058_e8ca3262_ori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6661355" cy="62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4067714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335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629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664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tumblr_nu6589UQnx1sxqfato1_500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200025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125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00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www.grafiksmania.com/glitter/egitto/hjrty7f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181225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\Desktop\бастет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2895600"/>
            <a:ext cx="6537960" cy="358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854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www.ancient-egypt.co.uk/cairo%20museum/cm,%20tutankhamun,%20artifacts/images/tutankhamun%27s%20fan%20with%20chariot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14375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444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09 3 Смешалости Египет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33400"/>
            <a:ext cx="7974012" cy="5821363"/>
          </a:xfrm>
        </p:spPr>
      </p:pic>
      <p:pic>
        <p:nvPicPr>
          <p:cNvPr id="5122" name="Picture 2" descr="http://www.golosscience.com/wp-content/uploads/2013/03/CutCoin016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933700" cy="211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319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00" y="152400"/>
            <a:ext cx="8458200" cy="6705600"/>
          </a:xfrm>
        </p:spPr>
      </p:pic>
    </p:spTree>
    <p:extLst>
      <p:ext uri="{BB962C8B-B14F-4D97-AF65-F5344CB8AC3E}">
        <p14:creationId xmlns:p14="http://schemas.microsoft.com/office/powerpoint/2010/main" val="3406109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228600"/>
            <a:ext cx="8534400" cy="6858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hlinkClick r:id="rId2"/>
              </a:rPr>
              <a:t>http://i48.servimg.com/u/f48/14/98/23/63/cleopa10.jpg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http://nsm08.casimages.com/img/2013/06/16/13061603100114756411297367.gif</a:t>
            </a:r>
            <a:endParaRPr lang="ru-RU" dirty="0" smtClean="0"/>
          </a:p>
          <a:p>
            <a:r>
              <a:rPr lang="en-US" dirty="0" smtClean="0">
                <a:hlinkClick r:id="rId4"/>
              </a:rPr>
              <a:t>http://f4.mylove.ru/8_41gDOpAggGwUJMn.gif</a:t>
            </a:r>
            <a:endParaRPr lang="ru-RU" dirty="0" smtClean="0"/>
          </a:p>
          <a:p>
            <a:r>
              <a:rPr lang="en-US" dirty="0" smtClean="0">
                <a:hlinkClick r:id="rId5"/>
              </a:rPr>
              <a:t>http://bestpage.sk/gif/mix-ruzne/gif-bestpage-sk-440.gif</a:t>
            </a:r>
            <a:endParaRPr lang="ru-RU" dirty="0" smtClean="0"/>
          </a:p>
          <a:p>
            <a:r>
              <a:rPr lang="en-US" dirty="0" smtClean="0">
                <a:hlinkClick r:id="rId6"/>
              </a:rPr>
              <a:t>http://media3.fanparty.ru/fanclubs/puteshestviya/gallery/3559025_puteshestviya_pic.gif</a:t>
            </a:r>
            <a:endParaRPr lang="ru-RU" dirty="0" smtClean="0"/>
          </a:p>
          <a:p>
            <a:r>
              <a:rPr lang="en-US" dirty="0" smtClean="0">
                <a:hlinkClick r:id="rId7"/>
              </a:rPr>
              <a:t>http://image.blingee.com/images19/content/output/000/000/000/7a9/764194994_113297.gif</a:t>
            </a:r>
            <a:endParaRPr lang="en-US" dirty="0" smtClean="0"/>
          </a:p>
          <a:p>
            <a:r>
              <a:rPr lang="en-US" dirty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img1.liveinternet.ru/images/attach/b/4/113/595/113595733_Hram_caricuy_Hatshesup_egipet_foto_3.jpg</a:t>
            </a:r>
            <a:endParaRPr lang="ru-RU" dirty="0" smtClean="0"/>
          </a:p>
          <a:p>
            <a:r>
              <a:rPr lang="en-US" dirty="0"/>
              <a:t>http://www.touregypt.net/images/touregypt/nefertiti1.jpg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18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914400"/>
            <a:ext cx="8991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mlady.net/media/k2/items/cache/948378d6a67ac0d7c7c6728581b072ab_XL.jpg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product-reviews.biz/images/prints/hatshepsut-as-a-sphinx-one-of-pair-colossal-s.jpg</a:t>
            </a:r>
            <a:endParaRPr lang="en-US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forwardtravel.ru/ckfinder/userfiles/images/vid_na_hram_so_storony.jpg</a:t>
            </a:r>
            <a:endParaRPr lang="en-US" dirty="0" smtClean="0"/>
          </a:p>
          <a:p>
            <a:r>
              <a:rPr lang="en-US" dirty="0">
                <a:hlinkClick r:id="rId5"/>
              </a:rPr>
              <a:t>http://archisto.ru/</a:t>
            </a:r>
            <a:r>
              <a:rPr lang="ru-RU" dirty="0" err="1">
                <a:hlinkClick r:id="rId5"/>
              </a:rPr>
              <a:t>луксор</a:t>
            </a:r>
            <a:r>
              <a:rPr lang="ru-RU" dirty="0">
                <a:hlinkClick r:id="rId5"/>
              </a:rPr>
              <a:t>.</a:t>
            </a:r>
            <a:r>
              <a:rPr lang="en-US" dirty="0" smtClean="0">
                <a:hlinkClick r:id="rId5"/>
              </a:rPr>
              <a:t>html</a:t>
            </a:r>
            <a:endParaRPr lang="en-US" dirty="0" smtClean="0"/>
          </a:p>
          <a:p>
            <a:r>
              <a:rPr lang="en-US" dirty="0">
                <a:hlinkClick r:id="rId6"/>
              </a:rPr>
              <a:t>http://archisto.ru/</a:t>
            </a:r>
            <a:r>
              <a:rPr lang="ru-RU" dirty="0" err="1">
                <a:hlinkClick r:id="rId6"/>
              </a:rPr>
              <a:t>карнак</a:t>
            </a:r>
            <a:r>
              <a:rPr lang="ru-RU" dirty="0">
                <a:hlinkClick r:id="rId6"/>
              </a:rPr>
              <a:t>.</a:t>
            </a:r>
            <a:r>
              <a:rPr lang="en-US" dirty="0" smtClean="0">
                <a:hlinkClick r:id="rId6"/>
              </a:rPr>
              <a:t>html</a:t>
            </a:r>
            <a:endParaRPr lang="en-US" dirty="0" smtClean="0"/>
          </a:p>
          <a:p>
            <a:r>
              <a:rPr lang="en-US" dirty="0">
                <a:hlinkClick r:id="rId7"/>
              </a:rPr>
              <a:t>http://archisto.ru</a:t>
            </a:r>
            <a:r>
              <a:rPr lang="en-US" dirty="0" smtClean="0">
                <a:hlinkClick r:id="rId7"/>
              </a:rPr>
              <a:t>/</a:t>
            </a:r>
            <a:endParaRPr lang="en-US" dirty="0" smtClean="0"/>
          </a:p>
          <a:p>
            <a:r>
              <a:rPr lang="en-US" dirty="0"/>
              <a:t>http://</a:t>
            </a:r>
            <a:r>
              <a:rPr lang="en-US" dirty="0" smtClean="0"/>
              <a:t>i.playground.ru/i/81/26/74/00/pix/image.jpg</a:t>
            </a:r>
            <a:endParaRPr lang="ru-RU" dirty="0" smtClean="0"/>
          </a:p>
          <a:p>
            <a:r>
              <a:rPr lang="en-US" dirty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www.touregypt.net/images/touregypt/nefertiti7.jpg</a:t>
            </a:r>
            <a:endParaRPr lang="ru-RU" dirty="0" smtClean="0"/>
          </a:p>
          <a:p>
            <a:r>
              <a:rPr lang="en-US" dirty="0"/>
              <a:t>http://www.touregypt.net/images/touregypt/nefertiti28.jpg</a:t>
            </a:r>
            <a:endParaRPr lang="ru-RU" dirty="0" smtClean="0"/>
          </a:p>
          <a:p>
            <a:r>
              <a:rPr lang="en-US" dirty="0">
                <a:hlinkClick r:id="rId9"/>
              </a:rPr>
              <a:t>http://</a:t>
            </a:r>
            <a:r>
              <a:rPr lang="en-US" dirty="0" smtClean="0">
                <a:hlinkClick r:id="rId9"/>
              </a:rPr>
              <a:t>www.touregypt.net/images/touregypt/nefertiti23.jpg</a:t>
            </a:r>
            <a:endParaRPr lang="ru-RU" dirty="0" smtClean="0"/>
          </a:p>
          <a:p>
            <a:r>
              <a:rPr lang="en-US" dirty="0">
                <a:hlinkClick r:id="rId10"/>
              </a:rPr>
              <a:t>http://</a:t>
            </a:r>
            <a:r>
              <a:rPr lang="en-US" dirty="0" smtClean="0">
                <a:hlinkClick r:id="rId10"/>
              </a:rPr>
              <a:t>thepyramids.org/articles_cairo_55.html</a:t>
            </a:r>
            <a:endParaRPr lang="ru-RU" dirty="0" smtClean="0"/>
          </a:p>
          <a:p>
            <a:r>
              <a:rPr lang="en-US" dirty="0">
                <a:hlinkClick r:id="rId11"/>
              </a:rPr>
              <a:t>http://</a:t>
            </a:r>
            <a:r>
              <a:rPr lang="en-US" dirty="0" smtClean="0">
                <a:hlinkClick r:id="rId11"/>
              </a:rPr>
              <a:t>www.grafiksmania.com/glitter/egitto/hjrty7f5.gif</a:t>
            </a:r>
            <a:endParaRPr lang="en-US" dirty="0" smtClean="0"/>
          </a:p>
          <a:p>
            <a:r>
              <a:rPr lang="en-US" dirty="0">
                <a:hlinkClick r:id="rId12"/>
              </a:rPr>
              <a:t>http://</a:t>
            </a:r>
            <a:r>
              <a:rPr lang="en-US" dirty="0" smtClean="0">
                <a:hlinkClick r:id="rId12"/>
              </a:rPr>
              <a:t>geography-a.ru/wp-content/uploads/2012/02/Berberskiy-dom-v-Matmata.jpg</a:t>
            </a:r>
            <a:endParaRPr lang="en-US" dirty="0" smtClean="0"/>
          </a:p>
          <a:p>
            <a:r>
              <a:rPr lang="en-US" dirty="0">
                <a:hlinkClick r:id="rId13"/>
              </a:rPr>
              <a:t>http://</a:t>
            </a:r>
            <a:r>
              <a:rPr lang="en-US" dirty="0" smtClean="0">
                <a:hlinkClick r:id="rId13"/>
              </a:rPr>
              <a:t>cs7066.vk.me/c7002/v7002853/5ce1/4q_DGZF6IIQ.jpg</a:t>
            </a:r>
            <a:endParaRPr lang="ru-RU" dirty="0" smtClean="0"/>
          </a:p>
          <a:p>
            <a:r>
              <a:rPr lang="en-US" dirty="0">
                <a:hlinkClick r:id="rId14"/>
              </a:rPr>
              <a:t>http://www.peoples.ru/family/mistress/kleopatra</a:t>
            </a:r>
            <a:r>
              <a:rPr lang="en-US" dirty="0" smtClean="0">
                <a:hlinkClick r:id="rId14"/>
              </a:rPr>
              <a:t>/</a:t>
            </a:r>
            <a:endParaRPr lang="ru-RU" dirty="0" smtClean="0"/>
          </a:p>
          <a:p>
            <a:r>
              <a:rPr lang="en-US" dirty="0"/>
              <a:t>http://antiloh.info/mediafiles/pcheli_v_drevnem_egipte01.jpg</a:t>
            </a:r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5633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2286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cs7066.vk.me/c7002/v7002853/5ce1/4q_DGZF6II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2514600"/>
            <a:ext cx="5753100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965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ФАРАОНЫ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4033" y="1295400"/>
            <a:ext cx="4887311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913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754135"/>
            <a:ext cx="762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827020" cy="375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31736"/>
            <a:ext cx="42672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247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Почему 5 имён у </a:t>
            </a:r>
            <a:r>
              <a:rPr lang="ru-RU" dirty="0" err="1" smtClean="0"/>
              <a:t>Хатшепсут</a:t>
            </a:r>
            <a:r>
              <a:rPr lang="ru-RU" dirty="0" smtClean="0"/>
              <a:t>?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6636207"/>
              </p:ext>
            </p:extLst>
          </p:nvPr>
        </p:nvGraphicFramePr>
        <p:xfrm>
          <a:off x="304800" y="1295400"/>
          <a:ext cx="8229600" cy="5410198"/>
        </p:xfrm>
        <a:graphic>
          <a:graphicData uri="http://schemas.openxmlformats.org/drawingml/2006/table">
            <a:tbl>
              <a:tblPr/>
              <a:tblGrid>
                <a:gridCol w="1580352"/>
                <a:gridCol w="3324624"/>
                <a:gridCol w="3324624"/>
              </a:tblGrid>
              <a:tr h="630244">
                <a:tc>
                  <a:txBody>
                    <a:bodyPr/>
                    <a:lstStyle/>
                    <a:p>
                      <a:pPr algn="ctr" fontAlgn="auto">
                        <a:lnSpc>
                          <a:spcPts val="1200"/>
                        </a:lnSpc>
                      </a:pPr>
                      <a:r>
                        <a:rPr lang="ru-RU" sz="1800" dirty="0" err="1">
                          <a:effectLst/>
                        </a:rPr>
                        <a:t>Хорово</a:t>
                      </a:r>
                      <a:r>
                        <a:rPr lang="ru-RU" sz="1800" dirty="0">
                          <a:effectLst/>
                        </a:rPr>
                        <a:t> имя</a:t>
                      </a:r>
                    </a:p>
                  </a:txBody>
                  <a:tcPr marL="89696" marR="89696" marT="44848" marB="44848" anchor="ctr">
                    <a:lnL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200"/>
                        </a:lnSpc>
                      </a:pPr>
                      <a:endParaRPr lang="ru-RU" sz="1800" dirty="0">
                        <a:effectLst/>
                      </a:endParaRPr>
                    </a:p>
                  </a:txBody>
                  <a:tcPr marL="89696" marR="89696" marT="44848" marB="44848" anchor="ctr">
                    <a:lnL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1200"/>
                        </a:lnSpc>
                      </a:pPr>
                      <a:r>
                        <a:rPr lang="ru-RU" sz="1000" i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wsr t kȝw</a:t>
                      </a: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- Усер-эт-каа - </a:t>
                      </a:r>
                      <a:r>
                        <a:rPr lang="ru-RU" sz="1000" i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"Могучая ка (душа)"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9696" marR="89696" marT="44848" marB="44848" anchor="ctr">
                    <a:lnL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026983">
                <a:tc>
                  <a:txBody>
                    <a:bodyPr/>
                    <a:lstStyle/>
                    <a:p>
                      <a:pPr algn="ctr" fontAlgn="auto">
                        <a:lnSpc>
                          <a:spcPts val="1200"/>
                        </a:lnSpc>
                      </a:pPr>
                      <a:r>
                        <a:rPr lang="ru-RU" sz="1800">
                          <a:effectLst/>
                        </a:rPr>
                        <a:t>Небти-имя</a:t>
                      </a:r>
                    </a:p>
                  </a:txBody>
                  <a:tcPr marL="89696" marR="89696" marT="44848" marB="44848" anchor="ctr">
                    <a:lnL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200"/>
                        </a:lnSpc>
                      </a:pPr>
                      <a:endParaRPr lang="ru-RU" sz="1800">
                        <a:effectLst/>
                      </a:endParaRPr>
                    </a:p>
                  </a:txBody>
                  <a:tcPr marL="89696" marR="89696" marT="44848" marB="44848" anchor="ctr">
                    <a:lnL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1200"/>
                        </a:lnSpc>
                      </a:pPr>
                      <a:r>
                        <a:rPr lang="ru-RU" sz="1000" i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wȝḏ t rnpwt </a:t>
                      </a: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- Уаджет-ренпут - </a:t>
                      </a:r>
                      <a:r>
                        <a:rPr lang="ru-RU" sz="1000" i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"Процветающая годами"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9696" marR="89696" marT="44848" marB="44848" anchor="ctr">
                    <a:lnL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672021">
                <a:tc>
                  <a:txBody>
                    <a:bodyPr/>
                    <a:lstStyle/>
                    <a:p>
                      <a:pPr algn="ctr" fontAlgn="auto">
                        <a:lnSpc>
                          <a:spcPts val="1200"/>
                        </a:lnSpc>
                      </a:pPr>
                      <a:r>
                        <a:rPr lang="ru-RU" sz="1800">
                          <a:effectLst/>
                        </a:rPr>
                        <a:t>Золотое имя</a:t>
                      </a:r>
                    </a:p>
                  </a:txBody>
                  <a:tcPr marL="89696" marR="89696" marT="44848" marB="44848" anchor="ctr">
                    <a:lnL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200"/>
                        </a:lnSpc>
                      </a:pPr>
                      <a:endParaRPr lang="ru-RU" sz="1800" dirty="0">
                        <a:effectLst/>
                      </a:endParaRPr>
                    </a:p>
                  </a:txBody>
                  <a:tcPr marL="89696" marR="89696" marT="44848" marB="44848" anchor="ctr">
                    <a:lnL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1200"/>
                        </a:lnSpc>
                      </a:pPr>
                      <a:r>
                        <a:rPr lang="ru-RU" sz="1000" i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nṯr t ḫˁw</a:t>
                      </a: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- Нечеру-хау - </a:t>
                      </a:r>
                      <a:r>
                        <a:rPr lang="ru-RU" sz="1000" i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"Божественная красота"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9696" marR="89696" marT="44848" marB="44848" anchor="ctr">
                    <a:lnL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630244">
                <a:tc>
                  <a:txBody>
                    <a:bodyPr/>
                    <a:lstStyle/>
                    <a:p>
                      <a:pPr algn="ctr" fontAlgn="auto">
                        <a:lnSpc>
                          <a:spcPts val="1200"/>
                        </a:lnSpc>
                      </a:pPr>
                      <a:r>
                        <a:rPr lang="ru-RU" sz="1800">
                          <a:effectLst/>
                        </a:rPr>
                        <a:t>Тронное имя</a:t>
                      </a:r>
                    </a:p>
                  </a:txBody>
                  <a:tcPr marL="89696" marR="89696" marT="44848" marB="44848" anchor="ctr">
                    <a:lnL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200"/>
                        </a:lnSpc>
                      </a:pPr>
                      <a:endParaRPr lang="ru-RU" sz="1800">
                        <a:effectLst/>
                      </a:endParaRPr>
                    </a:p>
                  </a:txBody>
                  <a:tcPr marL="89696" marR="89696" marT="44848" marB="44848" anchor="ctr">
                    <a:lnL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1200"/>
                        </a:lnSpc>
                      </a:pPr>
                      <a:r>
                        <a:rPr lang="ru-RU" sz="1000" i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mȝˁt kȝ rˁ</a:t>
                      </a: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- Маат-ка-Ра - </a:t>
                      </a:r>
                      <a:r>
                        <a:rPr lang="ru-RU" sz="1000" i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"Справедливая ка Ра"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9696" marR="89696" marT="44848" marB="44848" anchor="ctr">
                    <a:lnL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026983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ts val="1200"/>
                        </a:lnSpc>
                      </a:pPr>
                      <a:r>
                        <a:rPr lang="ru-RU" sz="1800">
                          <a:effectLst/>
                        </a:rPr>
                        <a:t>Личное имя</a:t>
                      </a:r>
                    </a:p>
                  </a:txBody>
                  <a:tcPr marL="89696" marR="89696" marT="44848" marB="44848" anchor="ctr">
                    <a:lnL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200"/>
                        </a:lnSpc>
                      </a:pPr>
                      <a:endParaRPr lang="ru-RU" sz="1800" dirty="0">
                        <a:effectLst/>
                      </a:endParaRPr>
                    </a:p>
                  </a:txBody>
                  <a:tcPr marL="89696" marR="89696" marT="44848" marB="44848" anchor="ctr">
                    <a:lnL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1200"/>
                        </a:lnSpc>
                      </a:pPr>
                      <a:r>
                        <a:rPr lang="ru-RU" sz="1000" i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ḥȝt špswt</a:t>
                      </a: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- Хат-шепсут - </a:t>
                      </a:r>
                      <a:r>
                        <a:rPr lang="ru-RU" sz="1000" i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"Первая из благородных дам"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9696" marR="89696" marT="44848" marB="44848" anchor="ctr">
                    <a:lnL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4237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200"/>
                        </a:lnSpc>
                      </a:pPr>
                      <a:endParaRPr lang="ru-RU" sz="1800" dirty="0">
                        <a:effectLst/>
                      </a:endParaRPr>
                    </a:p>
                  </a:txBody>
                  <a:tcPr marL="89696" marR="89696" marT="44848" marB="44848" anchor="ctr">
                    <a:lnL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1200"/>
                        </a:lnSpc>
                      </a:pPr>
                      <a:r>
                        <a:rPr lang="ru-RU" sz="1000" i="1" dirty="0" err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ḥȝt</a:t>
                      </a:r>
                      <a:r>
                        <a:rPr lang="ru-RU" sz="1000" i="1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 </a:t>
                      </a:r>
                      <a:r>
                        <a:rPr lang="ru-RU" sz="1000" i="1" dirty="0" err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špswt</a:t>
                      </a:r>
                      <a:r>
                        <a:rPr lang="ru-RU" sz="1000" i="1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 </a:t>
                      </a:r>
                      <a:r>
                        <a:rPr lang="ru-RU" sz="1000" i="1" dirty="0" err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ḥnmt</a:t>
                      </a:r>
                      <a:r>
                        <a:rPr lang="ru-RU" sz="1000" i="1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 </a:t>
                      </a:r>
                      <a:r>
                        <a:rPr lang="ru-RU" sz="1000" i="1" dirty="0" err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ỉmn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-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Хатшепсут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Хенеметамон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 - </a:t>
                      </a:r>
                      <a:r>
                        <a:rPr lang="ru-RU" sz="1000" i="1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"Первая из благородных дам, объединенная с Амоном"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9696" marR="89696" marT="44848" marB="44848" anchor="ctr">
                    <a:lnL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pic>
        <p:nvPicPr>
          <p:cNvPr id="2049" name="Picture 1" descr="http://egyptopedia.info/images/stories/hronology/name_hatshepsu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4575" y="1391265"/>
            <a:ext cx="18573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egyptopedia.info/images/stories/hronology/name_hatshepsut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1762" y="2004399"/>
            <a:ext cx="15335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://egyptopedia.info/images/stories/hronology/name_hatshepsut_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0551" y="2832099"/>
            <a:ext cx="15335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egyptopedia.info/images/stories/hronology/name_hatshepsut_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9824" y="3336924"/>
            <a:ext cx="16668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egyptopedia.info/images/stories/hronology/name_hatshepsut_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7900" y="4267200"/>
            <a:ext cx="1733550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egyptopedia.info/images/stories/hronology/name_hatshepsut_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5181600"/>
            <a:ext cx="22383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78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1325" y="304800"/>
            <a:ext cx="3200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Nefertiti making offerings to the At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129" y="304800"/>
            <a:ext cx="3581400" cy="47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ust of Nefertiti on statue bod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1724" y="292510"/>
            <a:ext cx="2733675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e famous Berlin Statue of Nefertit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87630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849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566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Царский трон Тутанхамона. Каирский музей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42862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egipet_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57200"/>
            <a:ext cx="3810000" cy="5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857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 descr="http://f4.mylove.ru/8_41gDOpAggGwUJM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344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F00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3487</TotalTime>
  <Words>495</Words>
  <Application>Microsoft Macintosh PowerPoint</Application>
  <PresentationFormat>Экран (4:3)</PresentationFormat>
  <Paragraphs>40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ФАРАОНЫ</vt:lpstr>
      <vt:lpstr>Презентация PowerPoint</vt:lpstr>
      <vt:lpstr>Почему 5 имён у Хатшепсут?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Египет</dc:title>
  <dc:creator>Admin</dc:creator>
  <cp:lastModifiedBy>Olga Revazova</cp:lastModifiedBy>
  <cp:revision>39</cp:revision>
  <dcterms:created xsi:type="dcterms:W3CDTF">2015-09-11T17:27:20Z</dcterms:created>
  <dcterms:modified xsi:type="dcterms:W3CDTF">2016-04-14T19:19:03Z</dcterms:modified>
</cp:coreProperties>
</file>