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5" r:id="rId5"/>
    <p:sldId id="294" r:id="rId6"/>
    <p:sldId id="290" r:id="rId7"/>
    <p:sldId id="292" r:id="rId8"/>
    <p:sldId id="258" r:id="rId9"/>
    <p:sldId id="259" r:id="rId10"/>
    <p:sldId id="260" r:id="rId11"/>
    <p:sldId id="261" r:id="rId12"/>
    <p:sldId id="265" r:id="rId13"/>
    <p:sldId id="262" r:id="rId14"/>
    <p:sldId id="291" r:id="rId15"/>
    <p:sldId id="29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94660"/>
  </p:normalViewPr>
  <p:slideViewPr>
    <p:cSldViewPr>
      <p:cViewPr varScale="1">
        <p:scale>
          <a:sx n="106" d="100"/>
          <a:sy n="106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97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2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537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32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23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039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626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940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9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28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56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4EA9-06A5-45C5-B8C0-35EC7E0DB33A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623F8-E12B-4766-8C4D-BC8DBDEBB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72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96;&#1072;&#1073;&#1083;&#1086;&#1085;%20&#1079;&#1080;&#1084;&#1085;&#1080;&#1081;.pptx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hyperlink" Target="&#1092;&#1080;&#1079;&#1084;&#1080;&#1085;/&#1079;&#1080;&#1084;&#1085;&#1103;&#1103;%20&#1092;&#1080;&#1079;&#1084;&#1080;&#1085;&#1091;&#1090;&#1082;&#1072;.pp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0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7216" y="1988840"/>
            <a:ext cx="7056784" cy="26642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Урок математики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de-DE" dirty="0" err="1" smtClean="0">
                <a:solidFill>
                  <a:srgbClr val="C00000"/>
                </a:solidFill>
              </a:rPr>
              <a:t>Обобщение</a:t>
            </a:r>
            <a:r>
              <a:rPr lang="de-DE" dirty="0" smtClean="0">
                <a:solidFill>
                  <a:srgbClr val="C00000"/>
                </a:solidFill>
              </a:rPr>
              <a:t> и </a:t>
            </a:r>
            <a:r>
              <a:rPr lang="de-DE" dirty="0" err="1" smtClean="0">
                <a:solidFill>
                  <a:srgbClr val="C00000"/>
                </a:solidFill>
              </a:rPr>
              <a:t>закрепление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знаний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по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теме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de-DE" dirty="0" smtClean="0">
                <a:solidFill>
                  <a:srgbClr val="C00000"/>
                </a:solidFill>
              </a:rPr>
              <a:t> «</a:t>
            </a:r>
            <a:r>
              <a:rPr lang="de-DE" dirty="0" err="1" smtClean="0">
                <a:solidFill>
                  <a:srgbClr val="C00000"/>
                </a:solidFill>
              </a:rPr>
              <a:t>Прибавить</a:t>
            </a:r>
            <a:r>
              <a:rPr lang="de-DE" dirty="0" smtClean="0">
                <a:solidFill>
                  <a:srgbClr val="C00000"/>
                </a:solidFill>
              </a:rPr>
              <a:t> и </a:t>
            </a:r>
            <a:r>
              <a:rPr lang="de-DE" dirty="0" err="1" smtClean="0">
                <a:solidFill>
                  <a:srgbClr val="C00000"/>
                </a:solidFill>
              </a:rPr>
              <a:t>вычесть</a:t>
            </a:r>
            <a:r>
              <a:rPr lang="de-DE" dirty="0" smtClean="0">
                <a:solidFill>
                  <a:srgbClr val="C00000"/>
                </a:solidFill>
              </a:rPr>
              <a:t> 3»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6667">
                        <a14:foregroundMark x1="38833" y1="42000" x2="51333" y2="3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33" y="3933056"/>
            <a:ext cx="2665629" cy="266562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565" b="100000" l="125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3524"/>
            <a:ext cx="2646040" cy="292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29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0a33f7b26d5157d168f7a5a241e17808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91068" cy="936104"/>
          </a:xfrm>
          <a:prstGeom prst="rect">
            <a:avLst/>
          </a:prstGeom>
          <a:noFill/>
        </p:spPr>
      </p:pic>
      <p:pic>
        <p:nvPicPr>
          <p:cNvPr id="6" name="Picture 2" descr="C:\Users\Елена\Desktop\0a33f7b26d5157d168f7a5a241e1780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891068" cy="936104"/>
          </a:xfrm>
          <a:prstGeom prst="rect">
            <a:avLst/>
          </a:prstGeom>
          <a:noFill/>
        </p:spPr>
      </p:pic>
      <p:pic>
        <p:nvPicPr>
          <p:cNvPr id="7" name="Picture 2" descr="C:\Users\Елена\Desktop\0a33f7b26d5157d168f7a5a241e1780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80928"/>
            <a:ext cx="959612" cy="1008112"/>
          </a:xfrm>
          <a:prstGeom prst="rect">
            <a:avLst/>
          </a:prstGeom>
          <a:noFill/>
        </p:spPr>
      </p:pic>
      <p:pic>
        <p:nvPicPr>
          <p:cNvPr id="8" name="Picture 2" descr="C:\Users\Елена\Desktop\0a33f7b26d5157d168f7a5a241e1780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936104" cy="983416"/>
          </a:xfrm>
          <a:prstGeom prst="rect">
            <a:avLst/>
          </a:prstGeom>
          <a:noFill/>
        </p:spPr>
      </p:pic>
      <p:pic>
        <p:nvPicPr>
          <p:cNvPr id="9" name="Picture 2" descr="C:\Users\Елена\Desktop\0a33f7b26d5157d168f7a5a241e1780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936104" cy="983416"/>
          </a:xfrm>
          <a:prstGeom prst="rect">
            <a:avLst/>
          </a:prstGeom>
          <a:noFill/>
        </p:spPr>
      </p:pic>
      <p:pic>
        <p:nvPicPr>
          <p:cNvPr id="10" name="Picture 2" descr="C:\Users\Елена\Desktop\0a33f7b26d5157d168f7a5a241e1780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864096" cy="907769"/>
          </a:xfrm>
          <a:prstGeom prst="rect">
            <a:avLst/>
          </a:prstGeom>
          <a:noFill/>
        </p:spPr>
      </p:pic>
      <p:pic>
        <p:nvPicPr>
          <p:cNvPr id="14" name="Picture 2" descr="C:\Users\Елена\Desktop\0a33f7b26d5157d168f7a5a241e17808.jpg">
            <a:hlinkClick r:id="rId3" action="ppaction://hlinkpres?slideindex=24&amp;slidetitle=Слайд 24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13176"/>
            <a:ext cx="864096" cy="907769"/>
          </a:xfrm>
          <a:prstGeom prst="rect">
            <a:avLst/>
          </a:prstGeom>
          <a:noFill/>
        </p:spPr>
      </p:pic>
      <p:pic>
        <p:nvPicPr>
          <p:cNvPr id="15" name="Picture 2" descr="C:\Users\Елена\Desktop\0a33f7b26d5157d168f7a5a241e1780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822524" cy="864096"/>
          </a:xfrm>
          <a:prstGeom prst="rect">
            <a:avLst/>
          </a:prstGeom>
          <a:noFill/>
        </p:spPr>
      </p:pic>
      <p:pic>
        <p:nvPicPr>
          <p:cNvPr id="16" name="Picture 2" descr="C:\Users\Елена\Desktop\0a33f7b26d5157d168f7a5a241e1780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20689"/>
            <a:ext cx="792088" cy="832122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0" y="476672"/>
            <a:ext cx="2555776" cy="129614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0" y="4797152"/>
            <a:ext cx="3563888" cy="151216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0" y="2780928"/>
            <a:ext cx="1835696" cy="115212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0" y="0"/>
            <a:ext cx="5652120" cy="21328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0" y="2420888"/>
            <a:ext cx="5724128" cy="18722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0" y="4481736"/>
            <a:ext cx="6444208" cy="23762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764704"/>
            <a:ext cx="792088" cy="10081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028384" y="764704"/>
            <a:ext cx="792088" cy="10081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028384" y="2924944"/>
            <a:ext cx="792088" cy="10081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88224" y="2924944"/>
            <a:ext cx="792088" cy="10081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100392" y="5157192"/>
            <a:ext cx="792088" cy="10081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60232" y="5157192"/>
            <a:ext cx="792088" cy="10081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660232" y="476672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2</a:t>
            </a:r>
            <a:endParaRPr lang="ru-RU" sz="9600" b="1" dirty="0">
              <a:latin typeface="Propisi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476672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+</a:t>
            </a:r>
            <a:endParaRPr lang="ru-RU" sz="9600" b="1" dirty="0">
              <a:latin typeface="Propisi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0392" y="54868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3</a:t>
            </a:r>
            <a:endParaRPr lang="ru-RU" sz="9600" b="1" dirty="0">
              <a:latin typeface="Propisi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36296" y="2636912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+</a:t>
            </a:r>
            <a:endParaRPr lang="ru-RU" sz="9600" b="1" dirty="0">
              <a:latin typeface="Propisi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00392" y="270892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3</a:t>
            </a:r>
            <a:endParaRPr lang="ru-RU" sz="9600" b="1" dirty="0">
              <a:latin typeface="Propisi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0232" y="270892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1</a:t>
            </a:r>
            <a:endParaRPr lang="ru-RU" sz="9600" b="1" dirty="0">
              <a:latin typeface="Propisi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08304" y="486916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+</a:t>
            </a:r>
            <a:endParaRPr lang="ru-RU" sz="9600" b="1" dirty="0">
              <a:latin typeface="Propisi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72400" y="486916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3</a:t>
            </a:r>
            <a:endParaRPr lang="ru-RU" sz="9600" b="1" dirty="0">
              <a:latin typeface="Propisi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32240" y="486916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Propisi" pitchFamily="2" charset="0"/>
              </a:rPr>
              <a:t>3</a:t>
            </a:r>
            <a:endParaRPr lang="ru-RU" sz="9600" b="1" dirty="0">
              <a:latin typeface="Propisi" pitchFamily="2" charset="0"/>
            </a:endParaRPr>
          </a:p>
        </p:txBody>
      </p:sp>
      <p:pic>
        <p:nvPicPr>
          <p:cNvPr id="38" name="Picture 2" descr="C:\Users\Елена\Desktop\0a33f7b26d5157d168f7a5a241e1780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792088" cy="832122"/>
          </a:xfrm>
          <a:prstGeom prst="rect">
            <a:avLst/>
          </a:prstGeom>
          <a:noFill/>
        </p:spPr>
      </p:pic>
      <p:pic>
        <p:nvPicPr>
          <p:cNvPr id="39" name="Picture 2" descr="C:\Users\Елена\Desktop\0a33f7b26d5157d168f7a5a241e17808.jpg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13176"/>
            <a:ext cx="864096" cy="907769"/>
          </a:xfrm>
          <a:prstGeom prst="rect">
            <a:avLst/>
          </a:prstGeom>
          <a:noFill/>
        </p:spPr>
      </p:pic>
      <p:pic>
        <p:nvPicPr>
          <p:cNvPr id="40" name="Picture 2" descr="C:\Users\Елена\Desktop\0a33f7b26d5157d168f7a5a241e17808.jpg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13176"/>
            <a:ext cx="864096" cy="907769"/>
          </a:xfrm>
          <a:prstGeom prst="rect">
            <a:avLst/>
          </a:prstGeom>
          <a:noFill/>
        </p:spPr>
      </p:pic>
      <p:pic>
        <p:nvPicPr>
          <p:cNvPr id="41" name="Picture 2" descr="C:\Users\Елена\Desktop\0a33f7b26d5157d168f7a5a241e17808.jpg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85184"/>
            <a:ext cx="864096" cy="907769"/>
          </a:xfrm>
          <a:prstGeom prst="rect">
            <a:avLst/>
          </a:prstGeom>
          <a:noFill/>
        </p:spPr>
      </p:pic>
      <p:pic>
        <p:nvPicPr>
          <p:cNvPr id="42" name="Picture 2" descr="C:\Users\Елена\Desktop\0a33f7b26d5157d168f7a5a241e17808.jpg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085184"/>
            <a:ext cx="864096" cy="907769"/>
          </a:xfrm>
          <a:prstGeom prst="rect">
            <a:avLst/>
          </a:prstGeom>
          <a:noFill/>
        </p:spPr>
      </p:pic>
      <p:pic>
        <p:nvPicPr>
          <p:cNvPr id="43" name="Picture 2" descr="C:\Users\Елена\Desktop\0a33f7b26d5157d168f7a5a241e17808.jpg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085184"/>
            <a:ext cx="864096" cy="907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Елена\Desktop\0929c39c51a3a5fe63fe63298c619b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323020"/>
            <a:ext cx="3240360" cy="4192724"/>
          </a:xfrm>
          <a:prstGeom prst="rect">
            <a:avLst/>
          </a:prstGeom>
          <a:noFill/>
        </p:spPr>
      </p:pic>
      <p:pic>
        <p:nvPicPr>
          <p:cNvPr id="5125" name="Picture 5" descr="C:\Users\Елена\Desktop\baum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3416146" cy="4026172"/>
          </a:xfrm>
          <a:prstGeom prst="rect">
            <a:avLst/>
          </a:prstGeom>
          <a:noFill/>
        </p:spPr>
      </p:pic>
      <p:pic>
        <p:nvPicPr>
          <p:cNvPr id="5127" name="Picture 7" descr="C:\Users\Елена\Desktop\baum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366" y="0"/>
            <a:ext cx="3721634" cy="4386212"/>
          </a:xfrm>
          <a:prstGeom prst="rect">
            <a:avLst/>
          </a:prstGeom>
          <a:noFill/>
        </p:spPr>
      </p:pic>
      <p:pic>
        <p:nvPicPr>
          <p:cNvPr id="5126" name="Picture 6" descr="C:\Users\Елена\Desktop\baum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3543666" cy="4176464"/>
          </a:xfrm>
          <a:prstGeom prst="rect">
            <a:avLst/>
          </a:prstGeom>
          <a:noFill/>
        </p:spPr>
      </p:pic>
      <p:pic>
        <p:nvPicPr>
          <p:cNvPr id="2050" name="Picture 2" descr="C:\Users\Елена\Pictures\35c62be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4664"/>
            <a:ext cx="1112912" cy="1112912"/>
          </a:xfrm>
          <a:prstGeom prst="rect">
            <a:avLst/>
          </a:prstGeom>
          <a:noFill/>
        </p:spPr>
      </p:pic>
      <p:pic>
        <p:nvPicPr>
          <p:cNvPr id="2051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76872"/>
            <a:ext cx="1112912" cy="1112912"/>
          </a:xfrm>
          <a:prstGeom prst="rect">
            <a:avLst/>
          </a:prstGeom>
          <a:noFill/>
        </p:spPr>
      </p:pic>
      <p:pic>
        <p:nvPicPr>
          <p:cNvPr id="3074" name="Picture 2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112912" cy="1112912"/>
          </a:xfrm>
          <a:prstGeom prst="rect">
            <a:avLst/>
          </a:prstGeom>
          <a:noFill/>
        </p:spPr>
      </p:pic>
      <p:pic>
        <p:nvPicPr>
          <p:cNvPr id="12" name="Picture 3" descr="C:\Users\Елена\Pictures\35c62be2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6672"/>
            <a:ext cx="1096516" cy="109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" pitchFamily="18" charset="0"/>
              </a:rPr>
              <a:t>Ваня сделал 6 флажков для гирлянды, а потом ещё 3 флажка. </a:t>
            </a:r>
            <a:endParaRPr lang="ru-RU" sz="3600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entury" pitchFamily="18" charset="0"/>
              </a:rPr>
              <a:t>Сколько всего флажков у Вани?</a:t>
            </a:r>
            <a:endParaRPr lang="ru-RU" sz="3600" dirty="0">
              <a:latin typeface="Century" pitchFamily="18" charset="0"/>
            </a:endParaRPr>
          </a:p>
        </p:txBody>
      </p:sp>
      <p:sp>
        <p:nvSpPr>
          <p:cNvPr id="4" name="Куб 3"/>
          <p:cNvSpPr/>
          <p:nvPr/>
        </p:nvSpPr>
        <p:spPr>
          <a:xfrm>
            <a:off x="251520" y="4653136"/>
            <a:ext cx="2088232" cy="1944216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2195736" y="4653136"/>
            <a:ext cx="2088232" cy="1944216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211960" y="4653136"/>
            <a:ext cx="2088232" cy="1944216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6156176" y="4653136"/>
            <a:ext cx="2088232" cy="1944216"/>
          </a:xfrm>
          <a:prstGeom prst="cub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501317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" pitchFamily="18" charset="0"/>
              </a:rPr>
              <a:t>условие</a:t>
            </a:r>
            <a:endParaRPr lang="ru-RU" sz="3200" b="1" dirty="0"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530120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" pitchFamily="18" charset="0"/>
              </a:rPr>
              <a:t>вопрос</a:t>
            </a:r>
            <a:endParaRPr lang="ru-RU" sz="3200" b="1" dirty="0"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566124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" pitchFamily="18" charset="0"/>
              </a:rPr>
              <a:t>решение</a:t>
            </a:r>
            <a:endParaRPr lang="ru-RU" sz="3200" b="1" dirty="0">
              <a:latin typeface="Century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5949280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" pitchFamily="18" charset="0"/>
              </a:rPr>
              <a:t>ответ</a:t>
            </a:r>
            <a:endParaRPr lang="ru-RU" sz="3200" b="1" dirty="0">
              <a:latin typeface="Century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5936" y="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entury Schoolbook" pitchFamily="18" charset="0"/>
                <a:cs typeface="Times New Roman" pitchFamily="18" charset="0"/>
              </a:rPr>
              <a:t>N</a:t>
            </a:r>
            <a:endParaRPr lang="ru-RU" sz="4000" dirty="0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Century Schoolbook" pitchFamily="18" charset="0"/>
                <a:cs typeface="Times New Roman" pitchFamily="18" charset="0"/>
              </a:rPr>
              <a:t>3</a:t>
            </a:r>
            <a:endParaRPr lang="ru-RU" sz="4000" dirty="0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 rot="10800000">
            <a:off x="179512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rot="10800000">
            <a:off x="1043608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10800000">
            <a:off x="3635896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 rot="10800000">
            <a:off x="1907704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ый треугольник 25"/>
          <p:cNvSpPr/>
          <p:nvPr/>
        </p:nvSpPr>
        <p:spPr>
          <a:xfrm rot="10800000">
            <a:off x="4499992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0800000">
            <a:off x="2771800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10800000" flipH="1">
            <a:off x="179512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10800000" flipH="1">
            <a:off x="2771800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rot="10800000" flipH="1">
            <a:off x="1043608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ый треугольник 30"/>
          <p:cNvSpPr/>
          <p:nvPr/>
        </p:nvSpPr>
        <p:spPr>
          <a:xfrm rot="10800000" flipH="1">
            <a:off x="3635896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ый треугольник 31"/>
          <p:cNvSpPr/>
          <p:nvPr/>
        </p:nvSpPr>
        <p:spPr>
          <a:xfrm rot="10800000" flipH="1">
            <a:off x="1907704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 rot="10800000" flipH="1">
            <a:off x="4499992" y="2564904"/>
            <a:ext cx="576064" cy="1368152"/>
          </a:xfrm>
          <a:prstGeom prst="rtTriangl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 rot="10800000" flipH="1">
            <a:off x="7596336" y="2564904"/>
            <a:ext cx="576064" cy="1368152"/>
          </a:xfrm>
          <a:prstGeom prst="rtTriangle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 rot="10800000" flipH="1">
            <a:off x="6516216" y="2564904"/>
            <a:ext cx="576064" cy="1368152"/>
          </a:xfrm>
          <a:prstGeom prst="rtTriangle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 rot="10800000" flipH="1">
            <a:off x="5436096" y="2564904"/>
            <a:ext cx="576064" cy="1368152"/>
          </a:xfrm>
          <a:prstGeom prst="rtTriangle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ый треугольник 36"/>
          <p:cNvSpPr/>
          <p:nvPr/>
        </p:nvSpPr>
        <p:spPr>
          <a:xfrm rot="10800000">
            <a:off x="7596336" y="2564904"/>
            <a:ext cx="576064" cy="1368152"/>
          </a:xfrm>
          <a:prstGeom prst="rtTriangle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 rot="10800000">
            <a:off x="6516216" y="2564904"/>
            <a:ext cx="576064" cy="1368152"/>
          </a:xfrm>
          <a:prstGeom prst="rtTriangle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 rot="10800000">
            <a:off x="5436096" y="2564904"/>
            <a:ext cx="576064" cy="1368152"/>
          </a:xfrm>
          <a:prstGeom prst="rtTriangle">
            <a:avLst/>
          </a:prstGeom>
          <a:solidFill>
            <a:srgbClr val="00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/>
              <a:t>РАБОТА В ПАРАХ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2304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1 + 3 = 4</a:t>
            </a:r>
          </a:p>
          <a:p>
            <a:r>
              <a:rPr lang="ru-RU" sz="4400" b="1" dirty="0" smtClean="0">
                <a:latin typeface="Propisi" pitchFamily="2" charset="0"/>
              </a:rPr>
              <a:t>2 + 3 =</a:t>
            </a:r>
          </a:p>
          <a:p>
            <a:r>
              <a:rPr lang="ru-RU" sz="4400" b="1" dirty="0" smtClean="0">
                <a:latin typeface="Propisi" pitchFamily="2" charset="0"/>
              </a:rPr>
              <a:t>3 + 3 =</a:t>
            </a:r>
          </a:p>
          <a:p>
            <a:r>
              <a:rPr lang="ru-RU" sz="4400" b="1" dirty="0" smtClean="0">
                <a:latin typeface="Propisi" pitchFamily="2" charset="0"/>
              </a:rPr>
              <a:t>4 + 3 =</a:t>
            </a:r>
          </a:p>
          <a:p>
            <a:r>
              <a:rPr lang="ru-RU" sz="4400" b="1" dirty="0" smtClean="0">
                <a:latin typeface="Propisi" pitchFamily="2" charset="0"/>
              </a:rPr>
              <a:t>   + 3 =</a:t>
            </a:r>
          </a:p>
          <a:p>
            <a:r>
              <a:rPr lang="ru-RU" sz="4400" b="1" dirty="0" smtClean="0">
                <a:latin typeface="Propisi" pitchFamily="2" charset="0"/>
              </a:rPr>
              <a:t>   +   =</a:t>
            </a:r>
          </a:p>
          <a:p>
            <a:r>
              <a:rPr lang="ru-RU" sz="4400" b="1" dirty="0" smtClean="0">
                <a:latin typeface="Propisi" pitchFamily="2" charset="0"/>
              </a:rPr>
              <a:t>   +   = 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412776"/>
            <a:ext cx="2304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4 - 3 = 1</a:t>
            </a:r>
          </a:p>
          <a:p>
            <a:r>
              <a:rPr lang="ru-RU" sz="4400" b="1" dirty="0" smtClean="0">
                <a:latin typeface="Propisi" pitchFamily="2" charset="0"/>
              </a:rPr>
              <a:t>5 - 3 =</a:t>
            </a:r>
          </a:p>
          <a:p>
            <a:r>
              <a:rPr lang="ru-RU" sz="4400" b="1" dirty="0" smtClean="0">
                <a:latin typeface="Propisi" pitchFamily="2" charset="0"/>
              </a:rPr>
              <a:t>6 - 3 =</a:t>
            </a:r>
          </a:p>
          <a:p>
            <a:r>
              <a:rPr lang="ru-RU" sz="4400" b="1" dirty="0" smtClean="0">
                <a:latin typeface="Propisi" pitchFamily="2" charset="0"/>
              </a:rPr>
              <a:t>7 - 3 =</a:t>
            </a:r>
          </a:p>
          <a:p>
            <a:r>
              <a:rPr lang="ru-RU" sz="4400" b="1" dirty="0" smtClean="0">
                <a:latin typeface="Propisi" pitchFamily="2" charset="0"/>
              </a:rPr>
              <a:t>   - 3 =</a:t>
            </a:r>
          </a:p>
          <a:p>
            <a:r>
              <a:rPr lang="ru-RU" sz="4400" b="1" dirty="0" smtClean="0">
                <a:latin typeface="Propisi" pitchFamily="2" charset="0"/>
              </a:rPr>
              <a:t>   -    =</a:t>
            </a:r>
          </a:p>
          <a:p>
            <a:r>
              <a:rPr lang="ru-RU" sz="4400" b="1" dirty="0" smtClean="0">
                <a:latin typeface="Propisi" pitchFamily="2" charset="0"/>
              </a:rPr>
              <a:t>   -    = 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06084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5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407707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8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79715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9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544522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10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44522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3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79715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3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44522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7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79715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6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07707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5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278092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6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342900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7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84368" y="544522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7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6376" y="479715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6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4368" y="407707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5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84368" y="335699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4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4368" y="270892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3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84368" y="206084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2</a:t>
            </a:r>
            <a:endParaRPr lang="ru-RU" sz="4400" b="1" dirty="0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544522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3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4288" y="479715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3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8184" y="544522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10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192" y="479715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9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2200" y="407707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8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139952" y="1268760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292080" y="2276872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24128" y="3861048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31840" y="2276872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211960" y="5517232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единительная линия 40"/>
          <p:cNvCxnSpPr>
            <a:stCxn id="30" idx="3"/>
          </p:cNvCxnSpPr>
          <p:nvPr/>
        </p:nvCxnSpPr>
        <p:spPr>
          <a:xfrm flipH="1">
            <a:off x="3419872" y="1576073"/>
            <a:ext cx="772807" cy="77280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4" idx="3"/>
            <a:endCxn id="32" idx="7"/>
          </p:cNvCxnSpPr>
          <p:nvPr/>
        </p:nvCxnSpPr>
        <p:spPr>
          <a:xfrm flipH="1">
            <a:off x="3079113" y="2584185"/>
            <a:ext cx="1113566" cy="1257582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8" idx="2"/>
          </p:cNvCxnSpPr>
          <p:nvPr/>
        </p:nvCxnSpPr>
        <p:spPr>
          <a:xfrm flipH="1">
            <a:off x="2627784" y="4041068"/>
            <a:ext cx="1584176" cy="162018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30" idx="5"/>
            <a:endCxn id="31" idx="1"/>
          </p:cNvCxnSpPr>
          <p:nvPr/>
        </p:nvCxnSpPr>
        <p:spPr>
          <a:xfrm>
            <a:off x="4447265" y="1576073"/>
            <a:ext cx="897542" cy="753526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3" idx="1"/>
          </p:cNvCxnSpPr>
          <p:nvPr/>
        </p:nvCxnSpPr>
        <p:spPr>
          <a:xfrm>
            <a:off x="4427984" y="2564904"/>
            <a:ext cx="1348871" cy="1348871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427984" y="4005064"/>
            <a:ext cx="1800200" cy="1728192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491880" y="2492896"/>
            <a:ext cx="18002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699792" y="5733256"/>
            <a:ext cx="3437103" cy="19281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139952" y="2276872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>
            <a:endCxn id="33" idx="2"/>
          </p:cNvCxnSpPr>
          <p:nvPr/>
        </p:nvCxnSpPr>
        <p:spPr>
          <a:xfrm>
            <a:off x="2915816" y="4005064"/>
            <a:ext cx="2808312" cy="36004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771800" y="3789040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211960" y="3861048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411760" y="5445224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84168" y="5517232"/>
            <a:ext cx="360040" cy="360040"/>
          </a:xfrm>
          <a:prstGeom prst="ellipse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3635896" y="335699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Propisi" pitchFamily="2" charset="0"/>
              </a:rPr>
              <a:t>8</a:t>
            </a:r>
            <a:endParaRPr lang="ru-RU" sz="44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39752" y="342900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Propisi" pitchFamily="2" charset="0"/>
              </a:rPr>
              <a:t>7</a:t>
            </a:r>
            <a:endParaRPr lang="ru-RU" sz="44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35896" y="184482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Propisi" pitchFamily="2" charset="0"/>
              </a:rPr>
              <a:t>6</a:t>
            </a:r>
            <a:endParaRPr lang="ru-RU" sz="44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627784" y="198884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Propisi" pitchFamily="2" charset="0"/>
              </a:rPr>
              <a:t>5</a:t>
            </a:r>
            <a:endParaRPr lang="ru-RU" sz="44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35896" y="98072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Propisi" pitchFamily="2" charset="0"/>
              </a:rPr>
              <a:t>4</a:t>
            </a:r>
            <a:endParaRPr lang="ru-RU" sz="44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47864" y="486916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Propisi" pitchFamily="2" charset="0"/>
              </a:rPr>
              <a:t>10</a:t>
            </a:r>
            <a:endParaRPr lang="ru-RU" sz="44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39752" y="472514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Propisi" pitchFamily="2" charset="0"/>
              </a:rPr>
              <a:t>9</a:t>
            </a:r>
            <a:endParaRPr lang="ru-RU" sz="4400" b="1" dirty="0">
              <a:solidFill>
                <a:srgbClr val="FF0000"/>
              </a:solidFill>
              <a:latin typeface="Propisi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44008" y="486916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Propisi" pitchFamily="2" charset="0"/>
              </a:rPr>
              <a:t>7</a:t>
            </a:r>
            <a:endParaRPr lang="ru-RU" sz="4400" b="1" dirty="0">
              <a:solidFill>
                <a:srgbClr val="FFFF00"/>
              </a:solidFill>
              <a:latin typeface="Propisi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868144" y="486916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Propisi" pitchFamily="2" charset="0"/>
              </a:rPr>
              <a:t>6</a:t>
            </a:r>
            <a:endParaRPr lang="ru-RU" sz="4400" b="1" dirty="0">
              <a:solidFill>
                <a:srgbClr val="FFFF00"/>
              </a:solidFill>
              <a:latin typeface="Propisi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72000" y="335699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Propisi" pitchFamily="2" charset="0"/>
              </a:rPr>
              <a:t>5</a:t>
            </a:r>
            <a:endParaRPr lang="ru-RU" sz="4400" b="1" dirty="0">
              <a:solidFill>
                <a:srgbClr val="FFFF00"/>
              </a:solidFill>
              <a:latin typeface="Propisi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40152" y="328498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Propisi" pitchFamily="2" charset="0"/>
              </a:rPr>
              <a:t>4</a:t>
            </a:r>
            <a:endParaRPr lang="ru-RU" sz="4400" b="1" dirty="0">
              <a:solidFill>
                <a:srgbClr val="FFFF00"/>
              </a:solidFill>
              <a:latin typeface="Propisi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27984" y="184482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Propisi" pitchFamily="2" charset="0"/>
              </a:rPr>
              <a:t>3</a:t>
            </a:r>
            <a:endParaRPr lang="ru-RU" sz="4400" b="1" dirty="0">
              <a:solidFill>
                <a:srgbClr val="FFFF00"/>
              </a:solidFill>
              <a:latin typeface="Propisi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52120" y="1988840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Propisi" pitchFamily="2" charset="0"/>
              </a:rPr>
              <a:t>2</a:t>
            </a:r>
            <a:endParaRPr lang="ru-RU" sz="4400" b="1" dirty="0">
              <a:solidFill>
                <a:srgbClr val="FFFF00"/>
              </a:solidFill>
              <a:latin typeface="Propisi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72000" y="980728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Propisi" pitchFamily="2" charset="0"/>
              </a:rPr>
              <a:t>1</a:t>
            </a:r>
            <a:endParaRPr lang="ru-RU" sz="4400" b="1" dirty="0">
              <a:solidFill>
                <a:srgbClr val="FFFF00"/>
              </a:solidFill>
              <a:latin typeface="Propisi" pitchFamily="2" charset="0"/>
            </a:endParaRPr>
          </a:p>
        </p:txBody>
      </p:sp>
      <p:pic>
        <p:nvPicPr>
          <p:cNvPr id="60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720080" cy="720080"/>
          </a:xfrm>
          <a:prstGeom prst="rect">
            <a:avLst/>
          </a:prstGeom>
          <a:noFill/>
        </p:spPr>
      </p:pic>
      <p:pic>
        <p:nvPicPr>
          <p:cNvPr id="61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412776"/>
            <a:ext cx="720080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30" grpId="0" animBg="1"/>
      <p:bldP spid="31" grpId="0" animBg="1"/>
      <p:bldP spid="33" grpId="0" animBg="1"/>
      <p:bldP spid="35" grpId="0" animBg="1"/>
      <p:bldP spid="39" grpId="0" animBg="1"/>
      <p:bldP spid="34" grpId="0" animBg="1"/>
      <p:bldP spid="32" grpId="0" animBg="1"/>
      <p:bldP spid="38" grpId="0" animBg="1"/>
      <p:bldP spid="37" grpId="0" animBg="1"/>
      <p:bldP spid="36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58483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724128" y="31409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012160" y="1844824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36096" y="1844824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1760" y="2780928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27784" y="1628800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47864" y="2348880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1840" y="4437112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52120" y="4149080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1916832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64088" y="3356992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555776" y="3068960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00192" y="3068960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19872" y="3933056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83768" y="4437112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59832" y="2564904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3928" y="1988840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724128" y="1916832"/>
            <a:ext cx="216024" cy="28803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228184" y="3861048"/>
            <a:ext cx="216024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483768" y="4077072"/>
            <a:ext cx="216024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987824" y="3284984"/>
            <a:ext cx="216024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59832" y="2924944"/>
            <a:ext cx="216024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699792" y="2132856"/>
            <a:ext cx="216024" cy="28803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588224" y="3645024"/>
            <a:ext cx="216024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940152" y="3356992"/>
            <a:ext cx="216024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940152" y="4221088"/>
            <a:ext cx="216024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15816" y="3645024"/>
            <a:ext cx="144016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339752" y="2420888"/>
            <a:ext cx="216024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228184" y="2348880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851920" y="4365104"/>
            <a:ext cx="216024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627784" y="386104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013176"/>
            <a:ext cx="1096516" cy="1096516"/>
          </a:xfrm>
          <a:prstGeom prst="rect">
            <a:avLst/>
          </a:prstGeom>
          <a:noFill/>
        </p:spPr>
      </p:pic>
      <p:pic>
        <p:nvPicPr>
          <p:cNvPr id="41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836712"/>
            <a:ext cx="1096516" cy="1096516"/>
          </a:xfrm>
          <a:prstGeom prst="rect">
            <a:avLst/>
          </a:prstGeom>
          <a:noFill/>
        </p:spPr>
      </p:pic>
      <p:pic>
        <p:nvPicPr>
          <p:cNvPr id="42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869160"/>
            <a:ext cx="1096516" cy="1096516"/>
          </a:xfrm>
          <a:prstGeom prst="rect">
            <a:avLst/>
          </a:prstGeom>
          <a:noFill/>
        </p:spPr>
      </p:pic>
      <p:pic>
        <p:nvPicPr>
          <p:cNvPr id="43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941168"/>
            <a:ext cx="1096516" cy="1096516"/>
          </a:xfrm>
          <a:prstGeom prst="rect">
            <a:avLst/>
          </a:prstGeom>
          <a:noFill/>
        </p:spPr>
      </p:pic>
      <p:pic>
        <p:nvPicPr>
          <p:cNvPr id="44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836712"/>
            <a:ext cx="1096516" cy="1096516"/>
          </a:xfrm>
          <a:prstGeom prst="rect">
            <a:avLst/>
          </a:prstGeom>
          <a:noFill/>
        </p:spPr>
      </p:pic>
      <p:pic>
        <p:nvPicPr>
          <p:cNvPr id="45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764704"/>
            <a:ext cx="1096516" cy="1096516"/>
          </a:xfrm>
          <a:prstGeom prst="rect">
            <a:avLst/>
          </a:prstGeom>
          <a:noFill/>
        </p:spPr>
      </p:pic>
      <p:pic>
        <p:nvPicPr>
          <p:cNvPr id="46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1096516" cy="1096516"/>
          </a:xfrm>
          <a:prstGeom prst="rect">
            <a:avLst/>
          </a:prstGeom>
          <a:noFill/>
        </p:spPr>
      </p:pic>
      <p:pic>
        <p:nvPicPr>
          <p:cNvPr id="47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096516" cy="109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8" name="Picture 8" descr="C:\Users\Елена\Desktop\ima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2684" cy="6858000"/>
          </a:xfrm>
          <a:prstGeom prst="rect">
            <a:avLst/>
          </a:prstGeom>
          <a:noFill/>
        </p:spPr>
      </p:pic>
      <p:pic>
        <p:nvPicPr>
          <p:cNvPr id="5129" name="Picture 9" descr="C:\Users\Елена\Desktop\93458775_0_97413_17b1fed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888432" cy="6799447"/>
          </a:xfrm>
          <a:prstGeom prst="rect">
            <a:avLst/>
          </a:prstGeom>
          <a:noFill/>
        </p:spPr>
      </p:pic>
      <p:pic>
        <p:nvPicPr>
          <p:cNvPr id="2051" name="Picture 3" descr="C:\Users\Елена\Pictures\35c62be2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76872"/>
            <a:ext cx="1112912" cy="1112912"/>
          </a:xfrm>
          <a:prstGeom prst="rect">
            <a:avLst/>
          </a:prstGeom>
          <a:noFill/>
        </p:spPr>
      </p:pic>
      <p:pic>
        <p:nvPicPr>
          <p:cNvPr id="12" name="Picture 3" descr="C:\Users\Елена\Pictures\35c62be2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1096516" cy="1096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7524328" y="3573016"/>
            <a:ext cx="1008112" cy="180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20072" y="3573016"/>
            <a:ext cx="23042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372200" y="3501008"/>
            <a:ext cx="1080120" cy="18722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220072" y="3573016"/>
            <a:ext cx="1152128" cy="180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283968" y="3573016"/>
            <a:ext cx="936104" cy="1800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283968" y="5373216"/>
            <a:ext cx="41764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Pictures\0_756a2_625d0aaa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69618" cy="641068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067944" y="5157192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4048" y="3356992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236296" y="328498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244408" y="5157192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56176" y="5157192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149080"/>
            <a:ext cx="1096516" cy="1096516"/>
          </a:xfrm>
          <a:prstGeom prst="rect">
            <a:avLst/>
          </a:prstGeom>
          <a:noFill/>
        </p:spPr>
      </p:pic>
      <p:pic>
        <p:nvPicPr>
          <p:cNvPr id="23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645024"/>
            <a:ext cx="1096516" cy="1096516"/>
          </a:xfrm>
          <a:prstGeom prst="rect">
            <a:avLst/>
          </a:prstGeom>
          <a:noFill/>
        </p:spPr>
      </p:pic>
      <p:pic>
        <p:nvPicPr>
          <p:cNvPr id="24" name="Picture 3" descr="C:\Users\Елена\Pictures\35c62be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221088"/>
            <a:ext cx="1096516" cy="109651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3968" y="404664"/>
            <a:ext cx="4320480" cy="201622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МОЛОДЦЫ!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7439ac42097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356100" cy="6348413"/>
          </a:xfrm>
          <a:prstGeom prst="rect">
            <a:avLst/>
          </a:prstGeom>
          <a:noFill/>
        </p:spPr>
      </p:pic>
      <p:pic>
        <p:nvPicPr>
          <p:cNvPr id="1027" name="Picture 3" descr="C:\Users\Елена\Desktop\0_9b48e_7ed2538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40055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105273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Propisi" pitchFamily="2" charset="0"/>
              </a:rPr>
              <a:t>Дорогие ребята!</a:t>
            </a:r>
          </a:p>
          <a:p>
            <a:r>
              <a:rPr lang="ru-RU" sz="3200" b="1" dirty="0" smtClean="0">
                <a:latin typeface="Propisi" pitchFamily="2" charset="0"/>
              </a:rPr>
              <a:t>   Вредная Баба Яга заколдовала мой волшебный посох и спрятала его в своём лесу.  Помогите мне, найдите посох! Иначе не зажгутся огни на новогодних ёлках! А поможет вам снеговик! </a:t>
            </a:r>
            <a:endParaRPr lang="ru-RU" sz="3200" b="1" dirty="0">
              <a:latin typeface="Propisi" pitchFamily="2" charset="0"/>
            </a:endParaRPr>
          </a:p>
        </p:txBody>
      </p:sp>
      <p:pic>
        <p:nvPicPr>
          <p:cNvPr id="1029" name="Picture 5" descr="C:\Users\Елена\Desktop\69210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276872"/>
            <a:ext cx="3503255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021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Во дворе каток хороший,</a:t>
            </a:r>
          </a:p>
          <a:p>
            <a:pPr lvl="0"/>
            <a:r>
              <a:rPr lang="ru-RU" sz="3600" dirty="0" smtClean="0"/>
              <a:t>Лёд сверкает как стекло.</a:t>
            </a:r>
          </a:p>
          <a:p>
            <a:pPr lvl="0"/>
            <a:r>
              <a:rPr lang="ru-RU" sz="3600" dirty="0" smtClean="0"/>
              <a:t>На коньках бежит Алёша,</a:t>
            </a:r>
          </a:p>
          <a:p>
            <a:pPr lvl="0"/>
            <a:r>
              <a:rPr lang="ru-RU" sz="3600" dirty="0" smtClean="0"/>
              <a:t>И в мороз ему тепло.</a:t>
            </a:r>
          </a:p>
          <a:p>
            <a:pPr lvl="0"/>
            <a:r>
              <a:rPr lang="ru-RU" sz="3600" dirty="0" smtClean="0"/>
              <a:t>Под окном Тамара с Федей</a:t>
            </a:r>
          </a:p>
          <a:p>
            <a:pPr lvl="0"/>
            <a:r>
              <a:rPr lang="ru-RU" sz="3600" dirty="0" smtClean="0"/>
              <a:t>Лепят белого медведя.</a:t>
            </a:r>
          </a:p>
          <a:p>
            <a:pPr lvl="0"/>
            <a:r>
              <a:rPr lang="ru-RU" sz="3600" dirty="0" smtClean="0"/>
              <a:t>Брат их, маленький Олег,</a:t>
            </a:r>
          </a:p>
          <a:p>
            <a:pPr lvl="0"/>
            <a:r>
              <a:rPr lang="ru-RU" sz="3600" dirty="0" smtClean="0"/>
              <a:t> Чайной ложкой носит снег.</a:t>
            </a:r>
          </a:p>
          <a:p>
            <a:pPr lvl="0"/>
            <a:r>
              <a:rPr lang="ru-RU" sz="3600" dirty="0" smtClean="0"/>
              <a:t> Сколько ребят играет во дворе?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1052736"/>
            <a:ext cx="13681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i="1" dirty="0" smtClean="0">
                <a:solidFill>
                  <a:srgbClr val="FF0000"/>
                </a:solidFill>
              </a:rPr>
              <a:t>4</a:t>
            </a:r>
            <a:endParaRPr lang="ru-RU" sz="15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Елена\Desktop\4649333-dfa47cafac824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366" y="0"/>
            <a:ext cx="3429634" cy="4221088"/>
          </a:xfrm>
          <a:prstGeom prst="rect">
            <a:avLst/>
          </a:prstGeom>
          <a:noFill/>
        </p:spPr>
      </p:pic>
      <p:pic>
        <p:nvPicPr>
          <p:cNvPr id="7" name="Picture 5" descr="C:\Users\Елена\Desktop\69210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17032"/>
            <a:ext cx="2376264" cy="296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6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Как снегурка в шубе белой</a:t>
            </a:r>
          </a:p>
          <a:p>
            <a:pPr lvl="0"/>
            <a:r>
              <a:rPr lang="ru-RU" sz="3600" dirty="0" smtClean="0"/>
              <a:t> Маша с горки едет смело.</a:t>
            </a:r>
          </a:p>
          <a:p>
            <a:pPr lvl="0"/>
            <a:r>
              <a:rPr lang="ru-RU" sz="3600" dirty="0" smtClean="0"/>
              <a:t> Вася катит снежный ком –</a:t>
            </a:r>
          </a:p>
          <a:p>
            <a:pPr lvl="0"/>
            <a:r>
              <a:rPr lang="ru-RU" sz="3600" dirty="0" smtClean="0"/>
              <a:t> Он решил построить дом.</a:t>
            </a:r>
          </a:p>
          <a:p>
            <a:pPr lvl="0"/>
            <a:r>
              <a:rPr lang="ru-RU" sz="3600" dirty="0" smtClean="0"/>
              <a:t> Лена катится на лыжах,</a:t>
            </a:r>
          </a:p>
          <a:p>
            <a:pPr lvl="0"/>
            <a:r>
              <a:rPr lang="ru-RU" sz="3600" dirty="0" smtClean="0"/>
              <a:t> Оставляя ровный след,</a:t>
            </a:r>
          </a:p>
          <a:p>
            <a:pPr lvl="0"/>
            <a:r>
              <a:rPr lang="ru-RU" sz="3600" dirty="0" smtClean="0"/>
              <a:t> А за нею Ромка рыжий,</a:t>
            </a:r>
          </a:p>
          <a:p>
            <a:pPr lvl="0"/>
            <a:r>
              <a:rPr lang="ru-RU" sz="3600" dirty="0" smtClean="0"/>
              <a:t> Только лыж у Ромки нет.</a:t>
            </a:r>
          </a:p>
          <a:p>
            <a:pPr lvl="0"/>
            <a:r>
              <a:rPr lang="ru-RU" sz="3600" dirty="0" smtClean="0"/>
              <a:t> Сколько ребят играют?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1340768"/>
            <a:ext cx="16561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i="1" dirty="0" smtClean="0">
                <a:solidFill>
                  <a:srgbClr val="FF0000"/>
                </a:solidFill>
              </a:rPr>
              <a:t>4</a:t>
            </a:r>
            <a:endParaRPr lang="ru-RU" sz="15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Елена\Desktop\4649333-dfa47cafac824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366" y="0"/>
            <a:ext cx="3429634" cy="4221088"/>
          </a:xfrm>
          <a:prstGeom prst="rect">
            <a:avLst/>
          </a:prstGeom>
          <a:noFill/>
        </p:spPr>
      </p:pic>
      <p:pic>
        <p:nvPicPr>
          <p:cNvPr id="7" name="Picture 5" descr="C:\Users\Елена\Desktop\69210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73016"/>
            <a:ext cx="2520813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412776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/>
              <a:t>Хорошо зимой в лесу –</a:t>
            </a:r>
          </a:p>
          <a:p>
            <a:pPr lvl="0"/>
            <a:r>
              <a:rPr lang="ru-RU" sz="3600" dirty="0" smtClean="0"/>
              <a:t>Встретить белку и лису,</a:t>
            </a:r>
          </a:p>
          <a:p>
            <a:pPr lvl="0"/>
            <a:r>
              <a:rPr lang="ru-RU" sz="3600" dirty="0" smtClean="0"/>
              <a:t>Встретить волка и лося,</a:t>
            </a:r>
          </a:p>
          <a:p>
            <a:pPr lvl="0"/>
            <a:r>
              <a:rPr lang="ru-RU" sz="3600" dirty="0" smtClean="0"/>
              <a:t>Встретить зайца у куста.</a:t>
            </a:r>
          </a:p>
          <a:p>
            <a:pPr lvl="0"/>
            <a:r>
              <a:rPr lang="ru-RU" sz="3600" dirty="0" smtClean="0"/>
              <a:t>Сколько животных можно встретить зимой в лесу?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76256" y="1124744"/>
            <a:ext cx="1800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i="1" dirty="0" smtClean="0">
                <a:solidFill>
                  <a:srgbClr val="FF0000"/>
                </a:solidFill>
              </a:rPr>
              <a:t>5</a:t>
            </a:r>
            <a:endParaRPr lang="ru-RU" sz="15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C:\Users\Елена\Desktop\4649333-dfa47cafac824ec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563888" cy="4386324"/>
          </a:xfrm>
          <a:prstGeom prst="rect">
            <a:avLst/>
          </a:prstGeom>
          <a:noFill/>
        </p:spPr>
      </p:pic>
      <p:pic>
        <p:nvPicPr>
          <p:cNvPr id="5" name="Picture 5" descr="C:\Users\Елена\Desktop\69210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540" y="3645024"/>
            <a:ext cx="257860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764704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нашел в дупле у белки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лесных орехов мелких.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ещё лежит один.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и белка! Вот хозяйка!</a:t>
            </a:r>
            <a:endParaRPr lang="ru-RU" sz="3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орешки сосчитай-ка!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C:\Users\Кабинет1100\Desktop\Елена\Раскрашки\0015-014-Funduk-les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803920" cy="803920"/>
          </a:xfrm>
          <a:prstGeom prst="rect">
            <a:avLst/>
          </a:prstGeom>
          <a:noFill/>
        </p:spPr>
      </p:pic>
      <p:pic>
        <p:nvPicPr>
          <p:cNvPr id="14" name="Picture 3" descr="C:\Users\Кабинет1100\Desktop\Елена\Раскрашки\0015-014-Funduk-les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803920" cy="803920"/>
          </a:xfrm>
          <a:prstGeom prst="rect">
            <a:avLst/>
          </a:prstGeom>
          <a:noFill/>
        </p:spPr>
      </p:pic>
      <p:pic>
        <p:nvPicPr>
          <p:cNvPr id="15" name="Picture 3" descr="C:\Users\Кабинет1100\Desktop\Елена\Раскрашки\0015-014-Funduk-les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437112"/>
            <a:ext cx="803920" cy="803920"/>
          </a:xfrm>
          <a:prstGeom prst="rect">
            <a:avLst/>
          </a:prstGeom>
          <a:noFill/>
        </p:spPr>
      </p:pic>
      <p:pic>
        <p:nvPicPr>
          <p:cNvPr id="16" name="Picture 3" descr="C:\Users\Кабинет1100\Desktop\Елена\Раскрашки\0015-014-Funduk-les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4"/>
            <a:ext cx="803920" cy="803920"/>
          </a:xfrm>
          <a:prstGeom prst="rect">
            <a:avLst/>
          </a:prstGeom>
          <a:noFill/>
        </p:spPr>
      </p:pic>
      <p:pic>
        <p:nvPicPr>
          <p:cNvPr id="17" name="Picture 3" descr="C:\Users\Кабинет1100\Desktop\Елена\Раскрашки\0015-014-Funduk-les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941168"/>
            <a:ext cx="803920" cy="803920"/>
          </a:xfrm>
          <a:prstGeom prst="rect">
            <a:avLst/>
          </a:prstGeom>
          <a:noFill/>
        </p:spPr>
      </p:pic>
      <p:pic>
        <p:nvPicPr>
          <p:cNvPr id="18" name="Picture 3" descr="C:\Users\Кабинет1100\Desktop\Елена\Раскрашки\0015-014-Funduk-les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803920" cy="803920"/>
          </a:xfrm>
          <a:prstGeom prst="rect">
            <a:avLst/>
          </a:prstGeom>
          <a:noFill/>
        </p:spPr>
      </p:pic>
      <p:pic>
        <p:nvPicPr>
          <p:cNvPr id="22530" name="Picture 2" descr="C:\Users\Кабинет1100\Desktop\Елена\Раскрашки\0_966ca_37789f20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1996" y="764704"/>
            <a:ext cx="3092004" cy="306583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75656" y="414908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5 + 1 = 6</a:t>
            </a:r>
            <a:endParaRPr lang="ru-RU" sz="4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68760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 берёзе 3 синички</a:t>
            </a:r>
          </a:p>
          <a:p>
            <a:r>
              <a:rPr lang="ru-RU" sz="4000" dirty="0" smtClean="0"/>
              <a:t>Продавали рукавички.</a:t>
            </a:r>
          </a:p>
          <a:p>
            <a:r>
              <a:rPr lang="ru-RU" sz="4000" dirty="0" smtClean="0"/>
              <a:t>Прилетело ещё 5.</a:t>
            </a:r>
          </a:p>
          <a:p>
            <a:r>
              <a:rPr lang="ru-RU" sz="4000" dirty="0" smtClean="0"/>
              <a:t>Сколько будут продавать?</a:t>
            </a:r>
            <a:endParaRPr lang="ru-RU" sz="4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C:\Users\Кабинет1100\Desktop\Елена\Раскрашки\0_81e7e_faab8a2f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04248" y="2564904"/>
            <a:ext cx="2160240" cy="1265901"/>
          </a:xfrm>
          <a:prstGeom prst="rect">
            <a:avLst/>
          </a:prstGeom>
          <a:noFill/>
        </p:spPr>
      </p:pic>
      <p:pic>
        <p:nvPicPr>
          <p:cNvPr id="6" name="Picture 2" descr="C:\Users\Кабинет1100\Desktop\Елена\Раскрашки\0_81e7e_faab8a2f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104" y="4941168"/>
            <a:ext cx="2160240" cy="1265901"/>
          </a:xfrm>
          <a:prstGeom prst="rect">
            <a:avLst/>
          </a:prstGeom>
          <a:noFill/>
        </p:spPr>
      </p:pic>
      <p:pic>
        <p:nvPicPr>
          <p:cNvPr id="7" name="Picture 2" descr="C:\Users\Кабинет1100\Desktop\Елена\Раскрашки\0_81e7e_faab8a2f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32240" y="4149080"/>
            <a:ext cx="2160240" cy="1265901"/>
          </a:xfrm>
          <a:prstGeom prst="rect">
            <a:avLst/>
          </a:prstGeom>
          <a:noFill/>
        </p:spPr>
      </p:pic>
      <p:pic>
        <p:nvPicPr>
          <p:cNvPr id="8" name="Picture 2" descr="C:\Users\Кабинет1100\Desktop\Елена\Раскрашки\0_81e7e_faab8a2f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1843208" cy="1080120"/>
          </a:xfrm>
          <a:prstGeom prst="rect">
            <a:avLst/>
          </a:prstGeom>
          <a:noFill/>
        </p:spPr>
      </p:pic>
      <p:pic>
        <p:nvPicPr>
          <p:cNvPr id="9" name="Picture 2" descr="C:\Users\Кабинет1100\Desktop\Елена\Раскрашки\0_81e7e_faab8a2f_L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720327" cy="10081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3933056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3 + 5 = 8</a:t>
            </a:r>
            <a:endParaRPr lang="ru-RU" sz="4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Кабинет1100\Desktop\Елена\Раскрашки\0_81e7e_faab8a2f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1843208" cy="1080120"/>
          </a:xfrm>
          <a:prstGeom prst="rect">
            <a:avLst/>
          </a:prstGeom>
          <a:noFill/>
        </p:spPr>
      </p:pic>
      <p:pic>
        <p:nvPicPr>
          <p:cNvPr id="12" name="Picture 2" descr="C:\Users\Кабинет1100\Desktop\Елена\Раскрашки\0_81e7e_faab8a2f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6632"/>
            <a:ext cx="1843208" cy="1080120"/>
          </a:xfrm>
          <a:prstGeom prst="rect">
            <a:avLst/>
          </a:prstGeom>
          <a:noFill/>
        </p:spPr>
      </p:pic>
      <p:pic>
        <p:nvPicPr>
          <p:cNvPr id="13" name="Picture 2" descr="C:\Users\Кабинет1100\Desktop\Елена\Раскрашки\0_81e7e_faab8a2f_L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184320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109409683_large_13905895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1716" cy="6858000"/>
          </a:xfrm>
          <a:prstGeom prst="rect">
            <a:avLst/>
          </a:prstGeom>
          <a:noFill/>
        </p:spPr>
      </p:pic>
      <p:pic>
        <p:nvPicPr>
          <p:cNvPr id="2055" name="Picture 7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3209">
            <a:off x="6627352" y="5029570"/>
            <a:ext cx="3238500" cy="1714500"/>
          </a:xfrm>
          <a:prstGeom prst="rect">
            <a:avLst/>
          </a:prstGeom>
          <a:noFill/>
        </p:spPr>
      </p:pic>
      <p:pic>
        <p:nvPicPr>
          <p:cNvPr id="2052" name="Picture 4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71897">
            <a:off x="6403461" y="4119567"/>
            <a:ext cx="3238500" cy="1714500"/>
          </a:xfrm>
          <a:prstGeom prst="rect">
            <a:avLst/>
          </a:prstGeom>
          <a:noFill/>
        </p:spPr>
      </p:pic>
      <p:pic>
        <p:nvPicPr>
          <p:cNvPr id="2051" name="Picture 3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67991">
            <a:off x="-694769" y="4675672"/>
            <a:ext cx="3238500" cy="1714500"/>
          </a:xfrm>
          <a:prstGeom prst="rect">
            <a:avLst/>
          </a:prstGeom>
          <a:noFill/>
        </p:spPr>
      </p:pic>
      <p:pic>
        <p:nvPicPr>
          <p:cNvPr id="2056" name="Picture 8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4833">
            <a:off x="-561428" y="5081398"/>
            <a:ext cx="3238500" cy="1714500"/>
          </a:xfrm>
          <a:prstGeom prst="rect">
            <a:avLst/>
          </a:prstGeom>
          <a:noFill/>
        </p:spPr>
      </p:pic>
      <p:pic>
        <p:nvPicPr>
          <p:cNvPr id="2057" name="Picture 9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3120">
            <a:off x="171688" y="5275779"/>
            <a:ext cx="3238500" cy="1714500"/>
          </a:xfrm>
          <a:prstGeom prst="rect">
            <a:avLst/>
          </a:prstGeom>
          <a:noFill/>
        </p:spPr>
      </p:pic>
      <p:pic>
        <p:nvPicPr>
          <p:cNvPr id="2053" name="Picture 5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84551">
            <a:off x="6512163" y="4623440"/>
            <a:ext cx="3238500" cy="1714500"/>
          </a:xfrm>
          <a:prstGeom prst="rect">
            <a:avLst/>
          </a:prstGeom>
          <a:noFill/>
        </p:spPr>
      </p:pic>
      <p:pic>
        <p:nvPicPr>
          <p:cNvPr id="2059" name="Picture 11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9455">
            <a:off x="7524750" y="5122603"/>
            <a:ext cx="3238500" cy="1714500"/>
          </a:xfrm>
          <a:prstGeom prst="rect">
            <a:avLst/>
          </a:prstGeom>
          <a:noFill/>
        </p:spPr>
      </p:pic>
      <p:pic>
        <p:nvPicPr>
          <p:cNvPr id="2058" name="Picture 10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5573">
            <a:off x="7524750" y="4604303"/>
            <a:ext cx="3238500" cy="1714500"/>
          </a:xfrm>
          <a:prstGeom prst="rect">
            <a:avLst/>
          </a:prstGeom>
          <a:noFill/>
        </p:spPr>
      </p:pic>
      <p:pic>
        <p:nvPicPr>
          <p:cNvPr id="2060" name="Picture 12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3589">
            <a:off x="31621" y="4836329"/>
            <a:ext cx="3238500" cy="17145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5301208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1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949280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2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6150114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3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568" y="5517232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4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4408" y="5949280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5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8304" y="5805264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2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4408" y="5373216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4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4288" y="5301208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3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4653136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1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0" y="3861048"/>
            <a:ext cx="2915816" cy="1008112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7020272" y="3501008"/>
            <a:ext cx="2915816" cy="1008112"/>
          </a:xfrm>
          <a:prstGeom prst="triangl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51678">
            <a:off x="7524750" y="4138236"/>
            <a:ext cx="3238500" cy="17145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8172400" y="4797152"/>
            <a:ext cx="395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6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28" name="Picture 12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3589">
            <a:off x="2407885" y="5268377"/>
            <a:ext cx="3238500" cy="1714500"/>
          </a:xfrm>
          <a:prstGeom prst="rect">
            <a:avLst/>
          </a:prstGeom>
          <a:noFill/>
        </p:spPr>
      </p:pic>
      <p:pic>
        <p:nvPicPr>
          <p:cNvPr id="30" name="Picture 12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72159">
            <a:off x="3316770" y="5180651"/>
            <a:ext cx="3238500" cy="1714500"/>
          </a:xfrm>
          <a:prstGeom prst="rect">
            <a:avLst/>
          </a:prstGeom>
          <a:noFill/>
        </p:spPr>
      </p:pic>
      <p:pic>
        <p:nvPicPr>
          <p:cNvPr id="31" name="Picture 12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3589">
            <a:off x="3848045" y="5412393"/>
            <a:ext cx="3238500" cy="1714500"/>
          </a:xfrm>
          <a:prstGeom prst="rect">
            <a:avLst/>
          </a:prstGeom>
          <a:noFill/>
        </p:spPr>
      </p:pic>
      <p:pic>
        <p:nvPicPr>
          <p:cNvPr id="32" name="Picture 12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04124">
            <a:off x="2902128" y="5149294"/>
            <a:ext cx="3238500" cy="1714500"/>
          </a:xfrm>
          <a:prstGeom prst="rect">
            <a:avLst/>
          </a:prstGeom>
          <a:noFill/>
        </p:spPr>
      </p:pic>
      <p:pic>
        <p:nvPicPr>
          <p:cNvPr id="33" name="Picture 12" descr="C:\Users\Елена\Desktop\133883041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73589">
            <a:off x="3560013" y="4456251"/>
            <a:ext cx="3238500" cy="1714500"/>
          </a:xfrm>
          <a:prstGeom prst="rect">
            <a:avLst/>
          </a:prstGeom>
          <a:noFill/>
        </p:spPr>
      </p:pic>
      <p:pic>
        <p:nvPicPr>
          <p:cNvPr id="34" name="Picture 5" descr="C:\Users\Елена\Desktop\69210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492896"/>
            <a:ext cx="3503255" cy="4365104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8100392" y="342900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Century Schoolbook" pitchFamily="18" charset="0"/>
              </a:rPr>
              <a:t>7</a:t>
            </a:r>
            <a:endParaRPr lang="ru-RU" sz="7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87624" y="3789040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Century Schoolbook" pitchFamily="18" charset="0"/>
              </a:rPr>
              <a:t>5</a:t>
            </a:r>
            <a:endParaRPr lang="ru-RU" sz="72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6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Елена\Desktop\65645664_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700514"/>
            <a:ext cx="3779912" cy="4157486"/>
          </a:xfrm>
          <a:prstGeom prst="rect">
            <a:avLst/>
          </a:prstGeom>
          <a:noFill/>
        </p:spPr>
      </p:pic>
      <p:pic>
        <p:nvPicPr>
          <p:cNvPr id="3077" name="Picture 5" descr="C:\Users\Елена\Desktop\108519067_ogoomcom_1356777739_snegovik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34173"/>
            <a:ext cx="3252142" cy="37238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3848" y="4005064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5      4</a:t>
            </a:r>
            <a:endParaRPr lang="ru-RU" sz="8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154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5 </a:t>
            </a:r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&gt;</a:t>
            </a:r>
            <a:r>
              <a:rPr lang="ru-RU" sz="4400" b="1" dirty="0" smtClean="0">
                <a:latin typeface="Propisi" pitchFamily="2" charset="0"/>
              </a:rPr>
              <a:t> 4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4005064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&gt;</a:t>
            </a:r>
            <a:endParaRPr lang="ru-RU" sz="8000" b="1" dirty="0">
              <a:solidFill>
                <a:srgbClr val="00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414908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3      5</a:t>
            </a:r>
            <a:endParaRPr lang="ru-RU" sz="8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4077072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&lt;</a:t>
            </a:r>
            <a:endParaRPr lang="ru-RU" sz="80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92696"/>
            <a:ext cx="154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3 </a:t>
            </a:r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&lt;</a:t>
            </a:r>
            <a:r>
              <a:rPr lang="ru-RU" sz="4400" b="1" dirty="0" smtClean="0">
                <a:latin typeface="Propisi" pitchFamily="2" charset="0"/>
              </a:rPr>
              <a:t> 5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4077072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3      6</a:t>
            </a:r>
            <a:endParaRPr lang="ru-RU" sz="8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23928" y="4005064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&lt;</a:t>
            </a:r>
            <a:endParaRPr lang="ru-RU" sz="8000" b="1" dirty="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0"/>
            <a:ext cx="154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3 </a:t>
            </a:r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&lt;</a:t>
            </a:r>
            <a:r>
              <a:rPr lang="ru-RU" sz="4400" b="1" dirty="0" smtClean="0">
                <a:latin typeface="Propisi" pitchFamily="2" charset="0"/>
              </a:rPr>
              <a:t> 6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414908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4      2</a:t>
            </a:r>
            <a:endParaRPr lang="ru-RU" sz="8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67944" y="4077072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&gt;</a:t>
            </a:r>
            <a:endParaRPr lang="ru-RU" sz="8000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692696"/>
            <a:ext cx="154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4 </a:t>
            </a:r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&gt;</a:t>
            </a:r>
            <a:r>
              <a:rPr lang="ru-RU" sz="4400" b="1" dirty="0" smtClean="0">
                <a:latin typeface="Propisi" pitchFamily="2" charset="0"/>
              </a:rPr>
              <a:t> 2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407707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5+1     6-2</a:t>
            </a:r>
            <a:endParaRPr lang="ru-RU" sz="8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95936" y="4149080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&gt;</a:t>
            </a:r>
            <a:endParaRPr lang="ru-RU" sz="8000" b="1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5+1 </a:t>
            </a:r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&gt;</a:t>
            </a:r>
            <a:r>
              <a:rPr lang="ru-RU" sz="4400" b="1" dirty="0" smtClean="0">
                <a:latin typeface="Propisi" pitchFamily="2" charset="0"/>
              </a:rPr>
              <a:t> 6-2</a:t>
            </a:r>
            <a:endParaRPr lang="ru-RU" sz="4400" b="1" dirty="0">
              <a:latin typeface="Propisi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4077072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2+5     3+4</a:t>
            </a:r>
            <a:endParaRPr lang="ru-RU" sz="8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95936" y="4077072"/>
            <a:ext cx="79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6600"/>
                </a:solidFill>
              </a:rPr>
              <a:t>=</a:t>
            </a:r>
            <a:endParaRPr lang="ru-RU" sz="8000" b="1" dirty="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920" y="69269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Propisi" pitchFamily="2" charset="0"/>
              </a:rPr>
              <a:t>2+5 </a:t>
            </a:r>
            <a:r>
              <a:rPr lang="ru-RU" sz="4400" b="1" dirty="0" smtClean="0">
                <a:solidFill>
                  <a:srgbClr val="006600"/>
                </a:solidFill>
                <a:latin typeface="Propisi" pitchFamily="2" charset="0"/>
              </a:rPr>
              <a:t>=</a:t>
            </a:r>
            <a:r>
              <a:rPr lang="ru-RU" sz="4400" b="1" dirty="0" smtClean="0">
                <a:latin typeface="Propisi" pitchFamily="2" charset="0"/>
              </a:rPr>
              <a:t> 3+4</a:t>
            </a:r>
            <a:endParaRPr lang="ru-RU" sz="4400" b="1" dirty="0">
              <a:latin typeface="Propisi" pitchFamily="2" charset="0"/>
            </a:endParaRPr>
          </a:p>
        </p:txBody>
      </p:sp>
      <p:pic>
        <p:nvPicPr>
          <p:cNvPr id="3078" name="Picture 6" descr="C:\Users\Елена\Desktop\4649333-dfa47cafac824ec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0"/>
            <a:ext cx="2724150" cy="3352800"/>
          </a:xfrm>
          <a:prstGeom prst="rect">
            <a:avLst/>
          </a:prstGeom>
          <a:noFill/>
        </p:spPr>
      </p:pic>
      <p:pic>
        <p:nvPicPr>
          <p:cNvPr id="28" name="Picture 5" descr="C:\Users\Елена\Desktop\69210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492896"/>
            <a:ext cx="3503255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8" grpId="0"/>
      <p:bldP spid="18" grpId="1"/>
      <p:bldP spid="19" grpId="0"/>
      <p:bldP spid="19" grpId="1"/>
      <p:bldP spid="20" grpId="0"/>
      <p:bldP spid="21" grpId="0"/>
      <p:bldP spid="21" grpId="1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340</Words>
  <Application>Microsoft Office PowerPoint</Application>
  <PresentationFormat>Экран (4:3)</PresentationFormat>
  <Paragraphs>140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математики  Обобщение и закрепление знаний по теме:  «Прибавить и вычесть 3»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РАБОТА В ПАРАХ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Валиева</cp:lastModifiedBy>
  <cp:revision>46</cp:revision>
  <dcterms:created xsi:type="dcterms:W3CDTF">2013-11-15T10:20:22Z</dcterms:created>
  <dcterms:modified xsi:type="dcterms:W3CDTF">2016-01-29T08:56:51Z</dcterms:modified>
</cp:coreProperties>
</file>